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96" r:id="rId2"/>
    <p:sldId id="445" r:id="rId3"/>
    <p:sldId id="444" r:id="rId4"/>
    <p:sldId id="477" r:id="rId5"/>
    <p:sldId id="471" r:id="rId6"/>
    <p:sldId id="478" r:id="rId7"/>
    <p:sldId id="483" r:id="rId8"/>
    <p:sldId id="484" r:id="rId9"/>
    <p:sldId id="503" r:id="rId10"/>
    <p:sldId id="485" r:id="rId11"/>
    <p:sldId id="505" r:id="rId12"/>
    <p:sldId id="475" r:id="rId13"/>
    <p:sldId id="476" r:id="rId14"/>
    <p:sldId id="486" r:id="rId15"/>
    <p:sldId id="488" r:id="rId16"/>
    <p:sldId id="489" r:id="rId17"/>
    <p:sldId id="490" r:id="rId18"/>
    <p:sldId id="491" r:id="rId19"/>
    <p:sldId id="493" r:id="rId20"/>
    <p:sldId id="495" r:id="rId21"/>
    <p:sldId id="506" r:id="rId22"/>
    <p:sldId id="507" r:id="rId23"/>
    <p:sldId id="508" r:id="rId24"/>
    <p:sldId id="504" r:id="rId25"/>
    <p:sldId id="511" r:id="rId26"/>
    <p:sldId id="466" r:id="rId2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96" autoAdjust="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3D87C3B5-1038-47C4-974F-4F2709F7A595}" type="datetimeFigureOut">
              <a:rPr lang="ru-RU"/>
              <a:pPr>
                <a:defRPr/>
              </a:pPr>
              <a:t>10.08.2017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Arial" pitchFamily="34" charset="0"/>
                <a:cs typeface="Arial" pitchFamily="34" charset="0"/>
              </a:defRPr>
            </a:lvl1pPr>
          </a:lstStyle>
          <a:p>
            <a:pPr>
              <a:defRPr/>
            </a:pPr>
            <a:fld id="{1357CC2D-25DE-4C91-B9EA-B83F73317ED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6868" name="Номер слайда 3"/>
          <p:cNvSpPr>
            <a:spLocks noGrp="1"/>
          </p:cNvSpPr>
          <p:nvPr>
            <p:ph type="sldNum" sz="quarter" idx="5"/>
          </p:nvPr>
        </p:nvSpPr>
        <p:spPr bwMode="auto">
          <a:noFill/>
          <a:ln>
            <a:miter lim="800000"/>
            <a:headEnd/>
            <a:tailEnd/>
          </a:ln>
        </p:spPr>
        <p:txBody>
          <a:bodyPr/>
          <a:lstStyle/>
          <a:p>
            <a:fld id="{856CE9D3-1B3F-4FF1-8438-B6388088BAC7}" type="slidenum">
              <a:rPr lang="ru-RU" smtClean="0">
                <a:cs typeface="Arial" charset="0"/>
              </a:rPr>
              <a:pPr/>
              <a:t>14</a:t>
            </a:fld>
            <a:endParaRPr lang="ru-RU"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FEBA349E-7CA3-401F-8AAD-C12551C2A42D}" type="datetimeFigureOut">
              <a:rPr lang="ru-RU"/>
              <a:pPr>
                <a:defRPr/>
              </a:pPr>
              <a:t>10.08.2017</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B2BF0EB0-AC4A-4E43-8EDC-DB50FB066A2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D46D7AB-B65F-4899-8364-D65245A01D0A}" type="datetimeFigureOut">
              <a:rPr lang="ru-RU"/>
              <a:pPr>
                <a:defRPr/>
              </a:pPr>
              <a:t>10.08.2017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297D0EB-3D75-4AD9-AEE8-099031078AB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B4F5E75-4344-49AC-ABCB-3162899E847E}" type="datetimeFigureOut">
              <a:rPr lang="ru-RU"/>
              <a:pPr>
                <a:defRPr/>
              </a:pPr>
              <a:t>10.08.2017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B27C124-5406-4690-8285-0FAF3DFA03D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01CB43E5-E289-4471-9672-9CBD640E9987}" type="datetimeFigureOut">
              <a:rPr lang="ru-RU"/>
              <a:pPr>
                <a:defRPr/>
              </a:pPr>
              <a:t>10.08.2017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427A725-DCC8-42F1-9C7F-4200DCC7037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DE20D24C-1E02-474A-B07B-DA3BA71DB0D2}" type="datetimeFigureOut">
              <a:rPr lang="ru-RU"/>
              <a:pPr>
                <a:defRPr/>
              </a:pPr>
              <a:t>10.08.2017</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9508C99B-D5A9-4201-8943-55C54B67864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5EC17093-1D76-4F5A-8DDF-3E28E48A04F5}" type="datetimeFigureOut">
              <a:rPr lang="ru-RU"/>
              <a:pPr>
                <a:defRPr/>
              </a:pPr>
              <a:t>10.08.2017</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DE339E4-1B36-4085-A5B6-1395CBA9978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54139911-456F-4237-A830-A91CC2E97B7F}" type="datetimeFigureOut">
              <a:rPr lang="ru-RU"/>
              <a:pPr>
                <a:defRPr/>
              </a:pPr>
              <a:t>10.08.2017</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59DFAA28-AC29-4033-865F-B46C64F236BB}"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AA9D8156-D34D-4A10-B09E-A1AFC819C253}" type="datetimeFigureOut">
              <a:rPr lang="ru-RU"/>
              <a:pPr>
                <a:defRPr/>
              </a:pPr>
              <a:t>10.08.2017</a:t>
            </a:fld>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D11AAB99-A288-4FDC-8B60-FF27C40C1A6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95C9A3F-9528-469D-B770-90186BB8B413}" type="datetimeFigureOut">
              <a:rPr lang="ru-RU"/>
              <a:pPr>
                <a:defRPr/>
              </a:pPr>
              <a:t>10.08.2017</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00B80741-8DDF-4CF8-BB04-45A181E3B4A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A6C4198-B838-41A5-80AE-B8641A34E312}" type="datetimeFigureOut">
              <a:rPr lang="ru-RU"/>
              <a:pPr>
                <a:defRPr/>
              </a:pPr>
              <a:t>10.08.2017</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2AAE90C-BE7C-4104-A609-BEF215675799}"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Полилиния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Прямоугольный треугольник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3370B72A-8364-48FF-871F-BCB4A87A9FE1}" type="datetimeFigureOut">
              <a:rPr lang="ru-RU"/>
              <a:pPr>
                <a:defRPr/>
              </a:pPr>
              <a:t>10.08.2017</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122403ED-973B-4A6B-8E14-1A2B9962D33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Полилиния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D4B8657B-269E-49B3-A4C8-02888A67824B}" type="datetimeFigureOut">
              <a:rPr lang="ru-RU"/>
              <a:pPr>
                <a:defRPr/>
              </a:pPr>
              <a:t>10.08.2017</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9BABE15-EB49-426B-A8D3-B052E8611AF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3" r:id="rId1"/>
    <p:sldLayoutId id="2147483739" r:id="rId2"/>
    <p:sldLayoutId id="2147483744" r:id="rId3"/>
    <p:sldLayoutId id="2147483745" r:id="rId4"/>
    <p:sldLayoutId id="2147483746" r:id="rId5"/>
    <p:sldLayoutId id="2147483747" r:id="rId6"/>
    <p:sldLayoutId id="2147483740" r:id="rId7"/>
    <p:sldLayoutId id="2147483748" r:id="rId8"/>
    <p:sldLayoutId id="2147483749" r:id="rId9"/>
    <p:sldLayoutId id="2147483741" r:id="rId10"/>
    <p:sldLayoutId id="2147483742"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5"/>
          <p:cNvSpPr>
            <a:spLocks noChangeArrowheads="1"/>
          </p:cNvSpPr>
          <p:nvPr/>
        </p:nvSpPr>
        <p:spPr bwMode="auto">
          <a:xfrm>
            <a:off x="1000125" y="1357313"/>
            <a:ext cx="7000875" cy="3786187"/>
          </a:xfrm>
          <a:prstGeom prst="rect">
            <a:avLst/>
          </a:prstGeom>
          <a:noFill/>
          <a:ln w="9525">
            <a:noFill/>
            <a:miter lim="800000"/>
            <a:headEnd/>
            <a:tailEnd/>
          </a:ln>
        </p:spPr>
        <p:txBody>
          <a:bodyPr>
            <a:spAutoFit/>
          </a:bodyPr>
          <a:lstStyle/>
          <a:p>
            <a:pPr algn="ctr"/>
            <a:r>
              <a:rPr lang="uz-Cyrl-UZ" altLang="ru-RU" sz="3000" b="1">
                <a:latin typeface="Times New Roman" pitchFamily="18" charset="0"/>
                <a:cs typeface="Times New Roman" pitchFamily="18" charset="0"/>
              </a:rPr>
              <a:t>Умумий ўрта таълимнинг Давлат таълим стандартлари ва ўқув дастурларини 2017-2018 -ўқув йилидан бошлаб босқичма-босқич амалиётга жорий этиш</a:t>
            </a:r>
            <a:br>
              <a:rPr lang="uz-Cyrl-UZ" altLang="ru-RU" sz="3000" b="1">
                <a:latin typeface="Times New Roman" pitchFamily="18" charset="0"/>
                <a:cs typeface="Times New Roman" pitchFamily="18" charset="0"/>
              </a:rPr>
            </a:br>
            <a:r>
              <a:rPr lang="uz-Cyrl-UZ" altLang="ru-RU" sz="3000" b="1">
                <a:latin typeface="Times New Roman" pitchFamily="18" charset="0"/>
                <a:cs typeface="Times New Roman" pitchFamily="18" charset="0"/>
              </a:rPr>
              <a:t/>
            </a:r>
            <a:br>
              <a:rPr lang="uz-Cyrl-UZ" altLang="ru-RU" sz="3000" b="1">
                <a:latin typeface="Times New Roman" pitchFamily="18" charset="0"/>
                <a:cs typeface="Times New Roman" pitchFamily="18" charset="0"/>
              </a:rPr>
            </a:br>
            <a:r>
              <a:rPr lang="uz-Cyrl-UZ" altLang="ru-RU" sz="3000" b="1">
                <a:solidFill>
                  <a:srgbClr val="00B0F0"/>
                </a:solidFill>
                <a:latin typeface="Times New Roman" pitchFamily="18" charset="0"/>
                <a:cs typeface="Times New Roman" pitchFamily="18" charset="0"/>
              </a:rPr>
              <a:t>(10-11-синфлар: Она тили, Адабиёт, Ўзбек тили фанлари)</a:t>
            </a:r>
            <a:endParaRPr lang="ru-RU" sz="300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285750" y="714375"/>
            <a:ext cx="8643938" cy="5857875"/>
          </a:xfrm>
        </p:spPr>
        <p:txBody>
          <a:bodyPr/>
          <a:lstStyle/>
          <a:p>
            <a:pPr algn="just" eaLnBrk="1" hangingPunct="1"/>
            <a:r>
              <a:rPr lang="uz-Cyrl-UZ" altLang="ru-RU" sz="1800" smtClean="0">
                <a:latin typeface="Times New Roman" pitchFamily="18" charset="0"/>
                <a:cs typeface="Times New Roman" pitchFamily="18" charset="0"/>
              </a:rPr>
              <a:t>5-9-синфларда ўзбек тилининг сўз таркиби, сўз ясалиши, сўз туркумлари, сўзларнинг ўзаро боғланиши, сўз бирикмаси ҳамда гап тузиш қонуниятларини ўргатиш юзасидан назарий билимлар берилган бўлса, 10-11-синф ўқув дастурида эса ушбу билимларни мустаҳкамлаш асосида   ўқувчиларнинг оғзаки ва ёзма  боғланишли нутқини ривожлантириш кўзда тутилди.  Жумладан, </a:t>
            </a:r>
            <a:endParaRPr lang="ru-RU" altLang="ru-RU" sz="1800" smtClean="0">
              <a:latin typeface="Times New Roman" pitchFamily="18" charset="0"/>
              <a:cs typeface="Times New Roman" pitchFamily="18" charset="0"/>
            </a:endParaRPr>
          </a:p>
          <a:p>
            <a:pPr algn="just" eaLnBrk="1" hangingPunct="1"/>
            <a:r>
              <a:rPr lang="uz-Cyrl-UZ" altLang="ru-RU" sz="1800" b="1" smtClean="0">
                <a:latin typeface="Times New Roman" pitchFamily="18" charset="0"/>
                <a:cs typeface="Times New Roman" pitchFamily="18" charset="0"/>
              </a:rPr>
              <a:t>	10-синфда</a:t>
            </a:r>
            <a:r>
              <a:rPr lang="uz-Cyrl-UZ" altLang="ru-RU" sz="1800" smtClean="0">
                <a:latin typeface="Times New Roman" pitchFamily="18" charset="0"/>
                <a:cs typeface="Times New Roman" pitchFamily="18" charset="0"/>
              </a:rPr>
              <a:t> </a:t>
            </a:r>
            <a:r>
              <a:rPr lang="uz-Cyrl-UZ" altLang="ru-RU" sz="1800" i="1" smtClean="0">
                <a:latin typeface="Times New Roman" pitchFamily="18" charset="0"/>
                <a:cs typeface="Times New Roman" pitchFamily="18" charset="0"/>
              </a:rPr>
              <a:t>синтаксис бўлимига доир назарий билимлар бериш, содда ва қўшма гап, гап тузилиши бўйича кўникмалар ҳосил қилдириш;</a:t>
            </a:r>
            <a:r>
              <a:rPr lang="uz-Cyrl-UZ" altLang="ru-RU" sz="1800" smtClean="0">
                <a:latin typeface="Times New Roman" pitchFamily="18" charset="0"/>
                <a:cs typeface="Times New Roman" pitchFamily="18" charset="0"/>
              </a:rPr>
              <a:t>   </a:t>
            </a:r>
            <a:endParaRPr lang="ru-RU" altLang="ru-RU" sz="1800" smtClean="0">
              <a:latin typeface="Times New Roman" pitchFamily="18" charset="0"/>
              <a:cs typeface="Times New Roman" pitchFamily="18" charset="0"/>
            </a:endParaRPr>
          </a:p>
          <a:p>
            <a:pPr algn="just" eaLnBrk="1" hangingPunct="1"/>
            <a:r>
              <a:rPr lang="uz-Cyrl-UZ" altLang="ru-RU" sz="1800" b="1" smtClean="0">
                <a:latin typeface="Times New Roman" pitchFamily="18" charset="0"/>
                <a:cs typeface="Times New Roman" pitchFamily="18" charset="0"/>
              </a:rPr>
              <a:t>	11-синфда</a:t>
            </a:r>
            <a:r>
              <a:rPr lang="uz-Cyrl-UZ" altLang="ru-RU" sz="1800" smtClean="0">
                <a:latin typeface="Times New Roman" pitchFamily="18" charset="0"/>
                <a:cs typeface="Times New Roman" pitchFamily="18" charset="0"/>
              </a:rPr>
              <a:t> </a:t>
            </a:r>
            <a:r>
              <a:rPr lang="uz-Cyrl-UZ" altLang="ru-RU" sz="1800" i="1" smtClean="0">
                <a:latin typeface="Times New Roman" pitchFamily="18" charset="0"/>
                <a:cs typeface="Times New Roman" pitchFamily="18" charset="0"/>
              </a:rPr>
              <a:t>нутқ услублари ва матн турлари бўйича билимлар бериш орқали ўқувчиларнинг нутқий ва лингвистик компетенцияларини ривожлантириш;</a:t>
            </a:r>
            <a:r>
              <a:rPr lang="uz-Cyrl-UZ" altLang="ru-RU" sz="1800" smtClean="0">
                <a:latin typeface="Times New Roman" pitchFamily="18" charset="0"/>
                <a:cs typeface="Times New Roman" pitchFamily="18" charset="0"/>
              </a:rPr>
              <a:t> 	</a:t>
            </a:r>
          </a:p>
          <a:p>
            <a:pPr algn="just" eaLnBrk="1" hangingPunct="1"/>
            <a:r>
              <a:rPr lang="uz-Cyrl-UZ" altLang="ru-RU" sz="1800" smtClean="0">
                <a:latin typeface="Times New Roman" pitchFamily="18" charset="0"/>
                <a:cs typeface="Times New Roman" pitchFamily="18" charset="0"/>
              </a:rPr>
              <a:t>	- </a:t>
            </a:r>
            <a:r>
              <a:rPr lang="uz-Cyrl-UZ" altLang="ru-RU" sz="1800" i="1" smtClean="0">
                <a:latin typeface="Times New Roman" pitchFamily="18" charset="0"/>
                <a:cs typeface="Times New Roman" pitchFamily="18" charset="0"/>
              </a:rPr>
              <a:t>адабий ўқиш учун таниқли ўзбек ёзувчи ва шоирларининг ҳаёти ва ижоди ҳақидаги маълумотлар, уларнинг энг сара асарларидан парчаларни бериш орқали ўқувчиларни ўзбек адабиёти намуналари билан таништириш, нутқини ўстириш, ўзбек адабий тили меъёрларини сингдириш.</a:t>
            </a:r>
            <a:endParaRPr lang="ru-RU" altLang="ru-RU" sz="1800" smtClean="0">
              <a:latin typeface="Times New Roman" pitchFamily="18" charset="0"/>
              <a:cs typeface="Times New Roman" pitchFamily="18" charset="0"/>
            </a:endParaRPr>
          </a:p>
          <a:p>
            <a:pPr algn="just" eaLnBrk="1" hangingPunct="1"/>
            <a:r>
              <a:rPr lang="uz-Cyrl-UZ" altLang="ru-RU" sz="1800" smtClean="0">
                <a:latin typeface="Times New Roman" pitchFamily="18" charset="0"/>
                <a:cs typeface="Times New Roman" pitchFamily="18" charset="0"/>
              </a:rPr>
              <a:t>	Шунингдек, ў</a:t>
            </a:r>
            <a:r>
              <a:rPr lang="uz-Cyrl-UZ" altLang="ru-RU" sz="1800" i="1" smtClean="0">
                <a:latin typeface="Times New Roman" pitchFamily="18" charset="0"/>
                <a:cs typeface="Times New Roman" pitchFamily="18" charset="0"/>
              </a:rPr>
              <a:t>қувчиларда китобхонлик маданиятини ривожлантириш мақсадида синфдан ташқари ўқиш учун ҳам соатлар ажратилди</a:t>
            </a:r>
            <a:r>
              <a:rPr lang="uz-Cyrl-UZ" altLang="ru-RU" sz="1800" smtClean="0">
                <a:latin typeface="Times New Roman" pitchFamily="18" charset="0"/>
                <a:cs typeface="Times New Roman" pitchFamily="18" charset="0"/>
              </a:rPr>
              <a:t>.  </a:t>
            </a:r>
            <a:endParaRPr lang="ru-RU" altLang="ru-RU" sz="1800" smtClean="0">
              <a:latin typeface="Times New Roman" pitchFamily="18" charset="0"/>
              <a:cs typeface="Times New Roman" pitchFamily="18" charset="0"/>
            </a:endParaRPr>
          </a:p>
          <a:p>
            <a:pPr algn="just" eaLnBrk="1" hangingPunct="1"/>
            <a:r>
              <a:rPr lang="uz-Cyrl-UZ" altLang="ru-RU" sz="1800" smtClean="0">
                <a:latin typeface="Times New Roman" pitchFamily="18" charset="0"/>
                <a:cs typeface="Times New Roman" pitchFamily="18" charset="0"/>
              </a:rPr>
              <a:t>	- ў</a:t>
            </a:r>
            <a:r>
              <a:rPr lang="uz-Cyrl-UZ" altLang="ru-RU" sz="1800" i="1" smtClean="0">
                <a:latin typeface="Times New Roman" pitchFamily="18" charset="0"/>
                <a:cs typeface="Times New Roman" pitchFamily="18" charset="0"/>
              </a:rPr>
              <a:t>қув дастурида ҳар бир нутқий мавзу бўйича ўқувчиларда шакллантириладиган фанга оид ва таянч компетенцияларнинг элементлари нутқий мавзунинг мазмунидан келиб чиқиб намуна сифатида тақдим этилди. </a:t>
            </a:r>
            <a:endParaRPr lang="ru-RU" altLang="ru-RU" sz="1800" smtClean="0">
              <a:latin typeface="Times New Roman" pitchFamily="18" charset="0"/>
              <a:cs typeface="Times New Roman" pitchFamily="18" charset="0"/>
            </a:endParaRPr>
          </a:p>
          <a:p>
            <a:pPr eaLnBrk="1" hangingPunct="1"/>
            <a:endParaRPr lang="ru-RU" altLang="ru-RU" sz="1800" smtClean="0"/>
          </a:p>
        </p:txBody>
      </p:sp>
      <p:sp>
        <p:nvSpPr>
          <p:cNvPr id="12290" name="Заголовок 1"/>
          <p:cNvSpPr>
            <a:spLocks noGrp="1"/>
          </p:cNvSpPr>
          <p:nvPr>
            <p:ph type="title"/>
          </p:nvPr>
        </p:nvSpPr>
        <p:spPr>
          <a:xfrm>
            <a:off x="457200" y="274638"/>
            <a:ext cx="8115300" cy="582612"/>
          </a:xfrm>
        </p:spPr>
        <p:txBody>
          <a:bodyPr/>
          <a:lstStyle/>
          <a:p>
            <a:pPr algn="ctr" eaLnBrk="1" fontAlgn="auto" hangingPunct="1">
              <a:spcAft>
                <a:spcPts val="0"/>
              </a:spcAft>
              <a:defRPr/>
            </a:pPr>
            <a:r>
              <a:rPr lang="uz-Cyrl-UZ" altLang="ru-RU" sz="2800" dirty="0" smtClean="0">
                <a:solidFill>
                  <a:srgbClr val="C00000"/>
                </a:solidFill>
                <a:latin typeface="Times New Roman" pitchFamily="18" charset="0"/>
                <a:cs typeface="Times New Roman" pitchFamily="18" charset="0"/>
              </a:rPr>
              <a:t>Ўзбек тили</a:t>
            </a:r>
            <a:endParaRPr lang="ru-RU" altLang="ru-RU" sz="2800" dirty="0" smtClean="0">
              <a:solidFill>
                <a:srgbClr val="C0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785813"/>
            <a:ext cx="8429625" cy="5786437"/>
          </a:xfrm>
        </p:spPr>
        <p:txBody>
          <a:bodyPr>
            <a:normAutofit/>
          </a:bodyPr>
          <a:lstStyle/>
          <a:p>
            <a:pPr marL="566928" indent="-457200" eaLnBrk="1" fontAlgn="auto" hangingPunct="1">
              <a:spcAft>
                <a:spcPts val="0"/>
              </a:spcAft>
              <a:buFont typeface="+mj-lt"/>
              <a:buAutoNum type="arabicPeriod"/>
              <a:defRPr/>
            </a:pPr>
            <a:r>
              <a:rPr lang="uz-Cyrl-UZ" altLang="ru-RU" sz="2400" b="1" dirty="0" smtClean="0">
                <a:latin typeface="Times New Roman" pitchFamily="18" charset="0"/>
              </a:rPr>
              <a:t>КОММУНИКАТИВ КОМПЕТЕНЦИЯ</a:t>
            </a:r>
          </a:p>
          <a:p>
            <a:pPr marL="566928" indent="-457200" eaLnBrk="1" fontAlgn="auto" hangingPunct="1">
              <a:spcAft>
                <a:spcPts val="0"/>
              </a:spcAft>
              <a:buFont typeface="+mj-lt"/>
              <a:buAutoNum type="arabicPeriod"/>
              <a:defRPr/>
            </a:pPr>
            <a:r>
              <a:rPr lang="uz-Cyrl-UZ" altLang="ru-RU" sz="2400" b="1" dirty="0" smtClean="0">
                <a:latin typeface="Times New Roman" pitchFamily="18" charset="0"/>
              </a:rPr>
              <a:t>АХБОРОТ БИЛАН ИШЛАШ КОМПЕТЕНЦИЯСИ</a:t>
            </a:r>
            <a:r>
              <a:rPr lang="ru-RU" altLang="ru-RU" sz="2400" dirty="0" smtClean="0">
                <a:latin typeface="Arial" charset="0"/>
              </a:rPr>
              <a:t> </a:t>
            </a:r>
          </a:p>
          <a:p>
            <a:pPr marL="566928" indent="-457200" eaLnBrk="1" fontAlgn="auto" hangingPunct="1">
              <a:spcAft>
                <a:spcPts val="0"/>
              </a:spcAft>
              <a:buFont typeface="+mj-lt"/>
              <a:buAutoNum type="arabicPeriod"/>
              <a:defRPr/>
            </a:pPr>
            <a:r>
              <a:rPr lang="uz-Cyrl-UZ" altLang="ru-RU" sz="2400" b="1" dirty="0" smtClean="0">
                <a:latin typeface="Times New Roman" pitchFamily="18" charset="0"/>
              </a:rPr>
              <a:t>ЎЗИНИ-ЎЗИ РИВОЖЛАНТИРИШ КОМПЕТЕНЦИЯСИ</a:t>
            </a:r>
          </a:p>
          <a:p>
            <a:pPr marL="566928" indent="-457200" eaLnBrk="1" fontAlgn="auto" hangingPunct="1">
              <a:spcAft>
                <a:spcPts val="0"/>
              </a:spcAft>
              <a:buFont typeface="+mj-lt"/>
              <a:buAutoNum type="arabicPeriod"/>
              <a:defRPr/>
            </a:pPr>
            <a:r>
              <a:rPr lang="uz-Cyrl-UZ" altLang="ru-RU" sz="2400" b="1" dirty="0" smtClean="0">
                <a:latin typeface="Times New Roman" pitchFamily="18" charset="0"/>
              </a:rPr>
              <a:t>ИЖТИМОИЙ ФАОЛ ФУҚАРОЛИК КОМПЕТЕНЦИЯСИ</a:t>
            </a:r>
          </a:p>
          <a:p>
            <a:pPr marL="566928" indent="-457200" eaLnBrk="1" fontAlgn="auto" hangingPunct="1">
              <a:spcAft>
                <a:spcPts val="0"/>
              </a:spcAft>
              <a:buFont typeface="+mj-lt"/>
              <a:buAutoNum type="arabicPeriod"/>
              <a:defRPr/>
            </a:pPr>
            <a:r>
              <a:rPr lang="uz-Cyrl-UZ" altLang="ru-RU" sz="2400" b="1" dirty="0" smtClean="0">
                <a:latin typeface="Times New Roman" pitchFamily="18" charset="0"/>
              </a:rPr>
              <a:t>МИЛЛИЙ ВА УМУММАДАНИЙ КОМПЕТЕНЦИЯ</a:t>
            </a:r>
            <a:r>
              <a:rPr lang="ru-RU" altLang="ru-RU" sz="2400" dirty="0" smtClean="0">
                <a:latin typeface="Times New Roman" pitchFamily="18" charset="0"/>
              </a:rPr>
              <a:t> </a:t>
            </a:r>
          </a:p>
          <a:p>
            <a:pPr marL="566928" indent="-457200" eaLnBrk="1" fontAlgn="auto" hangingPunct="1">
              <a:spcAft>
                <a:spcPts val="0"/>
              </a:spcAft>
              <a:buFont typeface="+mj-lt"/>
              <a:buAutoNum type="arabicPeriod"/>
              <a:defRPr/>
            </a:pPr>
            <a:r>
              <a:rPr lang="uz-Cyrl-UZ" altLang="ru-RU" sz="2400" b="1" dirty="0" smtClean="0">
                <a:latin typeface="Times New Roman" pitchFamily="18" charset="0"/>
              </a:rPr>
              <a:t>МАТЕМАТИК САВОДХОНЛИК, ФАН ВА ТЕХНИКА ЯНГИЛИКЛАРИДАН ХАБАРДОР БЎЛИШ ҲАМДА ФОЙДАЛАНИШ КОМПЕТЕНЦИЯСИ</a:t>
            </a:r>
            <a:r>
              <a:rPr lang="ru-RU" altLang="ru-RU" sz="2400" b="1" dirty="0" smtClean="0">
                <a:latin typeface="Times New Roman" pitchFamily="18" charset="0"/>
              </a:rPr>
              <a:t> </a:t>
            </a:r>
            <a:endParaRPr lang="uz-Cyrl-UZ" altLang="ru-RU" sz="2400" b="1" dirty="0" smtClean="0">
              <a:latin typeface="Times New Roman" pitchFamily="18" charset="0"/>
            </a:endParaRPr>
          </a:p>
          <a:p>
            <a:pPr marL="365760" indent="-256032" eaLnBrk="1" fontAlgn="auto" hangingPunct="1">
              <a:spcAft>
                <a:spcPts val="0"/>
              </a:spcAft>
              <a:buFont typeface="Wingdings 3"/>
              <a:buNone/>
              <a:defRPr/>
            </a:pPr>
            <a:endParaRPr lang="ru-RU" dirty="0"/>
          </a:p>
        </p:txBody>
      </p:sp>
      <p:sp>
        <p:nvSpPr>
          <p:cNvPr id="19459" name="Прямоугольник 5"/>
          <p:cNvSpPr>
            <a:spLocks noChangeArrowheads="1"/>
          </p:cNvSpPr>
          <p:nvPr/>
        </p:nvSpPr>
        <p:spPr bwMode="auto">
          <a:xfrm>
            <a:off x="2846388" y="214313"/>
            <a:ext cx="4538662" cy="461962"/>
          </a:xfrm>
          <a:prstGeom prst="rect">
            <a:avLst/>
          </a:prstGeom>
          <a:noFill/>
          <a:ln w="9525">
            <a:noFill/>
            <a:miter lim="800000"/>
            <a:headEnd/>
            <a:tailEnd/>
          </a:ln>
        </p:spPr>
        <p:txBody>
          <a:bodyPr wrap="none">
            <a:spAutoFit/>
          </a:bodyPr>
          <a:lstStyle/>
          <a:p>
            <a:r>
              <a:rPr lang="uz-Cyrl-UZ" altLang="ru-RU" sz="2400" b="1">
                <a:solidFill>
                  <a:srgbClr val="C00000"/>
                </a:solidFill>
                <a:latin typeface="Times New Roman" pitchFamily="18" charset="0"/>
              </a:rPr>
              <a:t>ТАЯНЧ КОМПЕТЕНЦИЯЛАР</a:t>
            </a:r>
            <a:endParaRPr lang="ru-RU"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71563" y="571500"/>
            <a:ext cx="6913562" cy="914400"/>
          </a:xfrm>
          <a:prstGeom prst="round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uz-Cyrl-UZ" sz="2800" b="1" dirty="0">
                <a:solidFill>
                  <a:srgbClr val="C00000"/>
                </a:solidFill>
                <a:latin typeface="Times New Roman" pitchFamily="18" charset="0"/>
                <a:cs typeface="Times New Roman" pitchFamily="18" charset="0"/>
              </a:rPr>
              <a:t>Она тили , Ўзбек тили фанига оид  компетенциялар</a:t>
            </a:r>
            <a:endParaRPr lang="ru-RU" sz="2800" b="1" dirty="0">
              <a:solidFill>
                <a:srgbClr val="C00000"/>
              </a:solidFill>
              <a:latin typeface="Times New Roman" pitchFamily="18" charset="0"/>
              <a:cs typeface="Times New Roman" pitchFamily="18" charset="0"/>
            </a:endParaRPr>
          </a:p>
        </p:txBody>
      </p:sp>
      <p:sp>
        <p:nvSpPr>
          <p:cNvPr id="4" name="Прямоугольник 3"/>
          <p:cNvSpPr/>
          <p:nvPr/>
        </p:nvSpPr>
        <p:spPr>
          <a:xfrm>
            <a:off x="1042988" y="2189163"/>
            <a:ext cx="3097212" cy="2535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uz-Cyrl-UZ" sz="2400" b="1" dirty="0">
                <a:solidFill>
                  <a:schemeClr val="tx1"/>
                </a:solidFill>
                <a:latin typeface="Times New Roman" pitchFamily="18" charset="0"/>
                <a:cs typeface="Times New Roman" pitchFamily="18" charset="0"/>
              </a:rPr>
              <a:t>Нутқий компетенция </a:t>
            </a:r>
            <a:r>
              <a:rPr lang="uz-Cyrl-UZ" sz="2400" dirty="0">
                <a:solidFill>
                  <a:schemeClr val="tx1"/>
                </a:solidFill>
                <a:latin typeface="Times New Roman" pitchFamily="18" charset="0"/>
                <a:cs typeface="Times New Roman" pitchFamily="18" charset="0"/>
              </a:rPr>
              <a:t>(тинглаб тушуниш, гапириш, ўқиш ва ёзиш)</a:t>
            </a:r>
            <a:endParaRPr lang="ru-RU" sz="2400" dirty="0">
              <a:solidFill>
                <a:schemeClr val="tx1"/>
              </a:solidFill>
              <a:latin typeface="Times New Roman" pitchFamily="18" charset="0"/>
              <a:cs typeface="Times New Roman" pitchFamily="18" charset="0"/>
            </a:endParaRPr>
          </a:p>
          <a:p>
            <a:pPr algn="ctr">
              <a:defRPr/>
            </a:pPr>
            <a:endParaRPr lang="ru-RU" sz="2400" dirty="0">
              <a:solidFill>
                <a:schemeClr val="tx1"/>
              </a:solidFill>
              <a:latin typeface="Times New Roman" pitchFamily="18" charset="0"/>
              <a:cs typeface="Times New Roman" pitchFamily="18" charset="0"/>
            </a:endParaRPr>
          </a:p>
        </p:txBody>
      </p:sp>
      <p:sp>
        <p:nvSpPr>
          <p:cNvPr id="5" name="Прямоугольник 4"/>
          <p:cNvSpPr/>
          <p:nvPr/>
        </p:nvSpPr>
        <p:spPr>
          <a:xfrm>
            <a:off x="5148263" y="2189163"/>
            <a:ext cx="2779712" cy="2535237"/>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uz-Cyrl-UZ" sz="2400" b="1" dirty="0">
                <a:solidFill>
                  <a:schemeClr val="tx1"/>
                </a:solidFill>
                <a:latin typeface="Times New Roman" pitchFamily="18" charset="0"/>
                <a:cs typeface="Times New Roman" pitchFamily="18" charset="0"/>
              </a:rPr>
              <a:t>Лингвистик компетенция </a:t>
            </a:r>
            <a:r>
              <a:rPr lang="uz-Cyrl-UZ" sz="2400" dirty="0">
                <a:solidFill>
                  <a:schemeClr val="tx1"/>
                </a:solidFill>
                <a:latin typeface="Times New Roman" pitchFamily="18" charset="0"/>
                <a:cs typeface="Times New Roman" pitchFamily="18" charset="0"/>
              </a:rPr>
              <a:t>(графика, орфография; фонетика, лексика грамматика) </a:t>
            </a:r>
            <a:endParaRPr lang="ru-RU" sz="2400" dirty="0">
              <a:solidFill>
                <a:schemeClr val="tx1"/>
              </a:solidFill>
              <a:latin typeface="Times New Roman" pitchFamily="18" charset="0"/>
              <a:cs typeface="Times New Roman" pitchFamily="18" charset="0"/>
            </a:endParaRPr>
          </a:p>
          <a:p>
            <a:pPr algn="ctr">
              <a:defRPr/>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42988" y="549275"/>
            <a:ext cx="6913562" cy="9144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uz-Cyrl-UZ" sz="2800" dirty="0">
                <a:solidFill>
                  <a:schemeClr val="tx1"/>
                </a:solidFill>
                <a:latin typeface="Times New Roman" pitchFamily="18" charset="0"/>
                <a:cs typeface="Times New Roman" pitchFamily="18" charset="0"/>
              </a:rPr>
              <a:t>Адабиёт  фанига оид компетенциялар</a:t>
            </a:r>
            <a:endParaRPr lang="ru-RU" sz="2800" dirty="0">
              <a:solidFill>
                <a:schemeClr val="tx1"/>
              </a:solidFill>
              <a:latin typeface="Times New Roman" pitchFamily="18" charset="0"/>
              <a:cs typeface="Times New Roman" pitchFamily="18" charset="0"/>
            </a:endParaRPr>
          </a:p>
        </p:txBody>
      </p:sp>
      <p:sp>
        <p:nvSpPr>
          <p:cNvPr id="4" name="Прямоугольник 3"/>
          <p:cNvSpPr/>
          <p:nvPr/>
        </p:nvSpPr>
        <p:spPr>
          <a:xfrm>
            <a:off x="1042988" y="2189163"/>
            <a:ext cx="3097212" cy="2535237"/>
          </a:xfrm>
          <a:prstGeom prst="rect">
            <a:avLst/>
          </a:prstGeom>
          <a:noFill/>
          <a:ln>
            <a:noFill/>
          </a:ln>
        </p:spPr>
        <p:style>
          <a:lnRef idx="1">
            <a:schemeClr val="accent3"/>
          </a:lnRef>
          <a:fillRef idx="1001">
            <a:schemeClr val="lt2"/>
          </a:fillRef>
          <a:effectRef idx="1">
            <a:schemeClr val="accent3"/>
          </a:effectRef>
          <a:fontRef idx="minor">
            <a:schemeClr val="dk1"/>
          </a:fontRef>
        </p:style>
        <p:txBody>
          <a:bodyPr anchor="ctr"/>
          <a:lstStyle/>
          <a:p>
            <a:pPr algn="ctr">
              <a:defRPr/>
            </a:pPr>
            <a:r>
              <a:rPr lang="uz-Cyrl-UZ" sz="2400" b="1" dirty="0">
                <a:solidFill>
                  <a:schemeClr val="tx1"/>
                </a:solidFill>
                <a:latin typeface="Times New Roman" pitchFamily="18" charset="0"/>
                <a:cs typeface="Times New Roman" pitchFamily="18" charset="0"/>
              </a:rPr>
              <a:t>Адабий -нутқий компетенция </a:t>
            </a:r>
            <a:r>
              <a:rPr lang="uz-Cyrl-UZ" sz="2400" i="1" dirty="0">
                <a:solidFill>
                  <a:schemeClr val="tx1"/>
                </a:solidFill>
                <a:latin typeface="Times New Roman" pitchFamily="18" charset="0"/>
                <a:cs typeface="Times New Roman" pitchFamily="18" charset="0"/>
              </a:rPr>
              <a:t>(тинглаб тушуниш, фикрни оғзаки баён қилиш, ўқиш, фикрни ёзма баён қилиш)</a:t>
            </a:r>
            <a:endParaRPr lang="ru-RU" sz="2400" i="1" dirty="0">
              <a:solidFill>
                <a:schemeClr val="tx1"/>
              </a:solidFill>
              <a:latin typeface="Times New Roman" pitchFamily="18" charset="0"/>
              <a:cs typeface="Times New Roman" pitchFamily="18" charset="0"/>
            </a:endParaRPr>
          </a:p>
          <a:p>
            <a:pPr algn="ctr">
              <a:defRPr/>
            </a:pPr>
            <a:endParaRPr lang="ru-RU" sz="2400" dirty="0">
              <a:solidFill>
                <a:schemeClr val="tx1"/>
              </a:solidFill>
              <a:latin typeface="Times New Roman" pitchFamily="18" charset="0"/>
              <a:cs typeface="Times New Roman" pitchFamily="18" charset="0"/>
            </a:endParaRPr>
          </a:p>
        </p:txBody>
      </p:sp>
      <p:sp>
        <p:nvSpPr>
          <p:cNvPr id="5" name="Прямоугольник 4"/>
          <p:cNvSpPr/>
          <p:nvPr/>
        </p:nvSpPr>
        <p:spPr>
          <a:xfrm>
            <a:off x="5148263" y="2071688"/>
            <a:ext cx="2779712" cy="265271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uz-Cyrl-UZ" sz="2400" b="1" dirty="0">
                <a:solidFill>
                  <a:schemeClr val="tx1"/>
                </a:solidFill>
                <a:latin typeface="Times New Roman" pitchFamily="18" charset="0"/>
                <a:cs typeface="Times New Roman" pitchFamily="18" charset="0"/>
              </a:rPr>
              <a:t>Бадиий асарни таҳлил қилиш компетенцияси</a:t>
            </a:r>
            <a:endParaRPr lang="ru-RU" sz="2400" b="1" dirty="0">
              <a:solidFill>
                <a:schemeClr val="tx1"/>
              </a:solidFill>
              <a:latin typeface="Times New Roman" pitchFamily="18" charset="0"/>
              <a:cs typeface="Times New Roman" pitchFamily="18" charset="0"/>
            </a:endParaRPr>
          </a:p>
          <a:p>
            <a:pPr algn="ctr">
              <a:defRPr/>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3"/>
          <p:cNvSpPr>
            <a:spLocks noChangeArrowheads="1"/>
          </p:cNvSpPr>
          <p:nvPr/>
        </p:nvSpPr>
        <p:spPr bwMode="auto">
          <a:xfrm>
            <a:off x="642938" y="285750"/>
            <a:ext cx="8072437" cy="461963"/>
          </a:xfrm>
          <a:prstGeom prst="rect">
            <a:avLst/>
          </a:prstGeom>
          <a:noFill/>
          <a:ln w="9525">
            <a:noFill/>
            <a:miter lim="800000"/>
            <a:headEnd/>
            <a:tailEnd/>
          </a:ln>
        </p:spPr>
        <p:txBody>
          <a:bodyPr>
            <a:spAutoFit/>
          </a:bodyPr>
          <a:lstStyle/>
          <a:p>
            <a:r>
              <a:rPr lang="en-US" altLang="ru-RU" sz="2400" b="1">
                <a:solidFill>
                  <a:srgbClr val="C00000"/>
                </a:solidFill>
                <a:latin typeface="Times New Roman" pitchFamily="18" charset="0"/>
                <a:cs typeface="Times New Roman" pitchFamily="18" charset="0"/>
              </a:rPr>
              <a:t>10-</a:t>
            </a:r>
            <a:r>
              <a:rPr lang="uz-Cyrl-UZ" altLang="ru-RU" sz="2400" b="1">
                <a:solidFill>
                  <a:srgbClr val="C00000"/>
                </a:solidFill>
                <a:latin typeface="Times New Roman" pitchFamily="18" charset="0"/>
                <a:cs typeface="Times New Roman" pitchFamily="18" charset="0"/>
              </a:rPr>
              <a:t>синф Она тили,  Адабиёт, Ўзбек тили дарсликлари</a:t>
            </a:r>
            <a:endParaRPr lang="ru-RU" sz="2400" b="1">
              <a:solidFill>
                <a:srgbClr val="C00000"/>
              </a:solidFill>
            </a:endParaRPr>
          </a:p>
        </p:txBody>
      </p:sp>
      <p:pic>
        <p:nvPicPr>
          <p:cNvPr id="22531" name="Picture 5" descr="E:\Obl_Ona tili 10_03+.tif"/>
          <p:cNvPicPr>
            <a:picLocks noChangeAspect="1" noChangeArrowheads="1"/>
          </p:cNvPicPr>
          <p:nvPr/>
        </p:nvPicPr>
        <p:blipFill>
          <a:blip r:embed="rId3" cstate="print"/>
          <a:srcRect l="47299" t="2217"/>
          <a:stretch>
            <a:fillRect/>
          </a:stretch>
        </p:blipFill>
        <p:spPr bwMode="auto">
          <a:xfrm>
            <a:off x="1000125" y="1225550"/>
            <a:ext cx="2943225" cy="3632200"/>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5286375" y="1214438"/>
            <a:ext cx="2871788" cy="350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457200" y="1071563"/>
            <a:ext cx="8229600" cy="5357812"/>
          </a:xfrm>
        </p:spPr>
        <p:txBody>
          <a:bodyPr/>
          <a:lstStyle/>
          <a:p>
            <a:pPr algn="just" eaLnBrk="1" hangingPunct="1"/>
            <a:r>
              <a:rPr lang="uz-Cyrl-UZ" altLang="ru-RU" sz="2400" b="1" i="1" smtClean="0">
                <a:latin typeface="Times New Roman" pitchFamily="18" charset="0"/>
                <a:cs typeface="Times New Roman" pitchFamily="18" charset="0"/>
              </a:rPr>
              <a:t>Дарслик 112-саҳифадан иборат бўлиб, 26 та мавзу, 2 та мустаҳкамлаш, 2 та такрорлаш мавзулари қамраб олинди.</a:t>
            </a:r>
          </a:p>
          <a:p>
            <a:pPr algn="just" eaLnBrk="1" hangingPunct="1"/>
            <a:r>
              <a:rPr lang="uz-Cyrl-UZ" altLang="ru-RU" sz="2400" b="1" i="1" smtClean="0">
                <a:latin typeface="Times New Roman" pitchFamily="18" charset="0"/>
                <a:cs typeface="Times New Roman" pitchFamily="18" charset="0"/>
              </a:rPr>
              <a:t>6 та шартли белги остида “Билиб олинг!, Эсда сақланг!”, савол ва топшириқлар, луғат, иқтидорли ўқувчилар учун машқлар берилди.</a:t>
            </a:r>
          </a:p>
          <a:p>
            <a:pPr algn="just" eaLnBrk="1" hangingPunct="1"/>
            <a:endParaRPr lang="uz-Cyrl-UZ" altLang="ru-RU" sz="2400" b="1" i="1" smtClean="0">
              <a:latin typeface="Times New Roman" pitchFamily="18" charset="0"/>
              <a:cs typeface="Times New Roman" pitchFamily="18" charset="0"/>
            </a:endParaRPr>
          </a:p>
          <a:p>
            <a:pPr algn="just" eaLnBrk="1" hangingPunct="1"/>
            <a:r>
              <a:rPr lang="uz-Cyrl-UZ" altLang="ru-RU" sz="2400" b="1" i="1" smtClean="0">
                <a:latin typeface="Times New Roman" pitchFamily="18" charset="0"/>
                <a:cs typeface="Times New Roman" pitchFamily="18" charset="0"/>
              </a:rPr>
              <a:t>Ҳар бир мавзу юзасидан келтирилган  топшириқлар ўқувчининг мавзу юзасидан ўрганишга йўлланган калит тарзида берилди.</a:t>
            </a:r>
          </a:p>
          <a:p>
            <a:pPr eaLnBrk="1" hangingPunct="1"/>
            <a:endParaRPr lang="ru-RU" altLang="ru-RU" smtClean="0"/>
          </a:p>
        </p:txBody>
      </p:sp>
      <p:sp>
        <p:nvSpPr>
          <p:cNvPr id="18434" name="Заголовок 1"/>
          <p:cNvSpPr>
            <a:spLocks noGrp="1"/>
          </p:cNvSpPr>
          <p:nvPr>
            <p:ph type="title"/>
          </p:nvPr>
        </p:nvSpPr>
        <p:spPr>
          <a:xfrm>
            <a:off x="457200" y="274638"/>
            <a:ext cx="8229600" cy="582612"/>
          </a:xfrm>
        </p:spPr>
        <p:txBody>
          <a:bodyPr>
            <a:normAutofit fontScale="90000"/>
          </a:bodyPr>
          <a:lstStyle/>
          <a:p>
            <a:pPr algn="ctr" eaLnBrk="1" fontAlgn="auto" hangingPunct="1">
              <a:spcAft>
                <a:spcPts val="0"/>
              </a:spcAft>
              <a:buFont typeface="Georgia" pitchFamily="18" charset="0"/>
              <a:buNone/>
              <a:defRPr/>
            </a:pPr>
            <a:r>
              <a:rPr lang="uz-Cyrl-UZ" altLang="ru-RU" sz="3600" dirty="0" smtClean="0">
                <a:solidFill>
                  <a:srgbClr val="C00000"/>
                </a:solidFill>
                <a:latin typeface="Times New Roman" pitchFamily="18" charset="0"/>
                <a:cs typeface="Times New Roman" pitchFamily="18" charset="0"/>
              </a:rPr>
              <a:t>Она тили дарслиги</a:t>
            </a:r>
            <a:endParaRPr lang="ru-RU" altLang="ru-RU"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2"/>
          <p:cNvSpPr>
            <a:spLocks noChangeArrowheads="1"/>
          </p:cNvSpPr>
          <p:nvPr/>
        </p:nvSpPr>
        <p:spPr bwMode="auto">
          <a:xfrm>
            <a:off x="539750" y="500063"/>
            <a:ext cx="8104188" cy="4800600"/>
          </a:xfrm>
          <a:prstGeom prst="rect">
            <a:avLst/>
          </a:prstGeom>
          <a:noFill/>
          <a:ln w="9525">
            <a:noFill/>
            <a:miter lim="800000"/>
            <a:headEnd/>
            <a:tailEnd/>
          </a:ln>
        </p:spPr>
        <p:txBody>
          <a:bodyPr>
            <a:spAutoFit/>
          </a:bodyPr>
          <a:lstStyle/>
          <a:p>
            <a:pPr algn="ctr"/>
            <a:r>
              <a:rPr lang="uz-Cyrl-UZ" altLang="ru-RU" sz="3200" b="1">
                <a:solidFill>
                  <a:srgbClr val="C00000"/>
                </a:solidFill>
                <a:latin typeface="Times New Roman" pitchFamily="18" charset="0"/>
                <a:cs typeface="Times New Roman" pitchFamily="18" charset="0"/>
              </a:rPr>
              <a:t>10-синф “Ўзбек тили” дарслиги</a:t>
            </a:r>
            <a:r>
              <a:rPr lang="uz-Cyrl-UZ" altLang="ru-RU" sz="2400" b="1">
                <a:solidFill>
                  <a:srgbClr val="C00000"/>
                </a:solidFill>
                <a:latin typeface="Times New Roman" pitchFamily="18" charset="0"/>
                <a:cs typeface="Times New Roman" pitchFamily="18" charset="0"/>
              </a:rPr>
              <a:t/>
            </a:r>
            <a:br>
              <a:rPr lang="uz-Cyrl-UZ" altLang="ru-RU" sz="2400" b="1">
                <a:solidFill>
                  <a:srgbClr val="C00000"/>
                </a:solidFill>
                <a:latin typeface="Times New Roman" pitchFamily="18" charset="0"/>
                <a:cs typeface="Times New Roman" pitchFamily="18" charset="0"/>
              </a:rPr>
            </a:br>
            <a:r>
              <a:rPr lang="ru-RU" altLang="ru-RU" sz="2400">
                <a:latin typeface="Times New Roman" pitchFamily="18" charset="0"/>
                <a:cs typeface="Times New Roman" pitchFamily="18" charset="0"/>
              </a:rPr>
              <a:t/>
            </a:r>
            <a:br>
              <a:rPr lang="ru-RU" altLang="ru-RU" sz="2400">
                <a:latin typeface="Times New Roman" pitchFamily="18" charset="0"/>
                <a:cs typeface="Times New Roman" pitchFamily="18" charset="0"/>
              </a:rPr>
            </a:br>
            <a:r>
              <a:rPr lang="uz-Cyrl-UZ" altLang="ru-RU" sz="2400">
                <a:latin typeface="Times New Roman" pitchFamily="18" charset="0"/>
                <a:cs typeface="Times New Roman" pitchFamily="18" charset="0"/>
              </a:rPr>
              <a:t> </a:t>
            </a:r>
            <a:r>
              <a:rPr lang="uz-Cyrl-UZ" altLang="ru-RU" sz="2500">
                <a:latin typeface="Times New Roman" pitchFamily="18" charset="0"/>
                <a:cs typeface="Times New Roman" pitchFamily="18" charset="0"/>
              </a:rPr>
              <a:t>Дарслик  </a:t>
            </a:r>
            <a:r>
              <a:rPr lang="uz-Cyrl-UZ" altLang="ru-RU" sz="2500" b="1" i="1">
                <a:latin typeface="Times New Roman" pitchFamily="18" charset="0"/>
                <a:cs typeface="Times New Roman" pitchFamily="18" charset="0"/>
              </a:rPr>
              <a:t>192 бетдан иборат бўлиб, 18 та нутқий мавзу бўйича </a:t>
            </a:r>
            <a:r>
              <a:rPr lang="uz-Cyrl-UZ" altLang="ru-RU" sz="2500">
                <a:latin typeface="Times New Roman" pitchFamily="18" charset="0"/>
                <a:cs typeface="Times New Roman" pitchFamily="18" charset="0"/>
              </a:rPr>
              <a:t>(“Ўзбекистон -  жаннатмакон ўлка”,  “Оилам, таянчим, фахрим”,  “Ўзбекистон ёшлари”, “Дўстларим ва қизиқишларим”, “Ўзбекистон олимлари”, “Иқтидор ва меҳнат”, “Мен ёқтирган газета”, “Қизиқарли кўрсатувлар”, Табиат ва экология”, “Санъат ва маданият”, “Яхши фазилат инсон кўрки”, “Меҳнат – келажак пойдевори”, “Миллий либослар”, “Дунё таомлари”, “Ўзбекистон ҳаво йўллари”, “Ўзбекистон темир йўллари”) материаллар берилди</a:t>
            </a:r>
            <a:endParaRPr lang="ru-RU" sz="25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5"/>
          <p:cNvSpPr>
            <a:spLocks noChangeArrowheads="1"/>
          </p:cNvSpPr>
          <p:nvPr/>
        </p:nvSpPr>
        <p:spPr bwMode="auto">
          <a:xfrm>
            <a:off x="285750" y="714375"/>
            <a:ext cx="8501063" cy="3692525"/>
          </a:xfrm>
          <a:prstGeom prst="rect">
            <a:avLst/>
          </a:prstGeom>
          <a:noFill/>
          <a:ln w="9525">
            <a:noFill/>
            <a:miter lim="800000"/>
            <a:headEnd/>
            <a:tailEnd/>
          </a:ln>
        </p:spPr>
        <p:txBody>
          <a:bodyPr>
            <a:spAutoFit/>
          </a:bodyPr>
          <a:lstStyle/>
          <a:p>
            <a:pPr algn="just">
              <a:buFont typeface="Wingdings" pitchFamily="2" charset="2"/>
              <a:buChar char="ü"/>
            </a:pPr>
            <a:r>
              <a:rPr lang="uz-Cyrl-UZ" altLang="ru-RU" b="1" i="1">
                <a:latin typeface="Times New Roman" pitchFamily="18" charset="0"/>
                <a:cs typeface="Times New Roman" pitchFamily="18" charset="0"/>
              </a:rPr>
              <a:t>Грамматик билимлардан синтаксис бўлимига доир назарий билимлар бериш,  сўз бирикмаси, содда ва қўшма гап, гап тузилиши бўйича “Билиб олинг” рукнида грамматик қоидалар ҳамда улар юзасидан машқ ва топшииқлар киритилди.</a:t>
            </a:r>
          </a:p>
          <a:p>
            <a:pPr algn="just">
              <a:buFont typeface="Wingdings" pitchFamily="2" charset="2"/>
              <a:buChar char="ü"/>
            </a:pPr>
            <a:endParaRPr lang="uz-Cyrl-UZ" b="1" i="1">
              <a:latin typeface="Times New Roman" pitchFamily="18" charset="0"/>
              <a:cs typeface="Times New Roman" pitchFamily="18" charset="0"/>
            </a:endParaRPr>
          </a:p>
          <a:p>
            <a:pPr algn="just">
              <a:buFont typeface="Wingdings" pitchFamily="2" charset="2"/>
              <a:buChar char="ü"/>
            </a:pPr>
            <a:r>
              <a:rPr lang="uz-Cyrl-UZ" altLang="ru-RU">
                <a:latin typeface="Times New Roman" pitchFamily="18" charset="0"/>
                <a:cs typeface="Times New Roman" pitchFamily="18" charset="0"/>
              </a:rPr>
              <a:t>Адабий ўқиш учун таниқли ўзбек ёзувчи ва шоирларининг       ҳаёти ва ижоди ҳақидаги маълумотлар, уларнинг энг сара асарларидан парчалар киритилди. Жумладан:  </a:t>
            </a:r>
            <a:r>
              <a:rPr lang="uz-Cyrl-UZ" altLang="ru-RU" b="1" i="1">
                <a:latin typeface="Times New Roman" pitchFamily="18" charset="0"/>
                <a:cs typeface="Times New Roman" pitchFamily="18" charset="0"/>
              </a:rPr>
              <a:t>Абдулла Қодирий “Ўткан кунлар”, Ғафур Ғулом “Менинг ўғригина болам”, Ойбек “Болалик”, Зулфия “Ўғлим, сира бўлмайди уруш”, Иброҳим Раҳим “Ишнинг кўзи”, Ў.Умарбеков “Қизимга мактублар”, Ў.Ҳошимов “Лайлак” ҳикояси, Ҳ.Олимжон, Э.Воҳидов, А.Орипов, Муҳаммад  Юсуф шеърларидан намуналар </a:t>
            </a:r>
            <a:r>
              <a:rPr lang="uz-Cyrl-UZ" altLang="ru-RU">
                <a:latin typeface="Times New Roman" pitchFamily="18" charset="0"/>
                <a:cs typeface="Times New Roman" pitchFamily="18" charset="0"/>
              </a:rPr>
              <a:t>киритилди.  Шунингдек,  </a:t>
            </a:r>
            <a:r>
              <a:rPr lang="uz-Cyrl-UZ" altLang="ru-RU" b="1" i="1">
                <a:latin typeface="Times New Roman" pitchFamily="18" charset="0"/>
                <a:cs typeface="Times New Roman" pitchFamily="18" charset="0"/>
              </a:rPr>
              <a:t>ўзбек олимлари ҳақидаги публицистик мақолалардан намуналар киритилди. Дарслик охирида ўзбекча-русча ва русча-ўзбекча луғат ҳамда  фойдаланилган адабиётлар  рўйхати </a:t>
            </a:r>
            <a:r>
              <a:rPr lang="uz-Cyrl-UZ" altLang="ru-RU">
                <a:latin typeface="Times New Roman" pitchFamily="18" charset="0"/>
                <a:cs typeface="Times New Roman" pitchFamily="18" charset="0"/>
              </a:rPr>
              <a:t>илова этилди.</a:t>
            </a: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3"/>
          <p:cNvSpPr>
            <a:spLocks noChangeArrowheads="1"/>
          </p:cNvSpPr>
          <p:nvPr/>
        </p:nvSpPr>
        <p:spPr bwMode="auto">
          <a:xfrm>
            <a:off x="428625" y="428625"/>
            <a:ext cx="8215313" cy="4062413"/>
          </a:xfrm>
          <a:prstGeom prst="rect">
            <a:avLst/>
          </a:prstGeom>
          <a:noFill/>
          <a:ln w="9525">
            <a:noFill/>
            <a:miter lim="800000"/>
            <a:headEnd/>
            <a:tailEnd/>
          </a:ln>
        </p:spPr>
        <p:txBody>
          <a:bodyPr>
            <a:spAutoFit/>
          </a:bodyPr>
          <a:lstStyle/>
          <a:p>
            <a:pPr algn="ctr"/>
            <a:r>
              <a:rPr lang="uz-Cyrl-UZ" altLang="ru-RU" sz="2400" b="1">
                <a:solidFill>
                  <a:srgbClr val="C00000"/>
                </a:solidFill>
                <a:latin typeface="Times New Roman" pitchFamily="18" charset="0"/>
                <a:cs typeface="Times New Roman" pitchFamily="18" charset="0"/>
              </a:rPr>
              <a:t>10-синф Адабиёт дарслиги</a:t>
            </a:r>
          </a:p>
          <a:p>
            <a:pPr algn="just"/>
            <a:r>
              <a:rPr lang="uz-Cyrl-UZ" altLang="ru-RU" b="1">
                <a:solidFill>
                  <a:srgbClr val="C00000"/>
                </a:solidFill>
                <a:latin typeface="Times New Roman" pitchFamily="18" charset="0"/>
                <a:cs typeface="Times New Roman" pitchFamily="18" charset="0"/>
              </a:rPr>
              <a:t/>
            </a:r>
            <a:br>
              <a:rPr lang="uz-Cyrl-UZ" altLang="ru-RU" b="1">
                <a:solidFill>
                  <a:srgbClr val="C00000"/>
                </a:solidFill>
                <a:latin typeface="Times New Roman" pitchFamily="18" charset="0"/>
                <a:cs typeface="Times New Roman" pitchFamily="18" charset="0"/>
              </a:rPr>
            </a:br>
            <a:r>
              <a:rPr lang="uz-Cyrl-UZ" altLang="ru-RU" sz="2400" b="1">
                <a:latin typeface="Times New Roman" pitchFamily="18" charset="0"/>
                <a:cs typeface="Times New Roman" pitchFamily="18" charset="0"/>
              </a:rPr>
              <a:t>Адабиёт дарслиги 368 саҳифадан иборат. Дарсликда</a:t>
            </a:r>
            <a:br>
              <a:rPr lang="uz-Cyrl-UZ" altLang="ru-RU" sz="2400" b="1">
                <a:latin typeface="Times New Roman" pitchFamily="18" charset="0"/>
                <a:cs typeface="Times New Roman" pitchFamily="18" charset="0"/>
              </a:rPr>
            </a:br>
            <a:r>
              <a:rPr lang="uz-Cyrl-UZ" altLang="ru-RU" sz="2400" b="1">
                <a:latin typeface="Times New Roman" pitchFamily="18" charset="0"/>
                <a:cs typeface="Times New Roman" pitchFamily="18" charset="0"/>
              </a:rPr>
              <a:t/>
            </a:r>
            <a:br>
              <a:rPr lang="uz-Cyrl-UZ" altLang="ru-RU" sz="2400" b="1">
                <a:latin typeface="Times New Roman" pitchFamily="18" charset="0"/>
                <a:cs typeface="Times New Roman" pitchFamily="18" charset="0"/>
              </a:rPr>
            </a:br>
            <a:r>
              <a:rPr lang="uz-Cyrl-UZ" altLang="ru-RU" sz="2400" b="1">
                <a:latin typeface="Times New Roman" pitchFamily="18" charset="0"/>
                <a:cs typeface="Times New Roman" pitchFamily="18" charset="0"/>
              </a:rPr>
              <a:t>Кириш:</a:t>
            </a:r>
            <a:r>
              <a:rPr lang="ru-RU" altLang="ru-RU" sz="2400" b="1">
                <a:solidFill>
                  <a:srgbClr val="C00000"/>
                </a:solidFill>
                <a:latin typeface="Times New Roman" pitchFamily="18" charset="0"/>
                <a:cs typeface="Times New Roman" pitchFamily="18" charset="0"/>
              </a:rPr>
              <a:t> </a:t>
            </a:r>
            <a:r>
              <a:rPr lang="ru-RU" altLang="ru-RU" sz="2400" i="1">
                <a:latin typeface="Times New Roman" pitchFamily="18" charset="0"/>
                <a:cs typeface="Times New Roman" pitchFamily="18" charset="0"/>
              </a:rPr>
              <a:t>Адабиёт – маънавиятни юксалтириш воситаси </a:t>
            </a:r>
            <a:r>
              <a:rPr lang="uz-Cyrl-UZ" altLang="ru-RU" sz="2400" b="1">
                <a:latin typeface="Times New Roman" pitchFamily="18" charset="0"/>
                <a:cs typeface="Times New Roman" pitchFamily="18" charset="0"/>
              </a:rPr>
              <a:t/>
            </a:r>
            <a:br>
              <a:rPr lang="uz-Cyrl-UZ" altLang="ru-RU" sz="2400" b="1">
                <a:latin typeface="Times New Roman" pitchFamily="18" charset="0"/>
                <a:cs typeface="Times New Roman" pitchFamily="18" charset="0"/>
              </a:rPr>
            </a:br>
            <a:r>
              <a:rPr lang="ru-RU" altLang="ru-RU" sz="2400" b="1">
                <a:latin typeface="Times New Roman" pitchFamily="18" charset="0"/>
                <a:cs typeface="Times New Roman" pitchFamily="18" charset="0"/>
              </a:rPr>
              <a:t>Халқ оғзаки ижоди</a:t>
            </a:r>
            <a:r>
              <a:rPr lang="ru-RU" altLang="ru-RU" sz="2400" b="1">
                <a:solidFill>
                  <a:srgbClr val="C00000"/>
                </a:solidFill>
                <a:latin typeface="Times New Roman" pitchFamily="18" charset="0"/>
                <a:cs typeface="Times New Roman" pitchFamily="18" charset="0"/>
              </a:rPr>
              <a:t>:</a:t>
            </a:r>
            <a:r>
              <a:rPr lang="ru-RU" altLang="ru-RU" sz="2400" b="1">
                <a:latin typeface="Times New Roman" pitchFamily="18" charset="0"/>
                <a:cs typeface="Times New Roman" pitchFamily="18" charset="0"/>
              </a:rPr>
              <a:t> </a:t>
            </a:r>
            <a:r>
              <a:rPr lang="ru-RU" altLang="ru-RU" sz="2400" i="1">
                <a:latin typeface="Times New Roman" pitchFamily="18" charset="0"/>
                <a:cs typeface="Times New Roman" pitchFamily="18" charset="0"/>
              </a:rPr>
              <a:t>«Рустамхон» достони.</a:t>
            </a:r>
            <a:br>
              <a:rPr lang="ru-RU" altLang="ru-RU" sz="2400" i="1">
                <a:latin typeface="Times New Roman" pitchFamily="18" charset="0"/>
                <a:cs typeface="Times New Roman" pitchFamily="18" charset="0"/>
              </a:rPr>
            </a:br>
            <a:r>
              <a:rPr lang="ru-RU" altLang="ru-RU" sz="2400" b="1">
                <a:latin typeface="Times New Roman" pitchFamily="18" charset="0"/>
                <a:cs typeface="Times New Roman" pitchFamily="18" charset="0"/>
              </a:rPr>
              <a:t/>
            </a:r>
            <a:br>
              <a:rPr lang="ru-RU" altLang="ru-RU" sz="2400" b="1">
                <a:latin typeface="Times New Roman" pitchFamily="18" charset="0"/>
                <a:cs typeface="Times New Roman" pitchFamily="18" charset="0"/>
              </a:rPr>
            </a:br>
            <a:r>
              <a:rPr lang="ru-RU" altLang="ru-RU" sz="2400" b="1">
                <a:latin typeface="Times New Roman" pitchFamily="18" charset="0"/>
                <a:cs typeface="Times New Roman" pitchFamily="18" charset="0"/>
              </a:rPr>
              <a:t>Адабиёт тарихи</a:t>
            </a:r>
            <a:r>
              <a:rPr lang="ru-RU" altLang="ru-RU" sz="2400" b="1">
                <a:solidFill>
                  <a:srgbClr val="C00000"/>
                </a:solidFill>
                <a:latin typeface="Times New Roman" pitchFamily="18" charset="0"/>
                <a:cs typeface="Times New Roman" pitchFamily="18" charset="0"/>
              </a:rPr>
              <a:t>:</a:t>
            </a:r>
            <a:r>
              <a:rPr lang="ru-RU" altLang="ru-RU" sz="2400" b="1">
                <a:latin typeface="Times New Roman" pitchFamily="18" charset="0"/>
                <a:cs typeface="Times New Roman" pitchFamily="18" charset="0"/>
              </a:rPr>
              <a:t> </a:t>
            </a:r>
            <a:r>
              <a:rPr lang="ru-RU" altLang="ru-RU" sz="2400" i="1">
                <a:latin typeface="Times New Roman" pitchFamily="18" charset="0"/>
                <a:cs typeface="Times New Roman" pitchFamily="18" charset="0"/>
              </a:rPr>
              <a:t>Ўрхун –энасой обидалари, Аҳмад Яссавий “Девони ҳикмат” , Атойи, Алишер Навоий лирикаси, Заҳириддин Муҳаммад Бобурнинг   «Бобурнома»; Турди Фароғий лирикаси</a:t>
            </a:r>
            <a:endParaRPr lang="ru-RU"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457200" y="285750"/>
            <a:ext cx="8401050" cy="6215063"/>
          </a:xfrm>
        </p:spPr>
        <p:txBody>
          <a:bodyPr>
            <a:normAutofit fontScale="92500" lnSpcReduction="10000"/>
          </a:bodyPr>
          <a:lstStyle/>
          <a:p>
            <a:pPr marL="365760" indent="-256032" algn="just" eaLnBrk="1" fontAlgn="auto" hangingPunct="1">
              <a:spcAft>
                <a:spcPts val="0"/>
              </a:spcAft>
              <a:buFont typeface="Wingdings 3"/>
              <a:buChar char=""/>
              <a:defRPr/>
            </a:pPr>
            <a:r>
              <a:rPr lang="ru-RU" altLang="ru-RU" sz="2800" b="1" dirty="0" smtClean="0">
                <a:latin typeface="Times New Roman" pitchFamily="18" charset="0"/>
                <a:cs typeface="Times New Roman" pitchFamily="18" charset="0"/>
              </a:rPr>
              <a:t>ХХ </a:t>
            </a:r>
            <a:r>
              <a:rPr lang="ru-RU" altLang="ru-RU" sz="2800" b="1" dirty="0" err="1" smtClean="0">
                <a:latin typeface="Times New Roman" pitchFamily="18" charset="0"/>
                <a:cs typeface="Times New Roman" pitchFamily="18" charset="0"/>
              </a:rPr>
              <a:t>аср</a:t>
            </a:r>
            <a:r>
              <a:rPr lang="ru-RU" altLang="ru-RU" sz="2800" b="1" dirty="0" smtClean="0">
                <a:latin typeface="Times New Roman" pitchFamily="18" charset="0"/>
                <a:cs typeface="Times New Roman" pitchFamily="18" charset="0"/>
              </a:rPr>
              <a:t> </a:t>
            </a:r>
            <a:r>
              <a:rPr lang="ru-RU" altLang="ru-RU" sz="2800" b="1" dirty="0" err="1" smtClean="0">
                <a:latin typeface="Times New Roman" pitchFamily="18" charset="0"/>
                <a:cs typeface="Times New Roman" pitchFamily="18" charset="0"/>
              </a:rPr>
              <a:t>ўзбек</a:t>
            </a:r>
            <a:r>
              <a:rPr lang="ru-RU" altLang="ru-RU" sz="2800" b="1" dirty="0" smtClean="0">
                <a:latin typeface="Times New Roman" pitchFamily="18" charset="0"/>
                <a:cs typeface="Times New Roman" pitchFamily="18" charset="0"/>
              </a:rPr>
              <a:t> </a:t>
            </a:r>
            <a:r>
              <a:rPr lang="ru-RU" altLang="ru-RU" sz="2800" b="1" dirty="0" err="1" smtClean="0">
                <a:latin typeface="Times New Roman" pitchFamily="18" charset="0"/>
                <a:cs typeface="Times New Roman" pitchFamily="18" charset="0"/>
              </a:rPr>
              <a:t>адабиёти</a:t>
            </a:r>
            <a:r>
              <a:rPr lang="ru-RU" altLang="ru-RU" sz="2800" b="1" dirty="0" smtClean="0">
                <a:solidFill>
                  <a:srgbClr val="C00000"/>
                </a:solidFill>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Беҳбудийнинг </a:t>
            </a:r>
            <a:r>
              <a:rPr lang="ru-RU" altLang="ru-RU" sz="2800" i="1" dirty="0" smtClean="0">
                <a:latin typeface="Times New Roman" pitchFamily="18" charset="0"/>
                <a:cs typeface="Times New Roman" pitchFamily="18" charset="0"/>
              </a:rPr>
              <a:t>«</a:t>
            </a:r>
            <a:r>
              <a:rPr lang="ru-RU" altLang="ru-RU" sz="2800" i="1" dirty="0" err="1" smtClean="0">
                <a:latin typeface="Times New Roman" pitchFamily="18" charset="0"/>
                <a:cs typeface="Times New Roman" pitchFamily="18" charset="0"/>
              </a:rPr>
              <a:t>Падаркуш</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драмаси</a:t>
            </a:r>
            <a:r>
              <a:rPr lang="ru-RU" altLang="ru-RU" sz="2800" i="1" dirty="0" smtClean="0">
                <a:latin typeface="Times New Roman" pitchFamily="18" charset="0"/>
                <a:cs typeface="Times New Roman" pitchFamily="18" charset="0"/>
              </a:rPr>
              <a:t>, Абдулла </a:t>
            </a:r>
            <a:r>
              <a:rPr lang="ru-RU" altLang="ru-RU" sz="2800" i="1" dirty="0" err="1" smtClean="0">
                <a:latin typeface="Times New Roman" pitchFamily="18" charset="0"/>
                <a:cs typeface="Times New Roman" pitchFamily="18" charset="0"/>
              </a:rPr>
              <a:t>Қодирийнинг </a:t>
            </a:r>
            <a:r>
              <a:rPr lang="ru-RU" altLang="ru-RU" sz="2800" i="1" dirty="0" smtClean="0">
                <a:latin typeface="Times New Roman" pitchFamily="18" charset="0"/>
                <a:cs typeface="Times New Roman" pitchFamily="18" charset="0"/>
              </a:rPr>
              <a:t>«</a:t>
            </a:r>
            <a:r>
              <a:rPr lang="ru-RU" altLang="ru-RU" sz="2800" i="1" dirty="0" err="1" smtClean="0">
                <a:latin typeface="Times New Roman" pitchFamily="18" charset="0"/>
                <a:cs typeface="Times New Roman" pitchFamily="18" charset="0"/>
              </a:rPr>
              <a:t>Ўтган</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кунлар</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Ҳамид Олимжоннинг</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Ўрик</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гуллаганда</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Чимён</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эсдаликлари</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Ғазал</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шеърлари</a:t>
            </a:r>
            <a:r>
              <a:rPr lang="ru-RU" altLang="ru-RU" sz="2800" i="1" dirty="0" smtClean="0">
                <a:latin typeface="Times New Roman" pitchFamily="18" charset="0"/>
                <a:cs typeface="Times New Roman" pitchFamily="18" charset="0"/>
              </a:rPr>
              <a:t>, Саид </a:t>
            </a:r>
            <a:r>
              <a:rPr lang="ru-RU" altLang="ru-RU" sz="2800" i="1" dirty="0" err="1" smtClean="0">
                <a:latin typeface="Times New Roman" pitchFamily="18" charset="0"/>
                <a:cs typeface="Times New Roman" pitchFamily="18" charset="0"/>
              </a:rPr>
              <a:t>Аҳмаднинг </a:t>
            </a:r>
            <a:r>
              <a:rPr lang="ru-RU" altLang="ru-RU" sz="2800" i="1" dirty="0" smtClean="0">
                <a:latin typeface="Times New Roman" pitchFamily="18" charset="0"/>
                <a:cs typeface="Times New Roman" pitchFamily="18" charset="0"/>
              </a:rPr>
              <a:t>«</a:t>
            </a:r>
            <a:r>
              <a:rPr lang="ru-RU" altLang="ru-RU" sz="2800" i="1" dirty="0" err="1" smtClean="0">
                <a:latin typeface="Times New Roman" pitchFamily="18" charset="0"/>
                <a:cs typeface="Times New Roman" pitchFamily="18" charset="0"/>
              </a:rPr>
              <a:t>Қоракўз мажнун</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ҳикояси</a:t>
            </a:r>
            <a:r>
              <a:rPr lang="ru-RU" altLang="ru-RU" sz="2800" i="1" dirty="0" smtClean="0">
                <a:latin typeface="Times New Roman" pitchFamily="18" charset="0"/>
                <a:cs typeface="Times New Roman" pitchFamily="18" charset="0"/>
              </a:rPr>
              <a:t>, Абдулла </a:t>
            </a:r>
            <a:r>
              <a:rPr lang="ru-RU" altLang="ru-RU" sz="2800" i="1" dirty="0" err="1" smtClean="0">
                <a:latin typeface="Times New Roman" pitchFamily="18" charset="0"/>
                <a:cs typeface="Times New Roman" pitchFamily="18" charset="0"/>
              </a:rPr>
              <a:t>Ориповнинг</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Муножатни</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тинглаб</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Юртим</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шамоли</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Биринчи</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муҳаббатим</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Қўриқхона</a:t>
            </a:r>
            <a:r>
              <a:rPr lang="ru-RU" altLang="ru-RU" sz="2800" i="1" dirty="0" smtClean="0">
                <a:latin typeface="Times New Roman" pitchFamily="18" charset="0"/>
                <a:cs typeface="Times New Roman" pitchFamily="18" charset="0"/>
              </a:rPr>
              <a:t>», «Темир одам», </a:t>
            </a:r>
            <a:r>
              <a:rPr lang="ru-RU" altLang="ru-RU" sz="2800" i="1" dirty="0" err="1" smtClean="0">
                <a:latin typeface="Times New Roman" pitchFamily="18" charset="0"/>
                <a:cs typeface="Times New Roman" pitchFamily="18" charset="0"/>
              </a:rPr>
              <a:t>Ўткир</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Ҳошимов </a:t>
            </a:r>
            <a:r>
              <a:rPr lang="ru-RU" altLang="ru-RU" sz="2800" i="1" dirty="0" smtClean="0">
                <a:latin typeface="Times New Roman" pitchFamily="18" charset="0"/>
                <a:cs typeface="Times New Roman" pitchFamily="18" charset="0"/>
              </a:rPr>
              <a:t>«</a:t>
            </a:r>
            <a:r>
              <a:rPr lang="ru-RU" altLang="ru-RU" sz="2800" i="1" dirty="0" err="1" smtClean="0">
                <a:latin typeface="Times New Roman" pitchFamily="18" charset="0"/>
                <a:cs typeface="Times New Roman" pitchFamily="18" charset="0"/>
              </a:rPr>
              <a:t>Икки</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эшик</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ораси</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асарлар</a:t>
            </a:r>
            <a:r>
              <a:rPr lang="ru-RU" altLang="ru-RU" sz="2800" dirty="0" err="1" smtClean="0">
                <a:latin typeface="Times New Roman" pitchFamily="18" charset="0"/>
                <a:cs typeface="Times New Roman" pitchFamily="18" charset="0"/>
              </a:rPr>
              <a:t>и</a:t>
            </a:r>
            <a:r>
              <a:rPr lang="ru-RU" altLang="ru-RU" sz="2800" dirty="0" smtClean="0">
                <a:latin typeface="Times New Roman" pitchFamily="18" charset="0"/>
                <a:cs typeface="Times New Roman" pitchFamily="18" charset="0"/>
              </a:rPr>
              <a:t>. </a:t>
            </a:r>
          </a:p>
          <a:p>
            <a:pPr marL="365760" indent="-256032" algn="just" eaLnBrk="1" fontAlgn="auto" hangingPunct="1">
              <a:spcAft>
                <a:spcPts val="0"/>
              </a:spcAft>
              <a:buFont typeface="Wingdings 3"/>
              <a:buChar char=""/>
              <a:defRPr/>
            </a:pPr>
            <a:endParaRPr lang="ru-RU" altLang="ru-RU" sz="2800" dirty="0" smtClean="0">
              <a:latin typeface="Times New Roman" pitchFamily="18" charset="0"/>
              <a:cs typeface="Times New Roman" pitchFamily="18" charset="0"/>
            </a:endParaRPr>
          </a:p>
          <a:p>
            <a:pPr marL="365760" indent="-256032" algn="just" eaLnBrk="1" fontAlgn="auto" hangingPunct="1">
              <a:spcAft>
                <a:spcPts val="0"/>
              </a:spcAft>
              <a:buFont typeface="Wingdings 3"/>
              <a:buChar char=""/>
              <a:defRPr/>
            </a:pPr>
            <a:r>
              <a:rPr lang="ru-RU" altLang="ru-RU" sz="2800" b="1" dirty="0" err="1" smtClean="0">
                <a:latin typeface="Times New Roman" pitchFamily="18" charset="0"/>
                <a:cs typeface="Times New Roman" pitchFamily="18" charset="0"/>
              </a:rPr>
              <a:t>Жаҳон адабиёти</a:t>
            </a:r>
            <a:r>
              <a:rPr lang="ru-RU" altLang="ru-RU" sz="2800" b="1" dirty="0" smtClean="0">
                <a:latin typeface="Times New Roman" pitchFamily="18" charset="0"/>
                <a:cs typeface="Times New Roman" pitchFamily="18" charset="0"/>
              </a:rPr>
              <a:t>:</a:t>
            </a:r>
            <a:r>
              <a:rPr lang="ru-RU" altLang="ru-RU" sz="2800" b="1" dirty="0" smtClean="0">
                <a:solidFill>
                  <a:srgbClr val="C00000"/>
                </a:solidFill>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Жек</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Лондоннинг</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«Ҳаётга муҳаббат», Алфонс</a:t>
            </a:r>
            <a:r>
              <a:rPr lang="ru-RU" altLang="ru-RU" sz="2800" i="1" dirty="0" smtClean="0">
                <a:latin typeface="Times New Roman" pitchFamily="18" charset="0"/>
                <a:cs typeface="Times New Roman" pitchFamily="18" charset="0"/>
              </a:rPr>
              <a:t> </a:t>
            </a:r>
            <a:r>
              <a:rPr lang="ru-RU" altLang="ru-RU" sz="2800" i="1" dirty="0" err="1" smtClean="0">
                <a:latin typeface="Times New Roman" pitchFamily="18" charset="0"/>
                <a:cs typeface="Times New Roman" pitchFamily="18" charset="0"/>
              </a:rPr>
              <a:t>Доденинг</a:t>
            </a:r>
            <a:r>
              <a:rPr lang="ru-RU" altLang="ru-RU" sz="2800" i="1" dirty="0" smtClean="0">
                <a:latin typeface="Times New Roman" pitchFamily="18" charset="0"/>
                <a:cs typeface="Times New Roman" pitchFamily="18" charset="0"/>
              </a:rPr>
              <a:t> </a:t>
            </a:r>
            <a:r>
              <a:rPr lang="ru-RU" altLang="ru-RU" i="1" dirty="0" smtClean="0">
                <a:latin typeface="Times New Roman" pitchFamily="18" charset="0"/>
                <a:cs typeface="Times New Roman" pitchFamily="18" charset="0"/>
              </a:rPr>
              <a:t>«</a:t>
            </a:r>
            <a:r>
              <a:rPr lang="ru-RU" altLang="ru-RU" i="1" dirty="0" err="1" smtClean="0">
                <a:latin typeface="Times New Roman" pitchFamily="18" charset="0"/>
                <a:cs typeface="Times New Roman" pitchFamily="18" charset="0"/>
              </a:rPr>
              <a:t>Сўнги</a:t>
            </a:r>
            <a:r>
              <a:rPr lang="ru-RU" altLang="ru-RU" i="1" dirty="0" smtClean="0">
                <a:latin typeface="Times New Roman" pitchFamily="18" charset="0"/>
                <a:cs typeface="Times New Roman" pitchFamily="18" charset="0"/>
              </a:rPr>
              <a:t> </a:t>
            </a:r>
            <a:r>
              <a:rPr lang="ru-RU" altLang="ru-RU" i="1" dirty="0" err="1" smtClean="0">
                <a:latin typeface="Times New Roman" pitchFamily="18" charset="0"/>
                <a:cs typeface="Times New Roman" pitchFamily="18" charset="0"/>
              </a:rPr>
              <a:t>сабоқ» ҳикоялари ўрин</a:t>
            </a:r>
            <a:r>
              <a:rPr lang="ru-RU" altLang="ru-RU" i="1" dirty="0" smtClean="0">
                <a:latin typeface="Times New Roman" pitchFamily="18" charset="0"/>
                <a:cs typeface="Times New Roman" pitchFamily="18" charset="0"/>
              </a:rPr>
              <a:t> </a:t>
            </a:r>
            <a:r>
              <a:rPr lang="ru-RU" altLang="ru-RU" i="1" dirty="0" err="1" smtClean="0">
                <a:latin typeface="Times New Roman" pitchFamily="18" charset="0"/>
                <a:cs typeface="Times New Roman" pitchFamily="18" charset="0"/>
              </a:rPr>
              <a:t>олган</a:t>
            </a:r>
            <a:r>
              <a:rPr lang="ru-RU" altLang="ru-RU" i="1" dirty="0" smtClean="0">
                <a:latin typeface="Times New Roman" pitchFamily="18" charset="0"/>
                <a:cs typeface="Times New Roman" pitchFamily="18" charset="0"/>
              </a:rPr>
              <a:t>.</a:t>
            </a:r>
          </a:p>
          <a:p>
            <a:pPr marL="365760" indent="-256032" algn="just" eaLnBrk="1" fontAlgn="auto" hangingPunct="1">
              <a:spcAft>
                <a:spcPts val="0"/>
              </a:spcAft>
              <a:buFont typeface="Wingdings 3" pitchFamily="18" charset="2"/>
              <a:buNone/>
              <a:defRPr/>
            </a:pPr>
            <a:endParaRPr lang="ru-RU" altLang="ru-RU" i="1" dirty="0" smtClean="0">
              <a:latin typeface="Times New Roman" pitchFamily="18" charset="0"/>
              <a:cs typeface="Times New Roman" pitchFamily="18" charset="0"/>
            </a:endParaRPr>
          </a:p>
          <a:p>
            <a:pPr marL="365760" indent="-256032" eaLnBrk="1" fontAlgn="auto" hangingPunct="1">
              <a:spcAft>
                <a:spcPts val="0"/>
              </a:spcAft>
              <a:buFont typeface="Wingdings 3"/>
              <a:buChar char=""/>
              <a:defRPr/>
            </a:pPr>
            <a:r>
              <a:rPr lang="ru-RU" altLang="ru-RU" b="1" i="1" dirty="0" err="1" smtClean="0">
                <a:latin typeface="Times New Roman" pitchFamily="18" charset="0"/>
                <a:cs typeface="Times New Roman" pitchFamily="18" charset="0"/>
              </a:rPr>
              <a:t>Хулоса</a:t>
            </a:r>
            <a:r>
              <a:rPr lang="ru-RU" altLang="ru-RU" b="1" i="1" dirty="0" smtClean="0">
                <a:latin typeface="Times New Roman" pitchFamily="18" charset="0"/>
                <a:cs typeface="Times New Roman" pitchFamily="18" charset="0"/>
              </a:rPr>
              <a:t>.</a:t>
            </a:r>
            <a:br>
              <a:rPr lang="ru-RU" altLang="ru-RU" b="1" i="1" dirty="0" smtClean="0">
                <a:latin typeface="Times New Roman" pitchFamily="18" charset="0"/>
                <a:cs typeface="Times New Roman" pitchFamily="18" charset="0"/>
              </a:rPr>
            </a:br>
            <a:r>
              <a:rPr lang="uz-Cyrl-UZ" altLang="ru-RU" sz="2800" b="1" dirty="0" smtClean="0">
                <a:latin typeface="Times New Roman" pitchFamily="18" charset="0"/>
                <a:cs typeface="Times New Roman" pitchFamily="18" charset="0"/>
              </a:rPr>
              <a:t/>
            </a:r>
            <a:br>
              <a:rPr lang="uz-Cyrl-UZ" altLang="ru-RU" sz="2800" b="1" dirty="0" smtClean="0">
                <a:latin typeface="Times New Roman" pitchFamily="18" charset="0"/>
                <a:cs typeface="Times New Roman" pitchFamily="18" charset="0"/>
              </a:rPr>
            </a:br>
            <a:endParaRPr lang="ru-RU" alt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457200" y="357188"/>
            <a:ext cx="8229600" cy="5768975"/>
          </a:xfrm>
        </p:spPr>
        <p:txBody>
          <a:bodyPr/>
          <a:lstStyle/>
          <a:p>
            <a:pPr algn="ctr" eaLnBrk="1" hangingPunct="1">
              <a:buFont typeface="Arial" charset="0"/>
              <a:buNone/>
            </a:pPr>
            <a:endParaRPr lang="uz-Cyrl-UZ" altLang="ru-RU" b="1" smtClean="0">
              <a:latin typeface="Times New Roman" pitchFamily="18" charset="0"/>
              <a:cs typeface="Times New Roman" pitchFamily="18" charset="0"/>
            </a:endParaRPr>
          </a:p>
          <a:p>
            <a:pPr algn="ctr" eaLnBrk="1" hangingPunct="1">
              <a:buFont typeface="Arial" charset="0"/>
              <a:buNone/>
            </a:pPr>
            <a:r>
              <a:rPr lang="uz-Cyrl-UZ" altLang="ru-RU" sz="3200" b="1" smtClean="0">
                <a:latin typeface="Times New Roman" pitchFamily="18" charset="0"/>
                <a:cs typeface="Times New Roman" pitchFamily="18" charset="0"/>
              </a:rPr>
              <a:t>Ўзбекистон Республикаси Вазирлар Маҳкамасининг </a:t>
            </a:r>
            <a:r>
              <a:rPr lang="uz-Cyrl-UZ" sz="3200" b="1" smtClean="0">
                <a:latin typeface="Times New Roman" pitchFamily="18" charset="0"/>
                <a:cs typeface="Times New Roman" pitchFamily="18" charset="0"/>
              </a:rPr>
              <a:t>2017 йил 6 апрелдаги “Умумий ўрта ва ўрта махсус, касб-ҳунар таълимининг давлат таълим стандартларини тасдиқлаш тўғрисида”ги 187-сонли қарори ва </a:t>
            </a:r>
            <a:r>
              <a:rPr lang="uz-Cyrl-UZ" altLang="ru-RU" sz="3200" b="1" smtClean="0">
                <a:latin typeface="Times New Roman" pitchFamily="18" charset="0"/>
                <a:cs typeface="Times New Roman" pitchFamily="18" charset="0"/>
              </a:rPr>
              <a:t>2017 йил 25 июлдаги 103-сонли Фармойишининг  қабул қилиниши педагоглар зиммасига масъулиятли вазифаларни юклади.</a:t>
            </a:r>
            <a:endParaRPr lang="ru-RU" altLang="ru-RU" sz="3200" b="1" smtClean="0">
              <a:latin typeface="Times New Roman" pitchFamily="18" charset="0"/>
              <a:cs typeface="Times New Roman" pitchFamily="18" charset="0"/>
            </a:endParaRPr>
          </a:p>
          <a:p>
            <a:pPr algn="ctr" eaLnBrk="1" hangingPunct="1">
              <a:buFont typeface="Arial" charset="0"/>
              <a:buNone/>
            </a:pPr>
            <a:endParaRPr lang="ru-RU" altLang="ru-RU" sz="54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457200" y="1285875"/>
          <a:ext cx="8258175" cy="4211638"/>
        </p:xfrm>
        <a:graphic>
          <a:graphicData uri="http://schemas.openxmlformats.org/drawingml/2006/table">
            <a:tbl>
              <a:tblPr firstRow="1" bandRow="1">
                <a:tableStyleId>{5C22544A-7EE6-4342-B048-85BDC9FD1C3A}</a:tableStyleId>
              </a:tblPr>
              <a:tblGrid>
                <a:gridCol w="831529"/>
                <a:gridCol w="2471740"/>
                <a:gridCol w="1651635"/>
                <a:gridCol w="802970"/>
                <a:gridCol w="378422"/>
                <a:gridCol w="2121879"/>
              </a:tblGrid>
              <a:tr h="402565">
                <a:tc>
                  <a:txBody>
                    <a:bodyPr/>
                    <a:lstStyle/>
                    <a:p>
                      <a:r>
                        <a:rPr lang="uz-Cyrl-UZ" sz="1800" b="1" dirty="0" smtClean="0">
                          <a:latin typeface="Times New Roman" pitchFamily="18" charset="0"/>
                          <a:cs typeface="Times New Roman" pitchFamily="18" charset="0"/>
                        </a:rPr>
                        <a:t>Т/р</a:t>
                      </a:r>
                      <a:endParaRPr lang="ru-RU" sz="1800" b="1" dirty="0">
                        <a:latin typeface="Times New Roman" pitchFamily="18" charset="0"/>
                        <a:cs typeface="Times New Roman" pitchFamily="18" charset="0"/>
                      </a:endParaRPr>
                    </a:p>
                  </a:txBody>
                  <a:tcPr marT="45723" marB="45723"/>
                </a:tc>
                <a:tc>
                  <a:txBody>
                    <a:bodyPr/>
                    <a:lstStyle/>
                    <a:p>
                      <a:r>
                        <a:rPr lang="uz-Cyrl-UZ" sz="1800" b="1" dirty="0" smtClean="0">
                          <a:latin typeface="Times New Roman" pitchFamily="18" charset="0"/>
                          <a:cs typeface="Times New Roman" pitchFamily="18" charset="0"/>
                        </a:rPr>
                        <a:t>Мавзу</a:t>
                      </a:r>
                      <a:endParaRPr lang="ru-RU" sz="1800" b="1" dirty="0">
                        <a:latin typeface="Times New Roman" pitchFamily="18" charset="0"/>
                        <a:cs typeface="Times New Roman" pitchFamily="18" charset="0"/>
                      </a:endParaRPr>
                    </a:p>
                  </a:txBody>
                  <a:tcPr marT="45723" marB="45723"/>
                </a:tc>
                <a:tc>
                  <a:txBody>
                    <a:bodyPr/>
                    <a:lstStyle/>
                    <a:p>
                      <a:r>
                        <a:rPr lang="uz-Cyrl-UZ" sz="1800" b="1" dirty="0" smtClean="0">
                          <a:latin typeface="Times New Roman" pitchFamily="18" charset="0"/>
                          <a:cs typeface="Times New Roman" pitchFamily="18" charset="0"/>
                        </a:rPr>
                        <a:t>Соат</a:t>
                      </a:r>
                      <a:endParaRPr lang="ru-RU" sz="1800" b="1" dirty="0">
                        <a:latin typeface="Times New Roman" pitchFamily="18" charset="0"/>
                        <a:cs typeface="Times New Roman" pitchFamily="18" charset="0"/>
                      </a:endParaRPr>
                    </a:p>
                  </a:txBody>
                  <a:tcPr marT="45723" marB="45723"/>
                </a:tc>
                <a:tc gridSpan="2">
                  <a:txBody>
                    <a:bodyPr/>
                    <a:lstStyle/>
                    <a:p>
                      <a:r>
                        <a:rPr lang="uz-Cyrl-UZ" sz="1800" b="1" dirty="0" smtClean="0">
                          <a:latin typeface="Times New Roman" pitchFamily="18" charset="0"/>
                          <a:cs typeface="Times New Roman" pitchFamily="18" charset="0"/>
                        </a:rPr>
                        <a:t>Сана</a:t>
                      </a:r>
                      <a:endParaRPr lang="ru-RU" sz="1800" b="1" dirty="0">
                        <a:latin typeface="Times New Roman" pitchFamily="18" charset="0"/>
                        <a:cs typeface="Times New Roman" pitchFamily="18" charset="0"/>
                      </a:endParaRPr>
                    </a:p>
                  </a:txBody>
                  <a:tcPr marT="45723" marB="45723"/>
                </a:tc>
                <a:tc hMerge="1">
                  <a:txBody>
                    <a:bodyPr/>
                    <a:lstStyle/>
                    <a:p>
                      <a:endParaRPr lang="ru-RU"/>
                    </a:p>
                  </a:txBody>
                  <a:tcPr/>
                </a:tc>
                <a:tc>
                  <a:txBody>
                    <a:bodyPr/>
                    <a:lstStyle/>
                    <a:p>
                      <a:r>
                        <a:rPr lang="uz-Cyrl-UZ" sz="1800" b="1" dirty="0" smtClean="0">
                          <a:latin typeface="Times New Roman" pitchFamily="18" charset="0"/>
                          <a:cs typeface="Times New Roman" pitchFamily="18" charset="0"/>
                        </a:rPr>
                        <a:t>Уйга вазифа</a:t>
                      </a:r>
                      <a:endParaRPr lang="ru-RU" sz="1800" b="1" dirty="0">
                        <a:latin typeface="Times New Roman" pitchFamily="18" charset="0"/>
                        <a:cs typeface="Times New Roman" pitchFamily="18" charset="0"/>
                      </a:endParaRPr>
                    </a:p>
                  </a:txBody>
                  <a:tcPr marT="45723" marB="45723"/>
                </a:tc>
              </a:tr>
              <a:tr h="402565">
                <a:tc gridSpan="6">
                  <a:txBody>
                    <a:bodyPr/>
                    <a:lstStyle/>
                    <a:p>
                      <a:pPr algn="ctr"/>
                      <a:r>
                        <a:rPr lang="uz-Cyrl-UZ" sz="2000" b="1" dirty="0" smtClean="0">
                          <a:solidFill>
                            <a:schemeClr val="tx1"/>
                          </a:solidFill>
                          <a:latin typeface="Times New Roman" pitchFamily="18" charset="0"/>
                          <a:cs typeface="Times New Roman" pitchFamily="18" charset="0"/>
                        </a:rPr>
                        <a:t>Она тили</a:t>
                      </a:r>
                      <a:endParaRPr lang="ru-RU" sz="2000" b="1" dirty="0">
                        <a:solidFill>
                          <a:schemeClr val="tx1"/>
                        </a:solidFill>
                        <a:latin typeface="Times New Roman" pitchFamily="18" charset="0"/>
                        <a:cs typeface="Times New Roman" pitchFamily="18" charset="0"/>
                      </a:endParaRPr>
                    </a:p>
                  </a:txBody>
                  <a:tcPr marT="45723" marB="45723"/>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r>
              <a:tr h="992626">
                <a:tc>
                  <a:txBody>
                    <a:bodyPr/>
                    <a:lstStyle/>
                    <a:p>
                      <a:pPr algn="ctr"/>
                      <a:r>
                        <a:rPr lang="uz-Cyrl-UZ" sz="1800" dirty="0" smtClean="0">
                          <a:latin typeface="Times New Roman" pitchFamily="18" charset="0"/>
                          <a:cs typeface="Times New Roman" pitchFamily="18" charset="0"/>
                        </a:rPr>
                        <a:t>1</a:t>
                      </a:r>
                      <a:endParaRPr lang="ru-RU" sz="1800" dirty="0">
                        <a:latin typeface="Times New Roman" pitchFamily="18" charset="0"/>
                        <a:cs typeface="Times New Roman" pitchFamily="18" charset="0"/>
                      </a:endParaRPr>
                    </a:p>
                  </a:txBody>
                  <a:tcPr marT="45723" marB="45723"/>
                </a:tc>
                <a:tc>
                  <a:txBody>
                    <a:bodyPr/>
                    <a:lstStyle/>
                    <a:p>
                      <a:r>
                        <a:rPr lang="uz-Cyrl-UZ" sz="1800" dirty="0" smtClean="0">
                          <a:latin typeface="Times New Roman" pitchFamily="18" charset="0"/>
                          <a:cs typeface="Times New Roman" pitchFamily="18" charset="0"/>
                        </a:rPr>
                        <a:t>Кўплик қўшимчасининг услубияти </a:t>
                      </a:r>
                      <a:endParaRPr lang="ru-RU" sz="1800" dirty="0">
                        <a:latin typeface="Times New Roman" pitchFamily="18" charset="0"/>
                        <a:cs typeface="Times New Roman" pitchFamily="18" charset="0"/>
                      </a:endParaRPr>
                    </a:p>
                  </a:txBody>
                  <a:tcPr marT="45723" marB="45723"/>
                </a:tc>
                <a:tc>
                  <a:txBody>
                    <a:bodyPr/>
                    <a:lstStyle/>
                    <a:p>
                      <a:r>
                        <a:rPr lang="uz-Cyrl-UZ" sz="1800" dirty="0" smtClean="0">
                          <a:latin typeface="Times New Roman" pitchFamily="18" charset="0"/>
                          <a:cs typeface="Times New Roman" pitchFamily="18" charset="0"/>
                        </a:rPr>
                        <a:t>1</a:t>
                      </a:r>
                      <a:endParaRPr lang="ru-RU" sz="1800" dirty="0">
                        <a:latin typeface="Times New Roman" pitchFamily="18" charset="0"/>
                        <a:cs typeface="Times New Roman" pitchFamily="18" charset="0"/>
                      </a:endParaRPr>
                    </a:p>
                  </a:txBody>
                  <a:tcPr marT="45723" marB="45723"/>
                </a:tc>
                <a:tc>
                  <a:txBody>
                    <a:bodyPr/>
                    <a:lstStyle/>
                    <a:p>
                      <a:r>
                        <a:rPr lang="uz-Cyrl-UZ" sz="1800" dirty="0" smtClean="0">
                          <a:latin typeface="Times New Roman" pitchFamily="18" charset="0"/>
                          <a:cs typeface="Times New Roman" pitchFamily="18" charset="0"/>
                        </a:rPr>
                        <a:t>12.09</a:t>
                      </a:r>
                      <a:endParaRPr lang="ru-RU" sz="1800" dirty="0">
                        <a:latin typeface="Times New Roman" pitchFamily="18" charset="0"/>
                        <a:cs typeface="Times New Roman" pitchFamily="18" charset="0"/>
                      </a:endParaRPr>
                    </a:p>
                  </a:txBody>
                  <a:tcPr marT="45723" marB="45723"/>
                </a:tc>
                <a:tc gridSpan="2">
                  <a:txBody>
                    <a:bodyPr/>
                    <a:lstStyle/>
                    <a:p>
                      <a:r>
                        <a:rPr lang="uz-Cyrl-UZ" sz="1800" dirty="0" smtClean="0">
                          <a:latin typeface="Times New Roman" pitchFamily="18" charset="0"/>
                          <a:cs typeface="Times New Roman" pitchFamily="18" charset="0"/>
                        </a:rPr>
                        <a:t>47-машқ. Бадиий асардан 8 та гап ёзиш ва уни изоҳлаш.</a:t>
                      </a:r>
                      <a:endParaRPr lang="ru-RU" sz="1800" dirty="0">
                        <a:latin typeface="Times New Roman" pitchFamily="18" charset="0"/>
                        <a:cs typeface="Times New Roman" pitchFamily="18" charset="0"/>
                      </a:endParaRPr>
                    </a:p>
                  </a:txBody>
                  <a:tcPr marT="45723" marB="45723"/>
                </a:tc>
                <a:tc hMerge="1">
                  <a:txBody>
                    <a:bodyPr/>
                    <a:lstStyle/>
                    <a:p>
                      <a:endParaRPr lang="ru-RU" sz="1800" dirty="0">
                        <a:latin typeface="Times New Roman" pitchFamily="18" charset="0"/>
                        <a:cs typeface="Times New Roman" pitchFamily="18" charset="0"/>
                      </a:endParaRPr>
                    </a:p>
                  </a:txBody>
                  <a:tcPr marT="45723" marB="45723"/>
                </a:tc>
              </a:tr>
              <a:tr h="402565">
                <a:tc gridSpan="6">
                  <a:txBody>
                    <a:bodyPr/>
                    <a:lstStyle/>
                    <a:p>
                      <a:pPr algn="ctr"/>
                      <a:r>
                        <a:rPr lang="uz-Cyrl-UZ" sz="2000" b="1" dirty="0" smtClean="0">
                          <a:latin typeface="Times New Roman" pitchFamily="18" charset="0"/>
                          <a:cs typeface="Times New Roman" pitchFamily="18" charset="0"/>
                        </a:rPr>
                        <a:t>Адабиёт</a:t>
                      </a:r>
                      <a:endParaRPr lang="ru-RU" sz="2000" b="1" dirty="0">
                        <a:latin typeface="Times New Roman" pitchFamily="18" charset="0"/>
                        <a:cs typeface="Times New Roman" pitchFamily="18" charset="0"/>
                      </a:endParaRPr>
                    </a:p>
                  </a:txBody>
                  <a:tcPr marT="45723" marB="45723"/>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r>
              <a:tr h="694838">
                <a:tc>
                  <a:txBody>
                    <a:bodyPr/>
                    <a:lstStyle/>
                    <a:p>
                      <a:pPr algn="ctr"/>
                      <a:r>
                        <a:rPr lang="uz-Cyrl-UZ" sz="1800" dirty="0" smtClean="0">
                          <a:latin typeface="Times New Roman" pitchFamily="18" charset="0"/>
                          <a:cs typeface="Times New Roman" pitchFamily="18" charset="0"/>
                        </a:rPr>
                        <a:t>1</a:t>
                      </a:r>
                      <a:endParaRPr lang="ru-RU" sz="1800" dirty="0">
                        <a:latin typeface="Times New Roman" pitchFamily="18" charset="0"/>
                        <a:cs typeface="Times New Roman" pitchFamily="18" charset="0"/>
                      </a:endParaRPr>
                    </a:p>
                  </a:txBody>
                  <a:tcPr marT="45723" marB="45723"/>
                </a:tc>
                <a:tc>
                  <a:txBody>
                    <a:bodyPr/>
                    <a:lstStyle/>
                    <a:p>
                      <a:r>
                        <a:rPr lang="uz-Cyrl-UZ" sz="1800" dirty="0" smtClean="0">
                          <a:latin typeface="Times New Roman" pitchFamily="18" charset="0"/>
                          <a:cs typeface="Times New Roman" pitchFamily="18" charset="0"/>
                        </a:rPr>
                        <a:t>“Рустамхон” достони</a:t>
                      </a:r>
                      <a:endParaRPr lang="ru-RU" sz="1800" dirty="0">
                        <a:latin typeface="Times New Roman" pitchFamily="18" charset="0"/>
                        <a:cs typeface="Times New Roman" pitchFamily="18" charset="0"/>
                      </a:endParaRPr>
                    </a:p>
                  </a:txBody>
                  <a:tcPr marT="45723" marB="45723"/>
                </a:tc>
                <a:tc>
                  <a:txBody>
                    <a:bodyPr/>
                    <a:lstStyle/>
                    <a:p>
                      <a:r>
                        <a:rPr lang="uz-Cyrl-UZ" sz="1800" dirty="0" smtClean="0">
                          <a:latin typeface="Times New Roman" pitchFamily="18" charset="0"/>
                          <a:cs typeface="Times New Roman" pitchFamily="18" charset="0"/>
                        </a:rPr>
                        <a:t> 3</a:t>
                      </a:r>
                      <a:endParaRPr lang="ru-RU" sz="1800" dirty="0">
                        <a:latin typeface="Times New Roman" pitchFamily="18" charset="0"/>
                        <a:cs typeface="Times New Roman" pitchFamily="18" charset="0"/>
                      </a:endParaRPr>
                    </a:p>
                  </a:txBody>
                  <a:tcPr marT="45723" marB="45723"/>
                </a:tc>
                <a:tc>
                  <a:txBody>
                    <a:bodyPr/>
                    <a:lstStyle/>
                    <a:p>
                      <a:r>
                        <a:rPr lang="uz-Cyrl-UZ" sz="1800" dirty="0" smtClean="0">
                          <a:latin typeface="Times New Roman" pitchFamily="18" charset="0"/>
                          <a:cs typeface="Times New Roman" pitchFamily="18" charset="0"/>
                        </a:rPr>
                        <a:t>5-6, 12.09</a:t>
                      </a:r>
                      <a:endParaRPr lang="ru-RU" sz="1800" dirty="0">
                        <a:latin typeface="Times New Roman" pitchFamily="18" charset="0"/>
                        <a:cs typeface="Times New Roman" pitchFamily="18" charset="0"/>
                      </a:endParaRPr>
                    </a:p>
                  </a:txBody>
                  <a:tcPr marT="45723" marB="45723"/>
                </a:tc>
                <a:tc gridSpan="2">
                  <a:txBody>
                    <a:bodyPr/>
                    <a:lstStyle/>
                    <a:p>
                      <a:r>
                        <a:rPr lang="uz-Cyrl-UZ" sz="1800" dirty="0" smtClean="0">
                          <a:latin typeface="Times New Roman" pitchFamily="18" charset="0"/>
                          <a:cs typeface="Times New Roman" pitchFamily="18" charset="0"/>
                        </a:rPr>
                        <a:t>“Достондан олган таассуротларим” мавзусида иншо ёзиш</a:t>
                      </a:r>
                      <a:endParaRPr lang="ru-RU" sz="1800" dirty="0">
                        <a:latin typeface="Times New Roman" pitchFamily="18" charset="0"/>
                        <a:cs typeface="Times New Roman" pitchFamily="18" charset="0"/>
                      </a:endParaRPr>
                    </a:p>
                  </a:txBody>
                  <a:tcPr marT="45723" marB="45723"/>
                </a:tc>
                <a:tc hMerge="1">
                  <a:txBody>
                    <a:bodyPr/>
                    <a:lstStyle/>
                    <a:p>
                      <a:endParaRPr lang="ru-RU" sz="1800" dirty="0">
                        <a:latin typeface="Times New Roman" pitchFamily="18" charset="0"/>
                        <a:cs typeface="Times New Roman" pitchFamily="18" charset="0"/>
                      </a:endParaRPr>
                    </a:p>
                  </a:txBody>
                  <a:tcPr marT="45723" marB="45723"/>
                </a:tc>
              </a:tr>
              <a:tr h="402565">
                <a:tc gridSpan="6">
                  <a:txBody>
                    <a:bodyPr/>
                    <a:lstStyle/>
                    <a:p>
                      <a:pPr algn="ctr"/>
                      <a:r>
                        <a:rPr lang="uz-Cyrl-UZ" sz="2000" b="1" dirty="0" smtClean="0">
                          <a:latin typeface="Times New Roman" pitchFamily="18" charset="0"/>
                          <a:cs typeface="Times New Roman" pitchFamily="18" charset="0"/>
                        </a:rPr>
                        <a:t>Ўзбек тили</a:t>
                      </a:r>
                      <a:endParaRPr lang="ru-RU" sz="2000" b="1" dirty="0">
                        <a:latin typeface="Times New Roman" pitchFamily="18" charset="0"/>
                        <a:cs typeface="Times New Roman" pitchFamily="18" charset="0"/>
                      </a:endParaRPr>
                    </a:p>
                  </a:txBody>
                  <a:tcPr marT="45723" marB="45723"/>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r>
              <a:tr h="694838">
                <a:tc>
                  <a:txBody>
                    <a:bodyPr/>
                    <a:lstStyle/>
                    <a:p>
                      <a:pPr algn="ctr"/>
                      <a:r>
                        <a:rPr lang="uz-Cyrl-UZ" sz="1800" dirty="0" smtClean="0"/>
                        <a:t>1</a:t>
                      </a:r>
                      <a:endParaRPr lang="ru-RU" sz="1800" dirty="0"/>
                    </a:p>
                  </a:txBody>
                  <a:tcPr marT="45723" marB="45723"/>
                </a:tc>
                <a:tc>
                  <a:txBody>
                    <a:bodyPr/>
                    <a:lstStyle/>
                    <a:p>
                      <a:r>
                        <a:rPr lang="uz-Cyrl-UZ" sz="1800" dirty="0" smtClean="0">
                          <a:latin typeface="Times New Roman" pitchFamily="18" charset="0"/>
                          <a:cs typeface="Times New Roman" pitchFamily="18" charset="0"/>
                        </a:rPr>
                        <a:t>“Ўзбекистон -  жаннатмакон ўлка”, </a:t>
                      </a:r>
                      <a:endParaRPr lang="ru-RU" sz="1800" dirty="0"/>
                    </a:p>
                  </a:txBody>
                  <a:tcPr marT="45723" marB="45723"/>
                </a:tc>
                <a:tc>
                  <a:txBody>
                    <a:bodyPr/>
                    <a:lstStyle/>
                    <a:p>
                      <a:r>
                        <a:rPr lang="uz-Cyrl-UZ" sz="1800" dirty="0" smtClean="0"/>
                        <a:t> 3</a:t>
                      </a:r>
                      <a:endParaRPr lang="ru-RU" sz="1800" dirty="0"/>
                    </a:p>
                  </a:txBody>
                  <a:tcPr marT="45723" marB="45723"/>
                </a:tc>
                <a:tc>
                  <a:txBody>
                    <a:bodyPr/>
                    <a:lstStyle/>
                    <a:p>
                      <a:r>
                        <a:rPr lang="uz-Cyrl-UZ" sz="1800" dirty="0" smtClean="0"/>
                        <a:t>2,7-8.09</a:t>
                      </a:r>
                      <a:endParaRPr lang="ru-RU" sz="1800" dirty="0"/>
                    </a:p>
                  </a:txBody>
                  <a:tcPr marT="45723" marB="45723"/>
                </a:tc>
                <a:tc gridSpan="2">
                  <a:txBody>
                    <a:bodyPr/>
                    <a:lstStyle/>
                    <a:p>
                      <a:r>
                        <a:rPr lang="uz-Cyrl-UZ" sz="1800" dirty="0" smtClean="0">
                          <a:latin typeface="Times New Roman" pitchFamily="18" charset="0"/>
                          <a:cs typeface="Times New Roman" pitchFamily="18" charset="0"/>
                        </a:rPr>
                        <a:t>Ижодий матн яратиш</a:t>
                      </a:r>
                      <a:endParaRPr lang="ru-RU" sz="1800" dirty="0">
                        <a:latin typeface="Times New Roman" pitchFamily="18" charset="0"/>
                        <a:cs typeface="Times New Roman" pitchFamily="18" charset="0"/>
                      </a:endParaRPr>
                    </a:p>
                  </a:txBody>
                  <a:tcPr marT="45723" marB="45723"/>
                </a:tc>
                <a:tc hMerge="1">
                  <a:txBody>
                    <a:bodyPr/>
                    <a:lstStyle/>
                    <a:p>
                      <a:endParaRPr lang="ru-RU" sz="1800" dirty="0">
                        <a:latin typeface="Times New Roman" pitchFamily="18" charset="0"/>
                        <a:cs typeface="Times New Roman" pitchFamily="18" charset="0"/>
                      </a:endParaRPr>
                    </a:p>
                  </a:txBody>
                  <a:tcPr marT="45723" marB="45723"/>
                </a:tc>
              </a:tr>
            </a:tbl>
          </a:graphicData>
        </a:graphic>
      </p:graphicFrame>
      <p:sp>
        <p:nvSpPr>
          <p:cNvPr id="24578" name="Заголовок 1"/>
          <p:cNvSpPr>
            <a:spLocks noGrp="1"/>
          </p:cNvSpPr>
          <p:nvPr>
            <p:ph type="title"/>
          </p:nvPr>
        </p:nvSpPr>
        <p:spPr>
          <a:xfrm>
            <a:off x="457200" y="274638"/>
            <a:ext cx="8186738" cy="796925"/>
          </a:xfrm>
        </p:spPr>
        <p:txBody>
          <a:bodyPr/>
          <a:lstStyle/>
          <a:p>
            <a:pPr algn="ctr" eaLnBrk="1" fontAlgn="auto" hangingPunct="1">
              <a:spcAft>
                <a:spcPts val="0"/>
              </a:spcAft>
              <a:defRPr/>
            </a:pPr>
            <a:r>
              <a:rPr lang="uz-Cyrl-UZ" altLang="ru-RU" dirty="0" smtClean="0">
                <a:effectLst/>
                <a:latin typeface="Times New Roman" pitchFamily="18" charset="0"/>
                <a:cs typeface="Times New Roman" pitchFamily="18" charset="0"/>
              </a:rPr>
              <a:t>Тақвим-мавзу режа</a:t>
            </a:r>
            <a:endParaRPr lang="ru-RU" altLang="ru-RU" dirty="0" smtClean="0">
              <a:effectLst/>
              <a:latin typeface="Times New Roman" pitchFamily="18" charset="0"/>
              <a:cs typeface="Times New Roman" pitchFamily="18" charset="0"/>
            </a:endParaRPr>
          </a:p>
        </p:txBody>
      </p:sp>
      <p:sp>
        <p:nvSpPr>
          <p:cNvPr id="28725" name="TextBox 1"/>
          <p:cNvSpPr txBox="1">
            <a:spLocks noChangeArrowheads="1"/>
          </p:cNvSpPr>
          <p:nvPr/>
        </p:nvSpPr>
        <p:spPr bwMode="auto">
          <a:xfrm>
            <a:off x="428625" y="5643563"/>
            <a:ext cx="8001000" cy="369887"/>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ТК  ва ФК  лар дарс ишланмасида  акс эттирилади.</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928688"/>
            <a:ext cx="8643937" cy="5643562"/>
          </a:xfrm>
        </p:spPr>
        <p:txBody>
          <a:bodyPr>
            <a:normAutofit/>
          </a:bodyPr>
          <a:lstStyle/>
          <a:p>
            <a:pPr marL="365760" indent="-256032" eaLnBrk="1" fontAlgn="auto" hangingPunct="1">
              <a:spcAft>
                <a:spcPts val="0"/>
              </a:spcAft>
              <a:buFont typeface="Wingdings 3"/>
              <a:buChar char=""/>
              <a:defRPr/>
            </a:pPr>
            <a:r>
              <a:rPr lang="uz-Cyrl-UZ" b="1" dirty="0" smtClean="0">
                <a:latin typeface="Times New Roman" pitchFamily="18" charset="0"/>
                <a:cs typeface="Times New Roman" pitchFamily="18" charset="0"/>
              </a:rPr>
              <a:t>Дарснинг мақсади:</a:t>
            </a:r>
          </a:p>
          <a:p>
            <a:pPr marL="365760" indent="-256032" algn="just" eaLnBrk="1" fontAlgn="auto" hangingPunct="1">
              <a:spcAft>
                <a:spcPts val="0"/>
              </a:spcAft>
              <a:buFont typeface="Wingdings 3"/>
              <a:buChar char=""/>
              <a:defRPr/>
            </a:pPr>
            <a:r>
              <a:rPr lang="uz-Cyrl-UZ" b="1" dirty="0" smtClean="0">
                <a:latin typeface="Times New Roman" pitchFamily="18" charset="0"/>
                <a:cs typeface="Times New Roman" pitchFamily="18" charset="0"/>
              </a:rPr>
              <a:t>Таълимий</a:t>
            </a:r>
            <a:r>
              <a:rPr lang="uz-Cyrl-UZ" sz="2400" b="1" dirty="0" smtClean="0">
                <a:latin typeface="Times New Roman" pitchFamily="18" charset="0"/>
                <a:cs typeface="Times New Roman" pitchFamily="18" charset="0"/>
              </a:rPr>
              <a:t>:</a:t>
            </a:r>
            <a:r>
              <a:rPr lang="uz-Cyrl-UZ" sz="2400"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“Рустамхон” достонини ўқиб, матн устида ишлаш жараёнида</a:t>
            </a:r>
            <a:r>
              <a:rPr lang="en-US" sz="2400"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 </a:t>
            </a:r>
            <a:r>
              <a:rPr lang="uz-Cyrl-UZ" sz="2400" dirty="0" smtClean="0">
                <a:latin typeface="Times New Roman" pitchFamily="18" charset="0"/>
                <a:cs typeface="Times New Roman" pitchFamily="18" charset="0"/>
              </a:rPr>
              <a:t>ў</a:t>
            </a:r>
            <a:r>
              <a:rPr lang="uz-Cyrl-UZ" sz="2400"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қувчиларда</a:t>
            </a:r>
            <a:r>
              <a:rPr lang="uz-Cyrl-UZ" sz="2400" i="1" dirty="0" smtClean="0">
                <a:latin typeface="Times New Roman" pitchFamily="18" charset="0"/>
                <a:cs typeface="Times New Roman" pitchFamily="18" charset="0"/>
              </a:rPr>
              <a:t> </a:t>
            </a:r>
            <a:r>
              <a:rPr lang="uz-Cyrl-UZ" sz="2400" dirty="0" smtClean="0">
                <a:latin typeface="Times New Roman" pitchFamily="18" charset="0"/>
                <a:cs typeface="Times New Roman" pitchFamily="18" charset="0"/>
              </a:rPr>
              <a:t>тинглаб тушуниш, фикрни оғзаки баён қилиш, ўқиш каби а</a:t>
            </a:r>
            <a:r>
              <a:rPr lang="uz-Cyrl-UZ" sz="2400"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дабий-нутқий, </a:t>
            </a:r>
            <a:r>
              <a:rPr lang="ru-RU" sz="2400" dirty="0" err="1" smtClean="0">
                <a:latin typeface="Times New Roman" pitchFamily="18" charset="0"/>
                <a:cs typeface="Times New Roman" pitchFamily="18" charset="0"/>
              </a:rPr>
              <a:t>асар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сюжетида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акс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этган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нутқ типларини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тасвир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мулоҳазаларни ўзгаларга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тушунтириб</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бериш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тасвирланган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воқеа-ҳодисалар, образлар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тизимига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муносабат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билдириш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каби</a:t>
            </a:r>
            <a:r>
              <a:rPr lang="ru-RU" sz="2400" dirty="0" smtClean="0">
                <a:latin typeface="Times New Roman" pitchFamily="18" charset="0"/>
                <a:cs typeface="Times New Roman" pitchFamily="18" charset="0"/>
              </a:rPr>
              <a:t> </a:t>
            </a:r>
            <a:r>
              <a:rPr lang="uz-Cyrl-UZ" sz="2400"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бадиий матн таҳлили  компетен</a:t>
            </a:r>
            <a:r>
              <a:rPr lang="ru-RU" sz="2400" dirty="0" err="1"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ция</a:t>
            </a:r>
            <a:r>
              <a:rPr lang="ru-RU" sz="2400"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 </a:t>
            </a:r>
            <a:r>
              <a:rPr lang="ru-RU" sz="2400" dirty="0" err="1"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элементларини</a:t>
            </a:r>
            <a:r>
              <a:rPr lang="ru-RU" sz="2400"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 </a:t>
            </a:r>
            <a:r>
              <a:rPr lang="ru-RU" sz="2400" dirty="0" err="1"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шакллантириш</a:t>
            </a:r>
            <a:r>
              <a:rPr lang="ru-RU" sz="2400"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a:t>
            </a:r>
            <a:r>
              <a:rPr lang="uz-Cyrl-UZ" sz="2400"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 </a:t>
            </a:r>
          </a:p>
          <a:p>
            <a:pPr marL="365760" indent="-256032" algn="just" eaLnBrk="1" fontAlgn="auto" hangingPunct="1">
              <a:spcAft>
                <a:spcPts val="0"/>
              </a:spcAft>
              <a:buFont typeface="Wingdings 3"/>
              <a:buChar char=""/>
              <a:defRPr/>
            </a:pPr>
            <a:r>
              <a:rPr lang="uz-Cyrl-UZ" sz="2400" b="1"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Тарбиявий: </a:t>
            </a:r>
            <a:r>
              <a:rPr lang="uz-Cyrl-UZ" sz="2400"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достон воқеа-ҳодисалари орқали ўқувчилардаги эзгу инсоний фазилатларни ривожлантириш, коммуникатив, ахборот билан ишлаш, ўзини-ўзи ривожлантириш каби таянч компетенция элементларини шакллантириш.</a:t>
            </a:r>
            <a:endParaRPr lang="ru-RU" sz="2400" b="1"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14290"/>
            <a:ext cx="8186766" cy="714380"/>
          </a:xfrm>
        </p:spPr>
        <p:txBody>
          <a:bodyPr/>
          <a:lstStyle/>
          <a:p>
            <a:pPr eaLnBrk="1" fontAlgn="auto" hangingPunct="1">
              <a:spcAft>
                <a:spcPts val="0"/>
              </a:spcAft>
              <a:defRPr/>
            </a:pPr>
            <a:r>
              <a:rPr lang="uz-Cyrl-UZ" sz="2800" dirty="0" smtClean="0">
                <a:solidFill>
                  <a:srgbClr val="C00000"/>
                </a:solidFill>
                <a:effectLst>
                  <a:outerShdw blurRad="50800" dist="38100" algn="tr" rotWithShape="0">
                    <a:prstClr val="black">
                      <a:alpha val="40000"/>
                    </a:prstClr>
                  </a:outerShdw>
                </a:effectLst>
                <a:latin typeface="Times New Roman" pitchFamily="18" charset="0"/>
                <a:cs typeface="Times New Roman" pitchFamily="18" charset="0"/>
              </a:rPr>
              <a:t>10-синф Адабиёт“Рустамхон” достони</a:t>
            </a:r>
            <a:endParaRPr lang="ru-RU" sz="2800"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2"/>
          <p:cNvSpPr>
            <a:spLocks noGrp="1"/>
          </p:cNvSpPr>
          <p:nvPr>
            <p:ph idx="1"/>
          </p:nvPr>
        </p:nvSpPr>
        <p:spPr>
          <a:xfrm>
            <a:off x="457200" y="500063"/>
            <a:ext cx="8329613" cy="6072187"/>
          </a:xfrm>
        </p:spPr>
        <p:txBody>
          <a:bodyPr/>
          <a:lstStyle/>
          <a:p>
            <a:pPr eaLnBrk="1" hangingPunct="1"/>
            <a:r>
              <a:rPr lang="uz-Cyrl-UZ" b="1" smtClean="0">
                <a:latin typeface="Times New Roman" pitchFamily="18" charset="0"/>
                <a:cs typeface="Times New Roman" pitchFamily="18" charset="0"/>
              </a:rPr>
              <a:t>Ривожлантирувчи: </a:t>
            </a:r>
            <a:r>
              <a:rPr lang="uz-Cyrl-UZ" i="1" smtClean="0">
                <a:latin typeface="Times New Roman" pitchFamily="18" charset="0"/>
                <a:cs typeface="Times New Roman" pitchFamily="18" charset="0"/>
              </a:rPr>
              <a:t>ўқувчиларнинг</a:t>
            </a:r>
            <a:r>
              <a:rPr lang="uz-Cyrl-UZ" b="1" i="1" smtClean="0">
                <a:latin typeface="Times New Roman" pitchFamily="18" charset="0"/>
                <a:cs typeface="Times New Roman" pitchFamily="18" charset="0"/>
              </a:rPr>
              <a:t> </a:t>
            </a:r>
            <a:r>
              <a:rPr lang="uz-Cyrl-UZ" i="1" smtClean="0">
                <a:latin typeface="Times New Roman" pitchFamily="18" charset="0"/>
                <a:cs typeface="Times New Roman" pitchFamily="18" charset="0"/>
              </a:rPr>
              <a:t>ифодали ўқиш малакаси ҳамда оғзаки ва ёзма нутқини ривожлантириш.</a:t>
            </a:r>
          </a:p>
          <a:p>
            <a:pPr eaLnBrk="1" hangingPunct="1"/>
            <a:r>
              <a:rPr lang="uz-Cyrl-UZ" b="1" smtClean="0">
                <a:latin typeface="Times New Roman" pitchFamily="18" charset="0"/>
                <a:cs typeface="Times New Roman" pitchFamily="18" charset="0"/>
              </a:rPr>
              <a:t>Дарс тури: </a:t>
            </a:r>
            <a:r>
              <a:rPr lang="uz-Cyrl-UZ" i="1" smtClean="0">
                <a:latin typeface="Times New Roman" pitchFamily="18" charset="0"/>
                <a:cs typeface="Times New Roman" pitchFamily="18" charset="0"/>
              </a:rPr>
              <a:t>янги тушунча, билимларларни шакллантирувчи;</a:t>
            </a:r>
          </a:p>
          <a:p>
            <a:pPr algn="just" eaLnBrk="1" hangingPunct="1"/>
            <a:r>
              <a:rPr lang="uz-Cyrl-UZ" b="1" smtClean="0">
                <a:latin typeface="Times New Roman" pitchFamily="18" charset="0"/>
                <a:cs typeface="Times New Roman" pitchFamily="18" charset="0"/>
              </a:rPr>
              <a:t>Дарс методи:</a:t>
            </a:r>
            <a:r>
              <a:rPr lang="uz-Cyrl-UZ" b="1" i="1" smtClean="0">
                <a:latin typeface="Times New Roman" pitchFamily="18" charset="0"/>
                <a:cs typeface="Times New Roman" pitchFamily="18" charset="0"/>
              </a:rPr>
              <a:t> </a:t>
            </a:r>
            <a:r>
              <a:rPr lang="uz-Cyrl-UZ" i="1" smtClean="0">
                <a:latin typeface="Times New Roman" pitchFamily="18" charset="0"/>
                <a:cs typeface="Times New Roman" pitchFamily="18" charset="0"/>
              </a:rPr>
              <a:t>интерфаол;</a:t>
            </a:r>
          </a:p>
          <a:p>
            <a:pPr algn="just" eaLnBrk="1" hangingPunct="1"/>
            <a:r>
              <a:rPr lang="uz-Cyrl-UZ" b="1" smtClean="0">
                <a:latin typeface="Times New Roman" pitchFamily="18" charset="0"/>
                <a:cs typeface="Times New Roman" pitchFamily="18" charset="0"/>
              </a:rPr>
              <a:t>Дарс жиҳози: </a:t>
            </a:r>
            <a:r>
              <a:rPr lang="uz-Cyrl-UZ" i="1" smtClean="0">
                <a:latin typeface="Times New Roman" pitchFamily="18" charset="0"/>
                <a:cs typeface="Times New Roman" pitchFamily="18" charset="0"/>
              </a:rPr>
              <a:t>техник воситалар, слайдлар</a:t>
            </a:r>
            <a:r>
              <a:rPr lang="uz-Cyrl-UZ" smtClean="0">
                <a:latin typeface="Times New Roman" pitchFamily="18" charset="0"/>
                <a:cs typeface="Times New Roman" pitchFamily="18" charset="0"/>
              </a:rPr>
              <a:t>, </a:t>
            </a:r>
            <a:r>
              <a:rPr lang="uz-Cyrl-UZ" i="1" smtClean="0">
                <a:latin typeface="Times New Roman" pitchFamily="18" charset="0"/>
                <a:cs typeface="Times New Roman" pitchFamily="18" charset="0"/>
              </a:rPr>
              <a:t>кўргазмали ва дидактик материаллар</a:t>
            </a:r>
            <a:r>
              <a:rPr lang="uz-Cyrl-UZ" smtClean="0">
                <a:latin typeface="Times New Roman" pitchFamily="18" charset="0"/>
                <a:cs typeface="Times New Roman" pitchFamily="18" charset="0"/>
              </a:rPr>
              <a:t>.</a:t>
            </a:r>
            <a:endParaRPr lang="ru-RU" b="1" smtClean="0">
              <a:latin typeface="Times New Roman" pitchFamily="18" charset="0"/>
              <a:cs typeface="Times New Roman" pitchFamily="18" charset="0"/>
            </a:endParaRPr>
          </a:p>
          <a:p>
            <a:pPr algn="just" eaLnBrk="1" hangingPunct="1"/>
            <a:r>
              <a:rPr lang="uz-Cyrl-UZ" b="1" i="1" smtClean="0">
                <a:latin typeface="Times New Roman" pitchFamily="18" charset="0"/>
                <a:cs typeface="Times New Roman" pitchFamily="18" charset="0"/>
              </a:rPr>
              <a:t> </a:t>
            </a:r>
            <a:endParaRPr lang="ru-RU" smtClean="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25"/>
            <a:ext cx="8115300" cy="5126038"/>
          </a:xfrm>
        </p:spPr>
        <p:txBody>
          <a:bodyPr>
            <a:normAutofit/>
          </a:bodyPr>
          <a:lstStyle/>
          <a:p>
            <a:pPr marL="365760" indent="-256032" eaLnBrk="1" fontAlgn="auto" hangingPunct="1">
              <a:spcAft>
                <a:spcPts val="0"/>
              </a:spcAft>
              <a:buFont typeface="Wingdings 3"/>
              <a:buChar char=""/>
              <a:defRPr/>
            </a:pPr>
            <a:r>
              <a:rPr lang="uz-Cyrl-UZ" b="1" dirty="0" smtClean="0">
                <a:latin typeface="Times New Roman" pitchFamily="18" charset="0"/>
                <a:cs typeface="Times New Roman" pitchFamily="18" charset="0"/>
              </a:rPr>
              <a:t>Ташкилий қисм</a:t>
            </a:r>
            <a:endParaRPr lang="ru-RU" b="1" dirty="0" smtClean="0">
              <a:latin typeface="Times New Roman" pitchFamily="18" charset="0"/>
              <a:cs typeface="Times New Roman" pitchFamily="18" charset="0"/>
            </a:endParaRPr>
          </a:p>
          <a:p>
            <a:pPr marL="365760" indent="-256032" eaLnBrk="1" fontAlgn="auto" hangingPunct="1">
              <a:spcAft>
                <a:spcPts val="0"/>
              </a:spcAft>
              <a:buFont typeface="Wingdings 3"/>
              <a:buChar char=""/>
              <a:defRPr/>
            </a:pPr>
            <a:r>
              <a:rPr lang="uz-Cyrl-UZ" b="1" dirty="0" smtClean="0">
                <a:latin typeface="Times New Roman" pitchFamily="18" charset="0"/>
                <a:cs typeface="Times New Roman" pitchFamily="18" charset="0"/>
              </a:rPr>
              <a:t>Ўтилган мавзуни такрорлаш</a:t>
            </a:r>
          </a:p>
          <a:p>
            <a:pPr marL="365760" indent="-256032" eaLnBrk="1" fontAlgn="auto" hangingPunct="1">
              <a:spcAft>
                <a:spcPts val="0"/>
              </a:spcAft>
              <a:buFont typeface="Wingdings 3"/>
              <a:buChar char=""/>
              <a:defRPr/>
            </a:pPr>
            <a:r>
              <a:rPr lang="uz-Cyrl-UZ" b="1" dirty="0" smtClean="0">
                <a:latin typeface="Times New Roman" pitchFamily="18" charset="0"/>
                <a:cs typeface="Times New Roman" pitchFamily="18" charset="0"/>
              </a:rPr>
              <a:t>Янги мавзуни тушунтириш</a:t>
            </a:r>
            <a:endParaRPr lang="ru-RU" b="1" dirty="0" smtClean="0">
              <a:latin typeface="Times New Roman" pitchFamily="18" charset="0"/>
              <a:cs typeface="Times New Roman" pitchFamily="18" charset="0"/>
            </a:endParaRPr>
          </a:p>
          <a:p>
            <a:pPr marL="365760" indent="-256032" eaLnBrk="1" fontAlgn="auto" hangingPunct="1">
              <a:spcAft>
                <a:spcPts val="0"/>
              </a:spcAft>
              <a:buFont typeface="Wingdings 3"/>
              <a:buChar char=""/>
              <a:defRPr/>
            </a:pPr>
            <a:r>
              <a:rPr lang="uz-Cyrl-UZ" b="1" dirty="0" smtClean="0">
                <a:latin typeface="Times New Roman" pitchFamily="18" charset="0"/>
                <a:cs typeface="Times New Roman" pitchFamily="18" charset="0"/>
              </a:rPr>
              <a:t>Янги мавзуни мустаҳкамлаш</a:t>
            </a:r>
            <a:endParaRPr lang="ru-RU" b="1" dirty="0" smtClean="0">
              <a:latin typeface="Times New Roman" pitchFamily="18" charset="0"/>
              <a:cs typeface="Times New Roman" pitchFamily="18" charset="0"/>
            </a:endParaRPr>
          </a:p>
          <a:p>
            <a:pPr marL="365760" indent="-256032" eaLnBrk="1" fontAlgn="auto" hangingPunct="1">
              <a:spcAft>
                <a:spcPts val="0"/>
              </a:spcAft>
              <a:buFont typeface="Wingdings 3"/>
              <a:buChar char=""/>
              <a:defRPr/>
            </a:pPr>
            <a:r>
              <a:rPr lang="uz-Cyrl-UZ" b="1" dirty="0" smtClean="0">
                <a:latin typeface="Times New Roman" pitchFamily="18" charset="0"/>
                <a:cs typeface="Times New Roman" pitchFamily="18" charset="0"/>
              </a:rPr>
              <a:t>Ўқувчиларни баҳолаш</a:t>
            </a:r>
            <a:endParaRPr lang="ru-RU" b="1" dirty="0" smtClean="0">
              <a:latin typeface="Times New Roman" pitchFamily="18" charset="0"/>
              <a:cs typeface="Times New Roman" pitchFamily="18" charset="0"/>
            </a:endParaRPr>
          </a:p>
          <a:p>
            <a:pPr marL="365760" indent="-256032" eaLnBrk="1" fontAlgn="auto" hangingPunct="1">
              <a:spcAft>
                <a:spcPts val="0"/>
              </a:spcAft>
              <a:buFont typeface="Wingdings 3"/>
              <a:buChar char=""/>
              <a:defRPr/>
            </a:pPr>
            <a:r>
              <a:rPr lang="uz-Cyrl-UZ" b="1" dirty="0" smtClean="0">
                <a:latin typeface="Times New Roman" pitchFamily="18" charset="0"/>
                <a:cs typeface="Times New Roman" pitchFamily="18" charset="0"/>
              </a:rPr>
              <a:t>Уйга вазифа бериш</a:t>
            </a:r>
            <a:r>
              <a:rPr lang="uz-Cyrl-UZ"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marL="365760" indent="-256032" eaLnBrk="1" fontAlgn="auto" hangingPunct="1">
              <a:spcAft>
                <a:spcPts val="0"/>
              </a:spcAft>
              <a:buFont typeface="Wingdings 3"/>
              <a:buNone/>
              <a:defRPr/>
            </a:pPr>
            <a:r>
              <a:rPr lang="uz-Cyrl-UZ" b="1" dirty="0" smtClean="0">
                <a:solidFill>
                  <a:schemeClr val="accent2">
                    <a:lumMod val="75000"/>
                  </a:schemeClr>
                </a:solidFill>
                <a:latin typeface="Times New Roman" pitchFamily="18" charset="0"/>
                <a:cs typeface="Times New Roman" pitchFamily="18" charset="0"/>
              </a:rPr>
              <a:t> </a:t>
            </a:r>
            <a:endParaRPr lang="ru-RU" b="1" dirty="0" smtClean="0">
              <a:solidFill>
                <a:schemeClr val="accent2">
                  <a:lumMod val="75000"/>
                </a:schemeClr>
              </a:solidFill>
              <a:latin typeface="Times New Roman" pitchFamily="18" charset="0"/>
              <a:cs typeface="Times New Roman" pitchFamily="18" charset="0"/>
            </a:endParaRPr>
          </a:p>
          <a:p>
            <a:pPr marL="365760" indent="-256032" eaLnBrk="1" fontAlgn="auto" hangingPunct="1">
              <a:spcAft>
                <a:spcPts val="0"/>
              </a:spcAft>
              <a:buFont typeface="Wingdings 3"/>
              <a:buChar char=""/>
              <a:defRPr/>
            </a:pPr>
            <a:endParaRPr lang="ru-RU" dirty="0"/>
          </a:p>
        </p:txBody>
      </p:sp>
      <p:sp>
        <p:nvSpPr>
          <p:cNvPr id="2" name="Заголовок 1"/>
          <p:cNvSpPr>
            <a:spLocks noGrp="1"/>
          </p:cNvSpPr>
          <p:nvPr>
            <p:ph type="title"/>
          </p:nvPr>
        </p:nvSpPr>
        <p:spPr>
          <a:xfrm>
            <a:off x="457200" y="274638"/>
            <a:ext cx="8229600" cy="582594"/>
          </a:xfrm>
        </p:spPr>
        <p:txBody>
          <a:bodyPr>
            <a:normAutofit fontScale="90000"/>
          </a:bodyPr>
          <a:lstStyle/>
          <a:p>
            <a:pPr eaLnBrk="1" fontAlgn="auto" hangingPunct="1">
              <a:spcAft>
                <a:spcPts val="0"/>
              </a:spcAft>
              <a:defRPr/>
            </a:pPr>
            <a:r>
              <a:rPr lang="uz-Cyrl-UZ" sz="2400" dirty="0" smtClean="0">
                <a:solidFill>
                  <a:srgbClr val="002060"/>
                </a:solidFill>
                <a:latin typeface="Times New Roman" pitchFamily="18" charset="0"/>
                <a:cs typeface="Times New Roman" pitchFamily="18" charset="0"/>
              </a:rPr>
              <a:t>Дарсни таркибан қуйидаги қисмларга ажратиш мумкин</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2"/>
          <p:cNvSpPr>
            <a:spLocks noGrp="1"/>
          </p:cNvSpPr>
          <p:nvPr>
            <p:ph idx="1"/>
          </p:nvPr>
        </p:nvSpPr>
        <p:spPr>
          <a:xfrm>
            <a:off x="457200" y="1000125"/>
            <a:ext cx="8472488" cy="6143625"/>
          </a:xfrm>
        </p:spPr>
        <p:txBody>
          <a:bodyPr/>
          <a:lstStyle/>
          <a:p>
            <a:pPr algn="just" eaLnBrk="1" fontAlgn="t" hangingPunct="1"/>
            <a:r>
              <a:rPr lang="uz-Cyrl-UZ" altLang="ru-RU" sz="2000" b="1" smtClean="0">
                <a:latin typeface="Times New Roman" pitchFamily="18" charset="0"/>
                <a:cs typeface="Times New Roman" pitchFamily="18" charset="0"/>
              </a:rPr>
              <a:t>Ўқитувчилар учун:</a:t>
            </a:r>
          </a:p>
          <a:p>
            <a:pPr algn="just" eaLnBrk="1" fontAlgn="t" hangingPunct="1"/>
            <a:r>
              <a:rPr lang="uz-Cyrl-UZ" altLang="ru-RU" sz="2000" smtClean="0">
                <a:latin typeface="Times New Roman" pitchFamily="18" charset="0"/>
                <a:cs typeface="Times New Roman" pitchFamily="18" charset="0"/>
              </a:rPr>
              <a:t>Она тили, Адабиёт ва Ўзбек тили фанларининг Давлат таълим стандарти унинг мақсад ва вазифалари, асосий принциплари, таркибий қисмлари, талаблари ва унинг босқичма-босқич амалиётга жорий этилиши ва аввалги давлат таълим стандартидан фарқли томонларини тўлақонли тушуниб олиш ва уни ўзлаштириш;</a:t>
            </a:r>
          </a:p>
          <a:p>
            <a:pPr algn="just" eaLnBrk="1" fontAlgn="t" hangingPunct="1"/>
            <a:endParaRPr lang="uz-Cyrl-UZ" altLang="ru-RU" sz="2000" smtClean="0">
              <a:latin typeface="Times New Roman" pitchFamily="18" charset="0"/>
              <a:cs typeface="Times New Roman" pitchFamily="18" charset="0"/>
            </a:endParaRPr>
          </a:p>
          <a:p>
            <a:pPr algn="just" eaLnBrk="1" fontAlgn="t" hangingPunct="1"/>
            <a:r>
              <a:rPr lang="uz-Cyrl-UZ" sz="2000" smtClean="0">
                <a:latin typeface="Times New Roman" pitchFamily="18" charset="0"/>
                <a:ea typeface="Calibri" pitchFamily="34" charset="0"/>
                <a:cs typeface="Calibri" pitchFamily="34" charset="0"/>
              </a:rPr>
              <a:t>Август кенгашларининг туман (шаҳар) босқичида компетенцияларни шакллантиришга йўналтирилган ДТС  ва ўқув дастурларининг босқичма-босқич амалиётга жорий этиш бўйича шўъба йиғилишларида фаол иштирок  этиш. </a:t>
            </a:r>
          </a:p>
          <a:p>
            <a:pPr algn="just" eaLnBrk="1" fontAlgn="t" hangingPunct="1">
              <a:buFont typeface="Wingdings 3" pitchFamily="18" charset="2"/>
              <a:buNone/>
            </a:pPr>
            <a:r>
              <a:rPr lang="ru-RU" sz="2000" smtClean="0">
                <a:latin typeface="Times New Roman" pitchFamily="18" charset="0"/>
                <a:ea typeface="Calibri" pitchFamily="34" charset="0"/>
                <a:cs typeface="Calibri" pitchFamily="34" charset="0"/>
              </a:rPr>
              <a:t> </a:t>
            </a:r>
          </a:p>
          <a:p>
            <a:pPr algn="just" eaLnBrk="1" fontAlgn="t" hangingPunct="1"/>
            <a:r>
              <a:rPr lang="uz-Cyrl-UZ" sz="2000" smtClean="0">
                <a:latin typeface="Times New Roman" pitchFamily="18" charset="0"/>
                <a:ea typeface="Calibri" pitchFamily="34" charset="0"/>
                <a:cs typeface="Calibri" pitchFamily="34" charset="0"/>
              </a:rPr>
              <a:t>Фан методбирлашма йиғилишларида компетенцияларни шакллантиришга йўналтирилган ДТС  ва ўқув дастурларини (4,6,7,10-синфлар) амалиётга жорийга этишга бағишланган ўқувларни мунтазам ўтказиб бориш. </a:t>
            </a:r>
            <a:endParaRPr lang="uz-Cyrl-UZ" sz="2000" smtClean="0">
              <a:latin typeface="Times New Roman" pitchFamily="18" charset="0"/>
              <a:cs typeface="Times New Roman" pitchFamily="18" charset="0"/>
            </a:endParaRPr>
          </a:p>
          <a:p>
            <a:pPr algn="just" eaLnBrk="1" fontAlgn="t" hangingPunct="1"/>
            <a:endParaRPr lang="ru-RU" sz="2400" b="1" smtClean="0">
              <a:latin typeface="Times New Roman" pitchFamily="18" charset="0"/>
              <a:ea typeface="Calibri" pitchFamily="34" charset="0"/>
              <a:cs typeface="Calibri" pitchFamily="34" charset="0"/>
            </a:endParaRPr>
          </a:p>
          <a:p>
            <a:pPr algn="just" eaLnBrk="1" fontAlgn="t" hangingPunct="1"/>
            <a:endParaRPr lang="uz-Cyrl-UZ" altLang="ru-RU" sz="2400" b="1" smtClean="0">
              <a:latin typeface="Times New Roman" pitchFamily="18" charset="0"/>
              <a:cs typeface="Times New Roman" pitchFamily="18" charset="0"/>
            </a:endParaRPr>
          </a:p>
          <a:p>
            <a:pPr algn="just" eaLnBrk="1" fontAlgn="t" hangingPunct="1"/>
            <a:endParaRPr lang="ru-RU" altLang="ru-RU" sz="2400" b="1" smtClean="0">
              <a:latin typeface="Times New Roman" pitchFamily="18" charset="0"/>
              <a:cs typeface="Times New Roman" pitchFamily="18" charset="0"/>
            </a:endParaRPr>
          </a:p>
        </p:txBody>
      </p:sp>
      <p:sp>
        <p:nvSpPr>
          <p:cNvPr id="32771" name="Прямоугольник 2"/>
          <p:cNvSpPr>
            <a:spLocks noChangeArrowheads="1"/>
          </p:cNvSpPr>
          <p:nvPr/>
        </p:nvSpPr>
        <p:spPr bwMode="auto">
          <a:xfrm>
            <a:off x="1357313" y="142875"/>
            <a:ext cx="6072187" cy="461963"/>
          </a:xfrm>
          <a:prstGeom prst="rect">
            <a:avLst/>
          </a:prstGeom>
          <a:noFill/>
          <a:ln w="9525">
            <a:noFill/>
            <a:miter lim="800000"/>
            <a:headEnd/>
            <a:tailEnd/>
          </a:ln>
        </p:spPr>
        <p:txBody>
          <a:bodyPr>
            <a:spAutoFit/>
          </a:bodyPr>
          <a:lstStyle/>
          <a:p>
            <a:pPr algn="ctr" eaLnBrk="1" hangingPunct="1"/>
            <a:r>
              <a:rPr lang="ru-RU" sz="2400" b="1">
                <a:latin typeface="Times New Roman" pitchFamily="18" charset="0"/>
                <a:cs typeface="Times New Roman" pitchFamily="18" charset="0"/>
              </a:rPr>
              <a:t>Келгусидаги вазифалар:</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1"/>
          <p:cNvSpPr>
            <a:spLocks noGrp="1"/>
          </p:cNvSpPr>
          <p:nvPr>
            <p:ph idx="1"/>
          </p:nvPr>
        </p:nvSpPr>
        <p:spPr>
          <a:xfrm>
            <a:off x="457200" y="785813"/>
            <a:ext cx="8258175" cy="5715000"/>
          </a:xfrm>
        </p:spPr>
        <p:txBody>
          <a:bodyPr/>
          <a:lstStyle/>
          <a:p>
            <a:pPr algn="just" eaLnBrk="1" hangingPunct="1"/>
            <a:r>
              <a:rPr lang="uz-Cyrl-UZ" altLang="ru-RU" sz="2400" smtClean="0">
                <a:latin typeface="Times New Roman" pitchFamily="18" charset="0"/>
                <a:cs typeface="Times New Roman" pitchFamily="18" charset="0"/>
              </a:rPr>
              <a:t>Ўқувчиларда компетенцияларни шакллантиришга йўналтирилган ДТС ва ўқув дастурлари мазмун-моҳиятини умумтаълим мактаблари ўқитувчиларига тушунтириш (4,6,7,10-синф), ўқув жараёнига татбиқ этишда тайёргарлик ишларини амалга ошириш учун ўқитувчиларга фанлар кесимида ўқув машғулотлари ташкил этиш;</a:t>
            </a:r>
          </a:p>
          <a:p>
            <a:pPr algn="just" eaLnBrk="1" hangingPunct="1"/>
            <a:r>
              <a:rPr lang="uz-Cyrl-UZ" altLang="ru-RU" sz="2400" smtClean="0">
                <a:latin typeface="Times New Roman" pitchFamily="18" charset="0"/>
                <a:cs typeface="Times New Roman" pitchFamily="18" charset="0"/>
              </a:rPr>
              <a:t>Ҳудудий малака ошириш институтларида ўтказиладиган ўқув машғулотларида комптенцияларни шакллантиришга йўналтирилган ДТС ва ўқув дастурлари билан ишлаш юзасидан ўтказиладиган ўқув машғулотларининг сифатли ва  тизимли ташкил этилишини йўлга қўйиш;</a:t>
            </a:r>
          </a:p>
          <a:p>
            <a:pPr algn="just" eaLnBrk="1" hangingPunct="1"/>
            <a:r>
              <a:rPr lang="uz-Cyrl-UZ" altLang="ru-RU" sz="2400" smtClean="0">
                <a:latin typeface="Times New Roman" pitchFamily="18" charset="0"/>
                <a:cs typeface="Times New Roman" pitchFamily="18" charset="0"/>
              </a:rPr>
              <a:t>Ўқитувчиларни компетенцияларни шакллантиришга йўналтирилган ДТС ва ўқув дастурлари билан  таъминлаш.</a:t>
            </a:r>
            <a:endParaRPr lang="ru-RU" altLang="ru-RU" sz="2400" smtClean="0">
              <a:latin typeface="Times New Roman" pitchFamily="18" charset="0"/>
              <a:cs typeface="Times New Roman" pitchFamily="18" charset="0"/>
            </a:endParaRPr>
          </a:p>
          <a:p>
            <a:pPr eaLnBrk="1" hangingPunct="1"/>
            <a:endParaRPr lang="ru-RU" smtClean="0"/>
          </a:p>
        </p:txBody>
      </p:sp>
      <p:sp>
        <p:nvSpPr>
          <p:cNvPr id="3" name="Заголовок 2"/>
          <p:cNvSpPr>
            <a:spLocks noGrp="1"/>
          </p:cNvSpPr>
          <p:nvPr>
            <p:ph type="title"/>
          </p:nvPr>
        </p:nvSpPr>
        <p:spPr>
          <a:xfrm>
            <a:off x="428596" y="214290"/>
            <a:ext cx="8229600" cy="714380"/>
          </a:xfrm>
        </p:spPr>
        <p:txBody>
          <a:bodyPr>
            <a:noAutofit/>
          </a:bodyPr>
          <a:lstStyle/>
          <a:p>
            <a:pPr algn="ctr" eaLnBrk="1" hangingPunct="1">
              <a:defRPr/>
            </a:pPr>
            <a:r>
              <a:rPr lang="uz-Cyrl-UZ" altLang="ru-RU" sz="3200" dirty="0" smtClean="0">
                <a:latin typeface="Times New Roman" pitchFamily="18" charset="0"/>
                <a:cs typeface="Times New Roman" pitchFamily="18" charset="0"/>
              </a:rPr>
              <a:t/>
            </a:r>
            <a:br>
              <a:rPr lang="uz-Cyrl-UZ" altLang="ru-RU" sz="3200" dirty="0" smtClean="0">
                <a:latin typeface="Times New Roman" pitchFamily="18" charset="0"/>
                <a:cs typeface="Times New Roman" pitchFamily="18" charset="0"/>
              </a:rPr>
            </a:br>
            <a:r>
              <a:rPr lang="uz-Cyrl-UZ" altLang="ru-RU" sz="3200" dirty="0" smtClean="0">
                <a:latin typeface="Times New Roman" pitchFamily="18" charset="0"/>
                <a:cs typeface="Times New Roman" pitchFamily="18" charset="0"/>
              </a:rPr>
              <a:t>Методистлар учун: </a:t>
            </a:r>
            <a:r>
              <a:rPr lang="ru-RU" sz="3200" dirty="0" smtClean="0"/>
              <a:t/>
            </a:r>
            <a:br>
              <a:rPr lang="ru-RU" sz="3200" dirty="0" smtClean="0"/>
            </a:br>
            <a:endParaRPr lang="ru-RU"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2" descr="Rasim1"/>
          <p:cNvPicPr>
            <a:picLocks noChangeAspect="1" noChangeArrowheads="1" noCrop="1"/>
          </p:cNvPicPr>
          <p:nvPr>
            <p:ph type="body" idx="4294967295"/>
          </p:nvPr>
        </p:nvPicPr>
        <p:blipFill>
          <a:blip r:embed="rId3" cstate="print"/>
          <a:srcRect/>
          <a:stretch>
            <a:fillRect/>
          </a:stretch>
        </p:blipFill>
        <p:spPr>
          <a:xfrm>
            <a:off x="0" y="1916113"/>
            <a:ext cx="5148263" cy="4210050"/>
          </a:xfrm>
          <a:noFill/>
        </p:spPr>
      </p:pic>
      <p:sp>
        <p:nvSpPr>
          <p:cNvPr id="566286" name="Rectangle 14"/>
          <p:cNvSpPr>
            <a:spLocks noChangeArrowheads="1"/>
          </p:cNvSpPr>
          <p:nvPr/>
        </p:nvSpPr>
        <p:spPr bwMode="auto">
          <a:xfrm>
            <a:off x="0" y="404664"/>
            <a:ext cx="6403057" cy="1840098"/>
          </a:xfrm>
          <a:prstGeom prst="rect">
            <a:avLst/>
          </a:prstGeom>
          <a:noFill/>
          <a:ln w="9525">
            <a:noFill/>
            <a:miter lim="800000"/>
            <a:headEnd/>
            <a:tailEnd/>
          </a:ln>
          <a:effectLst/>
        </p:spPr>
        <p:txBody>
          <a:bodyPr>
            <a:prstTxWarp prst="textCanUp">
              <a:avLst/>
            </a:prstTxWarp>
            <a:spAutoFit/>
            <a:scene3d>
              <a:camera prst="perspectiveContrastingRightFacing"/>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ct val="20000"/>
              </a:spcBef>
              <a:spcAft>
                <a:spcPts val="0"/>
              </a:spcAft>
              <a:defRPr/>
            </a:pPr>
            <a:r>
              <a:rPr lang="en-US"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cs typeface="+mn-cs"/>
              </a:rPr>
              <a:t>   </a:t>
            </a:r>
            <a:r>
              <a:rPr lang="ru-RU" sz="60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cs typeface="+mn-cs"/>
              </a:rPr>
              <a:t>Эътиборингиз</a:t>
            </a:r>
            <a:r>
              <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cs typeface="+mn-cs"/>
              </a:rPr>
              <a:t> </a:t>
            </a:r>
            <a:r>
              <a:rPr lang="ru-RU" sz="60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cs typeface="+mn-cs"/>
              </a:rPr>
              <a:t>учун</a:t>
            </a:r>
            <a:r>
              <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cs typeface="+mn-cs"/>
              </a:rPr>
              <a:t> </a:t>
            </a:r>
            <a:r>
              <a:rPr lang="ru-RU" sz="60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cs typeface="+mn-cs"/>
              </a:rPr>
              <a:t>раҳмат</a:t>
            </a:r>
            <a:r>
              <a:rPr lang="en-US"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cs typeface="+mn-cs"/>
              </a:rPr>
              <a:t>!</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66286"/>
                                        </p:tgtEl>
                                        <p:attrNameLst>
                                          <p:attrName>style.visibility</p:attrName>
                                        </p:attrNameLst>
                                      </p:cBhvr>
                                      <p:to>
                                        <p:strVal val="visible"/>
                                      </p:to>
                                    </p:set>
                                    <p:anim calcmode="discrete" valueType="clr">
                                      <p:cBhvr override="childStyle">
                                        <p:cTn id="7" dur="80"/>
                                        <p:tgtEl>
                                          <p:spTgt spid="5662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6286"/>
                                        </p:tgtEl>
                                        <p:attrNameLst>
                                          <p:attrName>fillcolor</p:attrName>
                                        </p:attrNameLst>
                                      </p:cBhvr>
                                      <p:tavLst>
                                        <p:tav tm="0">
                                          <p:val>
                                            <p:clrVal>
                                              <a:schemeClr val="accent2"/>
                                            </p:clrVal>
                                          </p:val>
                                        </p:tav>
                                        <p:tav tm="50000">
                                          <p:val>
                                            <p:clrVal>
                                              <a:schemeClr val="hlink"/>
                                            </p:clrVal>
                                          </p:val>
                                        </p:tav>
                                      </p:tavLst>
                                    </p:anim>
                                    <p:set>
                                      <p:cBhvr>
                                        <p:cTn id="9" dur="80"/>
                                        <p:tgtEl>
                                          <p:spTgt spid="566286"/>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Содержимое 2"/>
          <p:cNvSpPr>
            <a:spLocks noGrp="1"/>
          </p:cNvSpPr>
          <p:nvPr>
            <p:ph idx="1"/>
          </p:nvPr>
        </p:nvSpPr>
        <p:spPr>
          <a:xfrm>
            <a:off x="214313" y="428625"/>
            <a:ext cx="8715375" cy="6215063"/>
          </a:xfrm>
        </p:spPr>
        <p:txBody>
          <a:bodyPr>
            <a:normAutofit/>
          </a:bodyPr>
          <a:lstStyle/>
          <a:p>
            <a:pPr marL="365760" indent="-256032" algn="just" eaLnBrk="1" fontAlgn="auto" hangingPunct="1">
              <a:spcAft>
                <a:spcPts val="0"/>
              </a:spcAft>
              <a:buFont typeface="Wingdings 3"/>
              <a:buChar char=""/>
              <a:defRPr/>
            </a:pPr>
            <a:r>
              <a:rPr lang="uz-Cyrl-UZ" sz="2800" b="1" dirty="0" smtClean="0">
                <a:solidFill>
                  <a:srgbClr val="C00000"/>
                </a:solidFill>
                <a:latin typeface="Times New Roman" pitchFamily="18" charset="0"/>
                <a:cs typeface="Times New Roman" pitchFamily="18" charset="0"/>
              </a:rPr>
              <a:t>Она тили, Адабиёт, Ўзбек тили </a:t>
            </a:r>
            <a:r>
              <a:rPr lang="uz-Cyrl-UZ" sz="2800" dirty="0" smtClean="0">
                <a:latin typeface="Times New Roman" pitchFamily="18" charset="0"/>
                <a:cs typeface="Times New Roman" pitchFamily="18" charset="0"/>
              </a:rPr>
              <a:t>умумтаълим фанлари ўрта махсус касб-ҳунар таълимининг фақат 1-2-курсларида ўқитилади, 3-курсда ўқитилмайди. Шунинг учун умумтаълим мактабларининг 10-11-синфлари учун Она тили, Адабиёт, Ўзбек тили фанларининг ўқув дастурлари Вазирлар Маҳкамасининг  2017 йил 6 апрелдаги 187-сонли қарори билан тасдиқланган </a:t>
            </a:r>
            <a:r>
              <a:rPr lang="uz-Cyrl-UZ" sz="2800" cap="all" dirty="0" smtClean="0">
                <a:latin typeface="Times New Roman" pitchFamily="18" charset="0"/>
                <a:cs typeface="Times New Roman" pitchFamily="18" charset="0"/>
              </a:rPr>
              <a:t>д</a:t>
            </a:r>
            <a:r>
              <a:rPr lang="uz-Cyrl-UZ" sz="2800" dirty="0" smtClean="0">
                <a:latin typeface="Times New Roman" pitchFamily="18" charset="0"/>
                <a:cs typeface="Times New Roman" pitchFamily="18" charset="0"/>
              </a:rPr>
              <a:t>авлат таълим стандартларининг В1 даражаси талаблари асосида ишлаб чиқилди. </a:t>
            </a:r>
            <a:r>
              <a:rPr lang="uz-Cyrl-UZ" sz="2800" cap="all" dirty="0" smtClean="0">
                <a:latin typeface="Times New Roman" pitchFamily="18" charset="0"/>
                <a:cs typeface="Times New Roman" pitchFamily="18" charset="0"/>
              </a:rPr>
              <a:t>д</a:t>
            </a:r>
            <a:r>
              <a:rPr lang="uz-Cyrl-UZ" sz="2800" dirty="0" smtClean="0">
                <a:latin typeface="Times New Roman" pitchFamily="18" charset="0"/>
                <a:cs typeface="Times New Roman" pitchFamily="18" charset="0"/>
              </a:rPr>
              <a:t>авлат таълим стандартларининг В1 даражаси 10-11-синфлар учун меъёр сифатида қабул қилинди. </a:t>
            </a:r>
            <a:endParaRPr lang="ru-RU"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ъект 2"/>
          <p:cNvSpPr>
            <a:spLocks noGrp="1"/>
          </p:cNvSpPr>
          <p:nvPr>
            <p:ph idx="1"/>
          </p:nvPr>
        </p:nvSpPr>
        <p:spPr>
          <a:xfrm>
            <a:off x="214313" y="1357313"/>
            <a:ext cx="8715375" cy="5286375"/>
          </a:xfrm>
        </p:spPr>
        <p:txBody>
          <a:bodyPr/>
          <a:lstStyle/>
          <a:p>
            <a:pPr algn="just" eaLnBrk="1" hangingPunct="1"/>
            <a:r>
              <a:rPr lang="uz-Cyrl-UZ" altLang="ru-RU" sz="2500" b="1" smtClean="0">
                <a:latin typeface="Times New Roman" pitchFamily="18" charset="0"/>
                <a:cs typeface="Times New Roman" pitchFamily="18" charset="0"/>
              </a:rPr>
              <a:t>Она тили фани 10-11-синфларда 68 соат ҳажмда, ҳафтасига 2 соатдан ўқитилади. Шундан 10-синфда 34 соат, ҳафтасига 1 соат, 11-синфда 34 соат, ҳафтасига 1 соатдан ўқитилади.</a:t>
            </a:r>
            <a:endParaRPr lang="ru-RU" altLang="ru-RU" sz="2500" b="1" smtClean="0">
              <a:latin typeface="Times New Roman" pitchFamily="18" charset="0"/>
              <a:cs typeface="Times New Roman" pitchFamily="18" charset="0"/>
            </a:endParaRPr>
          </a:p>
          <a:p>
            <a:pPr algn="just" eaLnBrk="1" hangingPunct="1"/>
            <a:r>
              <a:rPr lang="uz-Cyrl-UZ" altLang="ru-RU" sz="2500" b="1" smtClean="0">
                <a:latin typeface="Times New Roman" pitchFamily="18" charset="0"/>
                <a:cs typeface="Times New Roman" pitchFamily="18" charset="0"/>
              </a:rPr>
              <a:t>Она тили фани ихтисослашган мактаб (синф)ларнинг 10-11-синфларида 204 соат ҳажмда, ҳафтасига  6 соатдан ўқитилади. Шундан 10-синфда 102 соат, ҳафтасига 3 соат, 11-синфда 102 соат, ҳафтасига 3 соатдан ўқитилади. Мазкур соатлардан ҳар бир синфда  “Нутқ маданияти” (жами 34 соат, ҳафтасига 1 соатдан) ёндош дастурлари ҳам ўқитилади.</a:t>
            </a:r>
            <a:endParaRPr lang="ru-RU" altLang="ru-RU" sz="2500" b="1" smtClean="0">
              <a:latin typeface="Times New Roman" pitchFamily="18" charset="0"/>
              <a:cs typeface="Times New Roman" pitchFamily="18" charset="0"/>
            </a:endParaRPr>
          </a:p>
          <a:p>
            <a:pPr eaLnBrk="1" hangingPunct="1"/>
            <a:endParaRPr lang="ru-RU" altLang="ru-RU" sz="2800" b="1" smtClean="0">
              <a:latin typeface="Times New Roman" pitchFamily="18" charset="0"/>
              <a:cs typeface="Times New Roman" pitchFamily="18" charset="0"/>
            </a:endParaRPr>
          </a:p>
          <a:p>
            <a:pPr eaLnBrk="1" hangingPunct="1"/>
            <a:endParaRPr lang="ru-RU" altLang="ru-RU" sz="2800" smtClean="0"/>
          </a:p>
        </p:txBody>
      </p:sp>
      <p:sp>
        <p:nvSpPr>
          <p:cNvPr id="6146" name="Заголовок 1"/>
          <p:cNvSpPr>
            <a:spLocks noGrp="1"/>
          </p:cNvSpPr>
          <p:nvPr>
            <p:ph type="title"/>
          </p:nvPr>
        </p:nvSpPr>
        <p:spPr>
          <a:xfrm>
            <a:off x="457200" y="214313"/>
            <a:ext cx="8115300" cy="1000125"/>
          </a:xfrm>
        </p:spPr>
        <p:txBody>
          <a:bodyPr/>
          <a:lstStyle/>
          <a:p>
            <a:pPr algn="ctr" eaLnBrk="1" fontAlgn="auto" hangingPunct="1">
              <a:spcAft>
                <a:spcPts val="0"/>
              </a:spcAft>
              <a:defRPr/>
            </a:pPr>
            <a:r>
              <a:rPr lang="ru-RU" altLang="ru-RU" sz="4000" dirty="0" smtClean="0">
                <a:solidFill>
                  <a:srgbClr val="C00000"/>
                </a:solidFill>
                <a:latin typeface="Times New Roman" pitchFamily="18" charset="0"/>
                <a:cs typeface="Times New Roman" pitchFamily="18" charset="0"/>
              </a:rPr>
              <a:t>ОНА ТИЛИ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p:cNvSpPr>
            <a:spLocks noGrp="1"/>
          </p:cNvSpPr>
          <p:nvPr>
            <p:ph idx="1"/>
          </p:nvPr>
        </p:nvSpPr>
        <p:spPr>
          <a:xfrm>
            <a:off x="214313" y="1285875"/>
            <a:ext cx="8643937" cy="5429250"/>
          </a:xfrm>
        </p:spPr>
        <p:txBody>
          <a:bodyPr/>
          <a:lstStyle/>
          <a:p>
            <a:pPr algn="just" eaLnBrk="1" hangingPunct="1"/>
            <a:r>
              <a:rPr lang="uz-Cyrl-UZ" altLang="ru-RU" sz="2500" b="1" smtClean="0">
                <a:latin typeface="Times New Roman" pitchFamily="18" charset="0"/>
                <a:cs typeface="Times New Roman" pitchFamily="18" charset="0"/>
              </a:rPr>
              <a:t>Адабиёт фани 10-11-синфларда 102 соат ҳажмда, ҳафтасига 3 соатдан ўқитилади. Шундан 10-синфда 51 соат, ҳафтасига 1,5 соат, 11-синфда 51 соат, ҳафтасига 1,5 соатдан ўқитилади.</a:t>
            </a:r>
            <a:endParaRPr lang="ru-RU" altLang="ru-RU" sz="2500" b="1" smtClean="0">
              <a:latin typeface="Times New Roman" pitchFamily="18" charset="0"/>
              <a:cs typeface="Times New Roman" pitchFamily="18" charset="0"/>
            </a:endParaRPr>
          </a:p>
          <a:p>
            <a:pPr algn="just" eaLnBrk="1" hangingPunct="1"/>
            <a:r>
              <a:rPr lang="uz-Cyrl-UZ" altLang="ru-RU" sz="2500" b="1" smtClean="0">
                <a:latin typeface="Times New Roman" pitchFamily="18" charset="0"/>
                <a:cs typeface="Times New Roman" pitchFamily="18" charset="0"/>
              </a:rPr>
              <a:t>Адабиёт фани ихтисослашган мактаб (синф)ларнинг 10-11 -синфларида  238 соат ҳажмда, ҳафтасига 7 соатдан ўқитилади. Шундан 10-синфда 119 соат, ҳафтасига 3,5 соат, 11-синфда 119 соат, ҳафтасига 3,5 соатдан ўқитилади. Мазкур соатлардан ҳар бир синфда  “Нотиқлик санъати” (жами 34 соат, ҳафтасига 1 соатдан) ёндош дастурлари ҳам ўқитилади.</a:t>
            </a:r>
            <a:endParaRPr lang="ru-RU" altLang="ru-RU" sz="2500" b="1" smtClean="0">
              <a:latin typeface="Times New Roman" pitchFamily="18" charset="0"/>
              <a:cs typeface="Times New Roman" pitchFamily="18" charset="0"/>
            </a:endParaRPr>
          </a:p>
          <a:p>
            <a:pPr eaLnBrk="1" hangingPunct="1"/>
            <a:endParaRPr lang="ru-RU" altLang="ru-RU" b="1" smtClean="0">
              <a:solidFill>
                <a:schemeClr val="bg1"/>
              </a:solidFill>
            </a:endParaRPr>
          </a:p>
          <a:p>
            <a:pPr eaLnBrk="1" hangingPunct="1"/>
            <a:endParaRPr lang="ru-RU" altLang="ru-RU" smtClean="0"/>
          </a:p>
        </p:txBody>
      </p:sp>
      <p:sp>
        <p:nvSpPr>
          <p:cNvPr id="7170" name="Заголовок 1"/>
          <p:cNvSpPr>
            <a:spLocks noGrp="1"/>
          </p:cNvSpPr>
          <p:nvPr>
            <p:ph type="title"/>
          </p:nvPr>
        </p:nvSpPr>
        <p:spPr/>
        <p:txBody>
          <a:bodyPr/>
          <a:lstStyle/>
          <a:p>
            <a:pPr algn="ctr" eaLnBrk="1" fontAlgn="auto" hangingPunct="1">
              <a:spcAft>
                <a:spcPts val="0"/>
              </a:spcAft>
              <a:defRPr/>
            </a:pPr>
            <a:r>
              <a:rPr lang="ru-RU" altLang="ru-RU" dirty="0" smtClean="0">
                <a:solidFill>
                  <a:srgbClr val="C00000"/>
                </a:solidFill>
                <a:latin typeface="Times New Roman" pitchFamily="18" charset="0"/>
                <a:cs typeface="Times New Roman" pitchFamily="18" charset="0"/>
              </a:rPr>
              <a:t>АДАБИЁТ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457200" y="1285875"/>
            <a:ext cx="8186738" cy="4840288"/>
          </a:xfrm>
        </p:spPr>
        <p:txBody>
          <a:bodyPr/>
          <a:lstStyle/>
          <a:p>
            <a:pPr algn="just" eaLnBrk="1" hangingPunct="1"/>
            <a:endParaRPr lang="uz-Cyrl-UZ" altLang="ru-RU" sz="3600" b="1" smtClean="0">
              <a:latin typeface="Times New Roman" pitchFamily="18" charset="0"/>
              <a:cs typeface="Times New Roman" pitchFamily="18" charset="0"/>
            </a:endParaRPr>
          </a:p>
          <a:p>
            <a:pPr algn="just" eaLnBrk="1" hangingPunct="1">
              <a:buFont typeface="Arial" charset="0"/>
              <a:buNone/>
            </a:pPr>
            <a:r>
              <a:rPr lang="uz-Cyrl-UZ" altLang="ru-RU" sz="3600" b="1" smtClean="0">
                <a:latin typeface="Times New Roman" pitchFamily="18" charset="0"/>
                <a:cs typeface="Times New Roman" pitchFamily="18" charset="0"/>
              </a:rPr>
              <a:t>   Ўзбек тили фани 10-11-синфларда 136 соат ҳажмда, ҳафтасига 4 соатдан ўқитилади. Шундан 10-синфда 68 соат, ҳафтасига 2 соат, 11-синфда 68 соат, ҳафтасига 2 соатдан ўқитилади.</a:t>
            </a:r>
            <a:endParaRPr lang="ru-RU" altLang="ru-RU" sz="3600" b="1" smtClean="0">
              <a:latin typeface="Times New Roman" pitchFamily="18" charset="0"/>
              <a:cs typeface="Times New Roman" pitchFamily="18" charset="0"/>
            </a:endParaRPr>
          </a:p>
          <a:p>
            <a:pPr algn="just" eaLnBrk="1" hangingPunct="1"/>
            <a:endParaRPr lang="ru-RU" altLang="ru-RU" smtClean="0"/>
          </a:p>
        </p:txBody>
      </p:sp>
      <p:sp>
        <p:nvSpPr>
          <p:cNvPr id="8194" name="Заголовок 1"/>
          <p:cNvSpPr>
            <a:spLocks noGrp="1"/>
          </p:cNvSpPr>
          <p:nvPr>
            <p:ph type="title"/>
          </p:nvPr>
        </p:nvSpPr>
        <p:spPr/>
        <p:txBody>
          <a:bodyPr/>
          <a:lstStyle/>
          <a:p>
            <a:pPr algn="ctr" eaLnBrk="1" fontAlgn="auto" hangingPunct="1">
              <a:spcAft>
                <a:spcPts val="0"/>
              </a:spcAft>
              <a:defRPr/>
            </a:pPr>
            <a:r>
              <a:rPr lang="uz-Cyrl-UZ" altLang="ru-RU" dirty="0" smtClean="0">
                <a:solidFill>
                  <a:srgbClr val="C00000"/>
                </a:solidFill>
                <a:latin typeface="Times New Roman" pitchFamily="18" charset="0"/>
                <a:cs typeface="Times New Roman" pitchFamily="18" charset="0"/>
              </a:rPr>
              <a:t>Ў</a:t>
            </a:r>
            <a:r>
              <a:rPr lang="ru-RU" altLang="ru-RU" dirty="0" err="1" smtClean="0">
                <a:solidFill>
                  <a:srgbClr val="C00000"/>
                </a:solidFill>
                <a:latin typeface="Times New Roman" pitchFamily="18" charset="0"/>
                <a:cs typeface="Times New Roman" pitchFamily="18" charset="0"/>
              </a:rPr>
              <a:t>збек</a:t>
            </a:r>
            <a:r>
              <a:rPr lang="ru-RU" altLang="ru-RU" dirty="0" smtClean="0">
                <a:solidFill>
                  <a:srgbClr val="C00000"/>
                </a:solidFill>
                <a:latin typeface="Times New Roman" pitchFamily="18" charset="0"/>
                <a:cs typeface="Times New Roman" pitchFamily="18" charset="0"/>
              </a:rPr>
              <a:t> тили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214313" y="928688"/>
            <a:ext cx="8715375" cy="5786437"/>
          </a:xfrm>
        </p:spPr>
        <p:txBody>
          <a:bodyPr/>
          <a:lstStyle/>
          <a:p>
            <a:pPr algn="just" eaLnBrk="1" hangingPunct="1"/>
            <a:r>
              <a:rPr lang="uz-Cyrl-UZ" altLang="ru-RU" sz="1800" smtClean="0">
                <a:latin typeface="Times New Roman" pitchFamily="18" charset="0"/>
                <a:cs typeface="Times New Roman" pitchFamily="18" charset="0"/>
              </a:rPr>
              <a:t>Узлуксизлик ва узвийлик тамойилидан  келиб чиқиб, 5-9-синфларда она тилининг фонетика, лексикология, морфология, синтаксис, нутқ услублари  юзасидан изчил курс соддадан муркккабга томон тўлиқ қамраб олинган бўлса , 10-11-синф ўқув дастурида эса ушбу воситаларнинг услубияти нуқтаи назаридан  ўргатилиб ўқувчиларнинг нутқий ва лингвистик комптенцияларини ривожлантириш кўзда тутилди.  Жумладан, </a:t>
            </a:r>
            <a:endParaRPr lang="ru-RU" altLang="ru-RU" sz="1800" smtClean="0">
              <a:latin typeface="Times New Roman" pitchFamily="18" charset="0"/>
              <a:cs typeface="Times New Roman" pitchFamily="18" charset="0"/>
            </a:endParaRPr>
          </a:p>
          <a:p>
            <a:pPr algn="just" eaLnBrk="1" hangingPunct="1"/>
            <a:r>
              <a:rPr lang="uz-Cyrl-UZ" altLang="ru-RU" sz="1800" b="1" smtClean="0">
                <a:latin typeface="Times New Roman" pitchFamily="18" charset="0"/>
                <a:cs typeface="Times New Roman" pitchFamily="18" charset="0"/>
              </a:rPr>
              <a:t>	10-синфда</a:t>
            </a:r>
            <a:r>
              <a:rPr lang="uz-Cyrl-UZ" altLang="ru-RU" sz="1800" smtClean="0">
                <a:latin typeface="Times New Roman" pitchFamily="18" charset="0"/>
                <a:cs typeface="Times New Roman" pitchFamily="18" charset="0"/>
              </a:rPr>
              <a:t> “Услубият. Миллий тил ва адабий тил, тил ва услуб, лексик воситалар, морфологик воситалар, синтактик воситалар, матн ва иқтибос, иш қоғозлари устида ишлаш </a:t>
            </a:r>
            <a:r>
              <a:rPr lang="uz-Cyrl-UZ" altLang="ru-RU" sz="1800" i="1" smtClean="0">
                <a:latin typeface="Times New Roman" pitchFamily="18" charset="0"/>
                <a:cs typeface="Times New Roman" pitchFamily="18" charset="0"/>
              </a:rPr>
              <a:t>бўлимига доир назарий билимлар бериш ва малакалар ҳосил қилиш;</a:t>
            </a:r>
            <a:r>
              <a:rPr lang="uz-Cyrl-UZ" altLang="ru-RU" sz="1800" smtClean="0">
                <a:latin typeface="Times New Roman" pitchFamily="18" charset="0"/>
                <a:cs typeface="Times New Roman" pitchFamily="18" charset="0"/>
              </a:rPr>
              <a:t>   </a:t>
            </a:r>
            <a:endParaRPr lang="ru-RU" altLang="ru-RU" sz="1800" smtClean="0">
              <a:latin typeface="Times New Roman" pitchFamily="18" charset="0"/>
              <a:cs typeface="Times New Roman" pitchFamily="18" charset="0"/>
            </a:endParaRPr>
          </a:p>
          <a:p>
            <a:pPr algn="just" eaLnBrk="1" hangingPunct="1"/>
            <a:r>
              <a:rPr lang="uz-Cyrl-UZ" altLang="ru-RU" sz="1800" b="1" smtClean="0">
                <a:latin typeface="Times New Roman" pitchFamily="18" charset="0"/>
                <a:cs typeface="Times New Roman" pitchFamily="18" charset="0"/>
              </a:rPr>
              <a:t>	11-синфда</a:t>
            </a:r>
            <a:r>
              <a:rPr lang="uz-Cyrl-UZ" altLang="ru-RU" sz="1800" smtClean="0">
                <a:latin typeface="Times New Roman" pitchFamily="18" charset="0"/>
                <a:cs typeface="Times New Roman" pitchFamily="18" charset="0"/>
              </a:rPr>
              <a:t> ўзбек тили ва унинг тараққиёти, нутқ маданияти, маданий нутқ ва уни шакллантирадиган асосий сифатлар, нутқнинг тўғрилиги, нутқнинг аниқлиги, нутқнинг мантиқийлиги, нутқнинг софлиги, нутқнинг бойлиги, нутқнинг ифодалиги, нутқ маданияти ва нутқ техникаси,   иш қоғозлари устида ишлаш каби мазмун қамраб олинди.</a:t>
            </a:r>
            <a:endParaRPr lang="ru-RU" altLang="ru-RU" sz="1800" smtClean="0">
              <a:latin typeface="Times New Roman" pitchFamily="18" charset="0"/>
              <a:cs typeface="Times New Roman" pitchFamily="18" charset="0"/>
            </a:endParaRPr>
          </a:p>
          <a:p>
            <a:pPr algn="just" eaLnBrk="1" hangingPunct="1"/>
            <a:r>
              <a:rPr lang="uz-Cyrl-UZ" altLang="ru-RU" sz="1800" smtClean="0">
                <a:latin typeface="Times New Roman" pitchFamily="18" charset="0"/>
                <a:cs typeface="Times New Roman" pitchFamily="18" charset="0"/>
              </a:rPr>
              <a:t>	Ўқувчиларнинг олган билимлари асосида кўникма ва малака, лаёқат ҳосил қилдириш учун  такрорлаш, мустаҳкамалш соатлари </a:t>
            </a:r>
            <a:r>
              <a:rPr lang="uz-Cyrl-UZ" altLang="ru-RU" sz="1800" i="1" smtClean="0">
                <a:latin typeface="Times New Roman" pitchFamily="18" charset="0"/>
                <a:cs typeface="Times New Roman" pitchFamily="18" charset="0"/>
              </a:rPr>
              <a:t> ажратилди</a:t>
            </a:r>
            <a:r>
              <a:rPr lang="uz-Cyrl-UZ" altLang="ru-RU" sz="1800" smtClean="0">
                <a:latin typeface="Times New Roman" pitchFamily="18" charset="0"/>
                <a:cs typeface="Times New Roman" pitchFamily="18" charset="0"/>
              </a:rPr>
              <a:t>.  </a:t>
            </a:r>
            <a:endParaRPr lang="ru-RU" altLang="ru-RU" sz="1800" smtClean="0">
              <a:latin typeface="Times New Roman" pitchFamily="18" charset="0"/>
              <a:cs typeface="Times New Roman" pitchFamily="18" charset="0"/>
            </a:endParaRPr>
          </a:p>
          <a:p>
            <a:pPr algn="just" eaLnBrk="1" hangingPunct="1"/>
            <a:r>
              <a:rPr lang="uz-Cyrl-UZ" altLang="ru-RU" sz="1800" smtClean="0">
                <a:latin typeface="Times New Roman" pitchFamily="18" charset="0"/>
                <a:cs typeface="Times New Roman" pitchFamily="18" charset="0"/>
              </a:rPr>
              <a:t>	- ўқув дастурида ҳар бир нутқий мавзу бўйича ўқувчиларда шакллантириладиган фанга оид ва таянч компетенцияларнинг элементлари нутқий мавзунинг мазмунидан келиб чиқиб намуна сифатида тақдим этилди. </a:t>
            </a:r>
            <a:endParaRPr lang="ru-RU" altLang="ru-RU" sz="1800" smtClean="0">
              <a:latin typeface="Times New Roman" pitchFamily="18" charset="0"/>
              <a:cs typeface="Times New Roman" pitchFamily="18" charset="0"/>
            </a:endParaRPr>
          </a:p>
          <a:p>
            <a:pPr eaLnBrk="1" hangingPunct="1"/>
            <a:endParaRPr lang="ru-RU" altLang="ru-RU" sz="1600" smtClean="0"/>
          </a:p>
        </p:txBody>
      </p:sp>
      <p:sp>
        <p:nvSpPr>
          <p:cNvPr id="9218" name="Заголовок 1"/>
          <p:cNvSpPr>
            <a:spLocks noGrp="1"/>
          </p:cNvSpPr>
          <p:nvPr>
            <p:ph type="title"/>
          </p:nvPr>
        </p:nvSpPr>
        <p:spPr>
          <a:xfrm>
            <a:off x="357188" y="285750"/>
            <a:ext cx="8286750" cy="642938"/>
          </a:xfrm>
        </p:spPr>
        <p:txBody>
          <a:bodyPr>
            <a:normAutofit fontScale="90000"/>
          </a:bodyPr>
          <a:lstStyle/>
          <a:p>
            <a:pPr algn="ctr" eaLnBrk="1" fontAlgn="auto" hangingPunct="1">
              <a:spcAft>
                <a:spcPts val="0"/>
              </a:spcAft>
              <a:defRPr/>
            </a:pPr>
            <a:r>
              <a:rPr lang="uz-Cyrl-UZ" altLang="ru-RU" sz="2400" dirty="0" smtClean="0">
                <a:solidFill>
                  <a:srgbClr val="C00000"/>
                </a:solidFill>
                <a:effectLst/>
                <a:latin typeface="Times New Roman" pitchFamily="18" charset="0"/>
                <a:cs typeface="Times New Roman" pitchFamily="18" charset="0"/>
              </a:rPr>
              <a:t>Ўқув дастурларининг мазмуни</a:t>
            </a:r>
            <a:br>
              <a:rPr lang="uz-Cyrl-UZ" altLang="ru-RU" sz="2400" dirty="0" smtClean="0">
                <a:solidFill>
                  <a:srgbClr val="C00000"/>
                </a:solidFill>
                <a:effectLst/>
                <a:latin typeface="Times New Roman" pitchFamily="18" charset="0"/>
                <a:cs typeface="Times New Roman" pitchFamily="18" charset="0"/>
              </a:rPr>
            </a:br>
            <a:r>
              <a:rPr lang="uz-Cyrl-UZ" altLang="ru-RU" sz="2400" dirty="0" smtClean="0">
                <a:solidFill>
                  <a:srgbClr val="C00000"/>
                </a:solidFill>
                <a:effectLst/>
                <a:latin typeface="Times New Roman" pitchFamily="18" charset="0"/>
                <a:cs typeface="Times New Roman" pitchFamily="18" charset="0"/>
              </a:rPr>
              <a:t>Она тили:</a:t>
            </a:r>
            <a:endParaRPr lang="ru-RU" altLang="ru-RU" sz="2400" dirty="0" smtClean="0">
              <a:solidFill>
                <a:srgbClr val="C00000"/>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457200" y="714375"/>
            <a:ext cx="8401050" cy="5857875"/>
          </a:xfrm>
        </p:spPr>
        <p:txBody>
          <a:bodyPr/>
          <a:lstStyle/>
          <a:p>
            <a:pPr algn="just" eaLnBrk="1" hangingPunct="1"/>
            <a:r>
              <a:rPr lang="ru-RU" altLang="ru-RU" sz="2400" smtClean="0">
                <a:latin typeface="Times New Roman" pitchFamily="18" charset="0"/>
                <a:cs typeface="Times New Roman" pitchFamily="18" charset="0"/>
              </a:rPr>
              <a:t>5-9-синфларда халқ оғзаки ижоди, мумтоз адабиёт, замонавий адабиёт ва жаҳон адабиёти материаллари муайян мавзу (рукн)лар бўйича берилган бўлса, 10-11-синфларда адабиётни тизимли ўрганиш мақсад қилиб олинди.</a:t>
            </a:r>
            <a:r>
              <a:rPr lang="uz-Cyrl-UZ" altLang="ru-RU" sz="2400" smtClean="0">
                <a:latin typeface="Times New Roman" pitchFamily="18" charset="0"/>
                <a:cs typeface="Times New Roman" pitchFamily="18" charset="0"/>
              </a:rPr>
              <a:t> </a:t>
            </a:r>
            <a:r>
              <a:rPr lang="uz-Cyrl-UZ" altLang="ru-RU" sz="2400" b="1" smtClean="0">
                <a:latin typeface="Times New Roman" pitchFamily="18" charset="0"/>
                <a:cs typeface="Times New Roman" pitchFamily="18" charset="0"/>
              </a:rPr>
              <a:t>10-11-синфларда </a:t>
            </a:r>
            <a:r>
              <a:rPr lang="uz-Latn-UZ" altLang="ru-RU" sz="2400" smtClean="0">
                <a:latin typeface="Times New Roman" pitchFamily="18" charset="0"/>
                <a:cs typeface="Times New Roman" pitchFamily="18" charset="0"/>
              </a:rPr>
              <a:t>адабиёт </a:t>
            </a:r>
            <a:r>
              <a:rPr lang="uz-Cyrl-UZ" altLang="ru-RU" sz="2400" smtClean="0">
                <a:latin typeface="Times New Roman" pitchFamily="18" charset="0"/>
                <a:cs typeface="Times New Roman" pitchFamily="18" charset="0"/>
              </a:rPr>
              <a:t>таълими </a:t>
            </a:r>
            <a:r>
              <a:rPr lang="uz-Latn-UZ" altLang="ru-RU" sz="2400" smtClean="0">
                <a:latin typeface="Times New Roman" pitchFamily="18" charset="0"/>
                <a:cs typeface="Times New Roman" pitchFamily="18" charset="0"/>
              </a:rPr>
              <a:t>қуйи синфларда </a:t>
            </a:r>
            <a:r>
              <a:rPr lang="uz-Cyrl-UZ" altLang="ru-RU" sz="2400" smtClean="0">
                <a:latin typeface="Times New Roman" pitchFamily="18" charset="0"/>
                <a:cs typeface="Times New Roman" pitchFamily="18" charset="0"/>
              </a:rPr>
              <a:t>олинган билимларни чуқурлаштир</a:t>
            </a:r>
            <a:r>
              <a:rPr lang="uz-Latn-UZ" altLang="ru-RU" sz="2400" smtClean="0">
                <a:latin typeface="Times New Roman" pitchFamily="18" charset="0"/>
                <a:cs typeface="Times New Roman" pitchFamily="18" charset="0"/>
              </a:rPr>
              <a:t>ади </a:t>
            </a:r>
            <a:r>
              <a:rPr lang="uz-Cyrl-UZ" altLang="ru-RU" sz="2400" smtClean="0">
                <a:latin typeface="Times New Roman" pitchFamily="18" charset="0"/>
                <a:cs typeface="Times New Roman" pitchFamily="18" charset="0"/>
              </a:rPr>
              <a:t>ва ривожлантир</a:t>
            </a:r>
            <a:r>
              <a:rPr lang="uz-Latn-UZ" altLang="ru-RU" sz="2400" smtClean="0">
                <a:latin typeface="Times New Roman" pitchFamily="18" charset="0"/>
                <a:cs typeface="Times New Roman" pitchFamily="18" charset="0"/>
              </a:rPr>
              <a:t>ади</a:t>
            </a:r>
            <a:r>
              <a:rPr lang="uz-Cyrl-UZ" altLang="ru-RU" sz="2400" smtClean="0">
                <a:latin typeface="Times New Roman" pitchFamily="18" charset="0"/>
                <a:cs typeface="Times New Roman" pitchFamily="18" charset="0"/>
              </a:rPr>
              <a:t>. Дастур қуйидаги бўлимлардан иборат:</a:t>
            </a:r>
          </a:p>
          <a:p>
            <a:pPr algn="just" eaLnBrk="1" hangingPunct="1"/>
            <a:r>
              <a:rPr lang="ru-RU" altLang="ru-RU" sz="2400" b="1" smtClean="0">
                <a:latin typeface="Times New Roman" pitchFamily="18" charset="0"/>
                <a:cs typeface="Times New Roman" pitchFamily="18" charset="0"/>
              </a:rPr>
              <a:t> Кириш.</a:t>
            </a:r>
          </a:p>
          <a:p>
            <a:pPr algn="just" eaLnBrk="1" hangingPunct="1"/>
            <a:r>
              <a:rPr lang="ru-RU" altLang="ru-RU" sz="2400" b="1" smtClean="0">
                <a:latin typeface="Times New Roman" pitchFamily="18" charset="0"/>
                <a:cs typeface="Times New Roman" pitchFamily="18" charset="0"/>
              </a:rPr>
              <a:t>Халқ оғзаки ижоди</a:t>
            </a:r>
          </a:p>
          <a:p>
            <a:pPr algn="just" eaLnBrk="1" hangingPunct="1"/>
            <a:r>
              <a:rPr lang="ru-RU" altLang="ru-RU" sz="2400" b="1" smtClean="0">
                <a:latin typeface="Times New Roman" pitchFamily="18" charset="0"/>
                <a:cs typeface="Times New Roman" pitchFamily="18" charset="0"/>
              </a:rPr>
              <a:t>Адабиёт тарихи</a:t>
            </a:r>
          </a:p>
          <a:p>
            <a:pPr algn="just" eaLnBrk="1" hangingPunct="1"/>
            <a:r>
              <a:rPr lang="ru-RU" altLang="ru-RU" sz="2400" b="1" smtClean="0">
                <a:latin typeface="Times New Roman" pitchFamily="18" charset="0"/>
                <a:cs typeface="Times New Roman" pitchFamily="18" charset="0"/>
              </a:rPr>
              <a:t>ХХ аср ўзбек адабиёти </a:t>
            </a:r>
          </a:p>
          <a:p>
            <a:pPr algn="just" eaLnBrk="1" hangingPunct="1"/>
            <a:r>
              <a:rPr lang="ru-RU" altLang="ru-RU" sz="2400" b="1" smtClean="0">
                <a:latin typeface="Times New Roman" pitchFamily="18" charset="0"/>
                <a:cs typeface="Times New Roman" pitchFamily="18" charset="0"/>
              </a:rPr>
              <a:t>Жаҳон адабиёти </a:t>
            </a:r>
          </a:p>
          <a:p>
            <a:pPr algn="just" eaLnBrk="1" hangingPunct="1"/>
            <a:r>
              <a:rPr lang="ru-RU" altLang="ru-RU" sz="2400" b="1" smtClean="0">
                <a:latin typeface="Times New Roman" pitchFamily="18" charset="0"/>
                <a:cs typeface="Times New Roman" pitchFamily="18" charset="0"/>
              </a:rPr>
              <a:t>Мустақиллик даври адабиёти</a:t>
            </a:r>
          </a:p>
          <a:p>
            <a:pPr algn="just" eaLnBrk="1" hangingPunct="1"/>
            <a:r>
              <a:rPr lang="ru-RU" altLang="ru-RU" sz="2400" b="1" smtClean="0">
                <a:latin typeface="Times New Roman" pitchFamily="18" charset="0"/>
                <a:cs typeface="Times New Roman" pitchFamily="18" charset="0"/>
              </a:rPr>
              <a:t>Хулоса </a:t>
            </a:r>
          </a:p>
          <a:p>
            <a:pPr algn="just" eaLnBrk="1" hangingPunct="1"/>
            <a:endParaRPr lang="ru-RU" altLang="ru-RU" sz="2400" smtClean="0">
              <a:latin typeface="Times New Roman" pitchFamily="18" charset="0"/>
              <a:cs typeface="Times New Roman" pitchFamily="18" charset="0"/>
            </a:endParaRPr>
          </a:p>
          <a:p>
            <a:pPr algn="just" eaLnBrk="1" hangingPunct="1"/>
            <a:endParaRPr lang="ru-RU" altLang="ru-RU" sz="2000" smtClean="0"/>
          </a:p>
          <a:p>
            <a:pPr eaLnBrk="1" hangingPunct="1"/>
            <a:endParaRPr lang="ru-RU" altLang="ru-RU" sz="2000" smtClean="0"/>
          </a:p>
        </p:txBody>
      </p:sp>
      <p:sp>
        <p:nvSpPr>
          <p:cNvPr id="10242" name="Заголовок 1"/>
          <p:cNvSpPr>
            <a:spLocks noGrp="1"/>
          </p:cNvSpPr>
          <p:nvPr>
            <p:ph type="title"/>
          </p:nvPr>
        </p:nvSpPr>
        <p:spPr>
          <a:xfrm>
            <a:off x="457200" y="142875"/>
            <a:ext cx="8115300" cy="571500"/>
          </a:xfrm>
        </p:spPr>
        <p:txBody>
          <a:bodyPr>
            <a:normAutofit fontScale="90000"/>
          </a:bodyPr>
          <a:lstStyle/>
          <a:p>
            <a:pPr algn="ctr" eaLnBrk="1" fontAlgn="auto" hangingPunct="1">
              <a:spcAft>
                <a:spcPts val="0"/>
              </a:spcAft>
              <a:defRPr/>
            </a:pPr>
            <a:r>
              <a:rPr lang="uz-Cyrl-UZ" altLang="ru-RU" dirty="0" smtClean="0">
                <a:solidFill>
                  <a:srgbClr val="C00000"/>
                </a:solidFill>
                <a:latin typeface="Times New Roman" pitchFamily="18" charset="0"/>
                <a:cs typeface="Times New Roman" pitchFamily="18" charset="0"/>
              </a:rPr>
              <a:t>Адабиёт</a:t>
            </a:r>
            <a:endParaRPr lang="ru-RU" altLang="ru-RU" dirty="0" smtClean="0">
              <a:solidFill>
                <a:srgbClr val="C0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idx="1"/>
          </p:nvPr>
        </p:nvSpPr>
        <p:spPr>
          <a:xfrm>
            <a:off x="428625" y="1500188"/>
            <a:ext cx="8229600" cy="4525962"/>
          </a:xfrm>
        </p:spPr>
        <p:txBody>
          <a:bodyPr/>
          <a:lstStyle/>
          <a:p>
            <a:pPr eaLnBrk="1" hangingPunct="1"/>
            <a:r>
              <a:rPr lang="uz-Cyrl-UZ" altLang="ru-RU" sz="2400" b="1" smtClean="0">
                <a:latin typeface="Times New Roman" pitchFamily="18" charset="0"/>
                <a:cs typeface="Times New Roman" pitchFamily="18" charset="0"/>
              </a:rPr>
              <a:t>Мавзуларни ўрганиш учун</a:t>
            </a:r>
            <a:r>
              <a:rPr lang="en-US" altLang="ru-RU" sz="2400" b="1" smtClean="0">
                <a:latin typeface="Times New Roman" pitchFamily="18" charset="0"/>
                <a:cs typeface="Times New Roman" pitchFamily="18" charset="0"/>
              </a:rPr>
              <a:t> – 39 </a:t>
            </a:r>
            <a:r>
              <a:rPr lang="uz-Cyrl-UZ" altLang="ru-RU" sz="2400" b="1" smtClean="0">
                <a:latin typeface="Times New Roman" pitchFamily="18" charset="0"/>
                <a:cs typeface="Times New Roman" pitchFamily="18" charset="0"/>
              </a:rPr>
              <a:t>соат</a:t>
            </a:r>
            <a:r>
              <a:rPr lang="en-US" altLang="ru-RU" sz="2400" b="1" smtClean="0">
                <a:latin typeface="Times New Roman" pitchFamily="18" charset="0"/>
                <a:cs typeface="Times New Roman" pitchFamily="18" charset="0"/>
              </a:rPr>
              <a:t> (B1+: 65 </a:t>
            </a:r>
            <a:r>
              <a:rPr lang="uz-Cyrl-UZ" altLang="ru-RU" sz="2400" b="1" smtClean="0">
                <a:latin typeface="Times New Roman" pitchFamily="18" charset="0"/>
                <a:cs typeface="Times New Roman" pitchFamily="18" charset="0"/>
              </a:rPr>
              <a:t>соат</a:t>
            </a:r>
            <a:r>
              <a:rPr lang="en-US" altLang="ru-RU" sz="2400" b="1" smtClean="0">
                <a:latin typeface="Times New Roman" pitchFamily="18" charset="0"/>
                <a:cs typeface="Times New Roman" pitchFamily="18" charset="0"/>
              </a:rPr>
              <a:t>)</a:t>
            </a:r>
            <a:endParaRPr lang="ru-RU" altLang="ru-RU" sz="2400" smtClean="0">
              <a:latin typeface="Times New Roman" pitchFamily="18" charset="0"/>
              <a:cs typeface="Times New Roman" pitchFamily="18" charset="0"/>
            </a:endParaRPr>
          </a:p>
          <a:p>
            <a:pPr eaLnBrk="1" hangingPunct="1"/>
            <a:r>
              <a:rPr lang="uz-Cyrl-UZ" altLang="ru-RU" sz="2400" b="1" smtClean="0">
                <a:latin typeface="Times New Roman" pitchFamily="18" charset="0"/>
                <a:cs typeface="Times New Roman" pitchFamily="18" charset="0"/>
              </a:rPr>
              <a:t>Ёзма ишлар учун</a:t>
            </a:r>
            <a:r>
              <a:rPr lang="en-US" altLang="ru-RU" sz="2400" b="1" smtClean="0">
                <a:latin typeface="Times New Roman" pitchFamily="18" charset="0"/>
                <a:cs typeface="Times New Roman" pitchFamily="18" charset="0"/>
              </a:rPr>
              <a:t> –  8 </a:t>
            </a:r>
            <a:r>
              <a:rPr lang="uz-Cyrl-UZ" altLang="ru-RU" sz="2400" b="1" smtClean="0">
                <a:latin typeface="Times New Roman" pitchFamily="18" charset="0"/>
                <a:cs typeface="Times New Roman" pitchFamily="18" charset="0"/>
              </a:rPr>
              <a:t>соат</a:t>
            </a:r>
            <a:r>
              <a:rPr lang="en-US" altLang="ru-RU" sz="2400" b="1" smtClean="0">
                <a:latin typeface="Times New Roman" pitchFamily="18" charset="0"/>
                <a:cs typeface="Times New Roman" pitchFamily="18" charset="0"/>
              </a:rPr>
              <a:t> </a:t>
            </a:r>
            <a:endParaRPr lang="ru-RU" altLang="ru-RU" sz="2400" smtClean="0">
              <a:latin typeface="Times New Roman" pitchFamily="18" charset="0"/>
              <a:cs typeface="Times New Roman" pitchFamily="18" charset="0"/>
            </a:endParaRPr>
          </a:p>
          <a:p>
            <a:pPr eaLnBrk="1" hangingPunct="1"/>
            <a:r>
              <a:rPr lang="uz-Cyrl-UZ" altLang="ru-RU" sz="2400" b="1" smtClean="0">
                <a:latin typeface="Times New Roman" pitchFamily="18" charset="0"/>
                <a:cs typeface="Times New Roman" pitchFamily="18" charset="0"/>
              </a:rPr>
              <a:t>Мустақил ўқилган асарлар муҳокамаси учун </a:t>
            </a:r>
            <a:r>
              <a:rPr lang="en-US" altLang="ru-RU" sz="2400" b="1" smtClean="0">
                <a:latin typeface="Times New Roman" pitchFamily="18" charset="0"/>
                <a:cs typeface="Times New Roman" pitchFamily="18" charset="0"/>
              </a:rPr>
              <a:t>4 </a:t>
            </a:r>
            <a:r>
              <a:rPr lang="uz-Cyrl-UZ" altLang="ru-RU" sz="2400" b="1" smtClean="0">
                <a:latin typeface="Times New Roman" pitchFamily="18" charset="0"/>
                <a:cs typeface="Times New Roman" pitchFamily="18" charset="0"/>
              </a:rPr>
              <a:t>соат</a:t>
            </a:r>
            <a:r>
              <a:rPr lang="en-US" altLang="ru-RU" sz="2400" b="1" smtClean="0">
                <a:latin typeface="Times New Roman" pitchFamily="18" charset="0"/>
                <a:cs typeface="Times New Roman" pitchFamily="18" charset="0"/>
              </a:rPr>
              <a:t> (B1+: 8 </a:t>
            </a:r>
            <a:r>
              <a:rPr lang="uz-Cyrl-UZ" altLang="ru-RU" sz="2400" b="1" smtClean="0">
                <a:latin typeface="Times New Roman" pitchFamily="18" charset="0"/>
                <a:cs typeface="Times New Roman" pitchFamily="18" charset="0"/>
              </a:rPr>
              <a:t>соат</a:t>
            </a:r>
            <a:r>
              <a:rPr lang="en-US" altLang="ru-RU" sz="2400" b="1" smtClean="0">
                <a:latin typeface="Times New Roman" pitchFamily="18" charset="0"/>
                <a:cs typeface="Times New Roman" pitchFamily="18" charset="0"/>
              </a:rPr>
              <a:t>)</a:t>
            </a:r>
            <a:endParaRPr lang="ru-RU" altLang="ru-RU" sz="2400" smtClean="0">
              <a:latin typeface="Times New Roman" pitchFamily="18" charset="0"/>
              <a:cs typeface="Times New Roman" pitchFamily="18" charset="0"/>
            </a:endParaRPr>
          </a:p>
          <a:p>
            <a:pPr eaLnBrk="1" hangingPunct="1"/>
            <a:r>
              <a:rPr lang="uz-Cyrl-UZ" altLang="ru-RU" sz="2400" b="1" smtClean="0">
                <a:latin typeface="Times New Roman" pitchFamily="18" charset="0"/>
                <a:cs typeface="Times New Roman" pitchFamily="18" charset="0"/>
              </a:rPr>
              <a:t>Такрорлаш</a:t>
            </a:r>
            <a:r>
              <a:rPr lang="en-US" altLang="ru-RU" sz="2400" b="1" smtClean="0">
                <a:latin typeface="Times New Roman" pitchFamily="18" charset="0"/>
                <a:cs typeface="Times New Roman" pitchFamily="18" charset="0"/>
              </a:rPr>
              <a:t> (B1+: 4 </a:t>
            </a:r>
            <a:r>
              <a:rPr lang="uz-Cyrl-UZ" altLang="ru-RU" sz="2400" b="1" smtClean="0">
                <a:latin typeface="Times New Roman" pitchFamily="18" charset="0"/>
                <a:cs typeface="Times New Roman" pitchFamily="18" charset="0"/>
              </a:rPr>
              <a:t>соат)</a:t>
            </a:r>
          </a:p>
          <a:p>
            <a:pPr eaLnBrk="1" hangingPunct="1"/>
            <a:r>
              <a:rPr lang="uz-Cyrl-UZ" altLang="ru-RU" sz="2400" b="1" smtClean="0">
                <a:latin typeface="Times New Roman" pitchFamily="18" charset="0"/>
                <a:cs typeface="Times New Roman" pitchFamily="18" charset="0"/>
              </a:rPr>
              <a:t>Жами</a:t>
            </a:r>
            <a:r>
              <a:rPr lang="en-US" altLang="ru-RU" sz="2400" b="1" smtClean="0">
                <a:latin typeface="Times New Roman" pitchFamily="18" charset="0"/>
                <a:cs typeface="Times New Roman" pitchFamily="18" charset="0"/>
              </a:rPr>
              <a:t>: 51 </a:t>
            </a:r>
            <a:r>
              <a:rPr lang="uz-Cyrl-UZ" altLang="ru-RU" sz="2400" b="1" smtClean="0">
                <a:latin typeface="Times New Roman" pitchFamily="18" charset="0"/>
                <a:cs typeface="Times New Roman" pitchFamily="18" charset="0"/>
              </a:rPr>
              <a:t>соат</a:t>
            </a:r>
            <a:r>
              <a:rPr lang="en-US" altLang="ru-RU" sz="2400" b="1" smtClean="0">
                <a:latin typeface="Times New Roman" pitchFamily="18" charset="0"/>
                <a:cs typeface="Times New Roman" pitchFamily="18" charset="0"/>
              </a:rPr>
              <a:t>, (B1+: 85 </a:t>
            </a:r>
            <a:r>
              <a:rPr lang="uz-Cyrl-UZ" altLang="ru-RU" sz="2400" b="1" smtClean="0">
                <a:latin typeface="Times New Roman" pitchFamily="18" charset="0"/>
                <a:cs typeface="Times New Roman" pitchFamily="18" charset="0"/>
              </a:rPr>
              <a:t>соат</a:t>
            </a:r>
            <a:r>
              <a:rPr lang="en-US" altLang="ru-RU" sz="2400" b="1" smtClean="0">
                <a:latin typeface="Times New Roman" pitchFamily="18" charset="0"/>
                <a:cs typeface="Times New Roman" pitchFamily="18" charset="0"/>
              </a:rPr>
              <a:t>)</a:t>
            </a:r>
            <a:endParaRPr lang="ru-RU" altLang="ru-RU" sz="2400" smtClean="0">
              <a:latin typeface="Times New Roman" pitchFamily="18" charset="0"/>
              <a:cs typeface="Times New Roman" pitchFamily="18" charset="0"/>
            </a:endParaRPr>
          </a:p>
          <a:p>
            <a:pPr algn="just" eaLnBrk="1" hangingPunct="1"/>
            <a:r>
              <a:rPr lang="uz-Cyrl-UZ" altLang="ru-RU" sz="2400" b="1" smtClean="0">
                <a:latin typeface="Times New Roman" pitchFamily="18" charset="0"/>
                <a:cs typeface="Times New Roman" pitchFamily="18" charset="0"/>
              </a:rPr>
              <a:t>ў</a:t>
            </a:r>
            <a:r>
              <a:rPr lang="uz-Cyrl-UZ" altLang="ru-RU" sz="2400" b="1" i="1" smtClean="0">
                <a:latin typeface="Times New Roman" pitchFamily="18" charset="0"/>
                <a:cs typeface="Times New Roman" pitchFamily="18" charset="0"/>
              </a:rPr>
              <a:t>қув дастурида ҳар бир мавзу бўйича ўқувчиларда шакллантириладиган фанга оид ва таянч компетенцияларнинг элементлари мавзунинг мазмунидан келиб чиқиб намуна сифатида тақдим этилди. </a:t>
            </a:r>
            <a:endParaRPr lang="ru-RU" altLang="ru-RU" sz="2400" b="1" smtClean="0">
              <a:latin typeface="Times New Roman" pitchFamily="18" charset="0"/>
              <a:cs typeface="Times New Roman" pitchFamily="18" charset="0"/>
            </a:endParaRPr>
          </a:p>
          <a:p>
            <a:pPr eaLnBrk="1" hangingPunct="1"/>
            <a:endParaRPr lang="ru-RU" altLang="ru-RU" sz="2000" smtClean="0">
              <a:solidFill>
                <a:srgbClr val="C00000"/>
              </a:solidFill>
              <a:latin typeface="Times New Roman" pitchFamily="18" charset="0"/>
              <a:cs typeface="Times New Roman" pitchFamily="18" charset="0"/>
            </a:endParaRPr>
          </a:p>
          <a:p>
            <a:pPr algn="just" eaLnBrk="1" hangingPunct="1"/>
            <a:endParaRPr lang="ru-RU" altLang="ru-RU" sz="2800" smtClean="0">
              <a:latin typeface="Times New Roman" pitchFamily="18" charset="0"/>
              <a:cs typeface="Times New Roman" pitchFamily="18" charset="0"/>
            </a:endParaRPr>
          </a:p>
        </p:txBody>
      </p:sp>
      <p:sp>
        <p:nvSpPr>
          <p:cNvPr id="11266" name="Заголовок 1"/>
          <p:cNvSpPr>
            <a:spLocks noGrp="1"/>
          </p:cNvSpPr>
          <p:nvPr>
            <p:ph type="title"/>
          </p:nvPr>
        </p:nvSpPr>
        <p:spPr>
          <a:xfrm>
            <a:off x="457200" y="274638"/>
            <a:ext cx="8229600" cy="868346"/>
          </a:xfrm>
        </p:spPr>
        <p:txBody>
          <a:bodyPr/>
          <a:lstStyle/>
          <a:p>
            <a:pPr algn="ctr" eaLnBrk="1" fontAlgn="auto" hangingPunct="1">
              <a:spcAft>
                <a:spcPts val="0"/>
              </a:spcAft>
              <a:defRPr/>
            </a:pPr>
            <a:r>
              <a:rPr lang="uz-Cyrl-UZ" altLang="ru-RU" sz="3200" dirty="0" smtClean="0">
                <a:solidFill>
                  <a:srgbClr val="C00000"/>
                </a:solidFill>
                <a:latin typeface="Times New Roman" pitchFamily="18" charset="0"/>
                <a:cs typeface="Times New Roman" pitchFamily="18" charset="0"/>
              </a:rPr>
              <a:t>Адабиёт</a:t>
            </a:r>
            <a:endParaRPr lang="ru-RU" altLang="ru-RU" sz="3200" dirty="0" smtClean="0">
              <a:solidFill>
                <a:srgbClr val="C00000"/>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3868</TotalTime>
  <Words>1382</Words>
  <Application>Microsoft Office PowerPoint</Application>
  <PresentationFormat>Экран (4:3)</PresentationFormat>
  <Paragraphs>129</Paragraphs>
  <Slides>26</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26</vt:i4>
      </vt:variant>
    </vt:vector>
  </HeadingPairs>
  <TitlesOfParts>
    <vt:vector size="35" baseType="lpstr">
      <vt:lpstr>Calibri</vt:lpstr>
      <vt:lpstr>Arial</vt:lpstr>
      <vt:lpstr>Lucida Sans Unicode</vt:lpstr>
      <vt:lpstr>Wingdings 3</vt:lpstr>
      <vt:lpstr>Verdana</vt:lpstr>
      <vt:lpstr>Wingdings 2</vt:lpstr>
      <vt:lpstr>Times New Roman</vt:lpstr>
      <vt:lpstr>Wingdings</vt:lpstr>
      <vt:lpstr>Открытая</vt:lpstr>
      <vt:lpstr>Слайд 1</vt:lpstr>
      <vt:lpstr>Слайд 2</vt:lpstr>
      <vt:lpstr>Слайд 3</vt:lpstr>
      <vt:lpstr>ОНА ТИЛИ</vt:lpstr>
      <vt:lpstr>АДАБИЁТ</vt:lpstr>
      <vt:lpstr>Ўзбек тили</vt:lpstr>
      <vt:lpstr>Ўқув дастурларининг мазмуни Она тили:</vt:lpstr>
      <vt:lpstr>Адабиёт</vt:lpstr>
      <vt:lpstr>Адабиёт</vt:lpstr>
      <vt:lpstr>Ўзбек тили</vt:lpstr>
      <vt:lpstr>Слайд 11</vt:lpstr>
      <vt:lpstr>Слайд 12</vt:lpstr>
      <vt:lpstr>Слайд 13</vt:lpstr>
      <vt:lpstr>Слайд 14</vt:lpstr>
      <vt:lpstr>Она тили дарслиги</vt:lpstr>
      <vt:lpstr>Слайд 16</vt:lpstr>
      <vt:lpstr>Слайд 17</vt:lpstr>
      <vt:lpstr>Слайд 18</vt:lpstr>
      <vt:lpstr>Слайд 19</vt:lpstr>
      <vt:lpstr>Тақвим-мавзу режа</vt:lpstr>
      <vt:lpstr>10-синф Адабиёт“Рустамхон” достони</vt:lpstr>
      <vt:lpstr>Слайд 22</vt:lpstr>
      <vt:lpstr>Дарсни таркибан қуйидаги қисмларга ажратиш мумкин </vt:lpstr>
      <vt:lpstr>Слайд 24</vt:lpstr>
      <vt:lpstr> Методистлар учун:  </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Nodir</cp:lastModifiedBy>
  <cp:revision>491</cp:revision>
  <dcterms:created xsi:type="dcterms:W3CDTF">2014-01-09T08:18:24Z</dcterms:created>
  <dcterms:modified xsi:type="dcterms:W3CDTF">2017-08-10T18:41:58Z</dcterms:modified>
</cp:coreProperties>
</file>