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021" r:id="rId2"/>
  </p:sldMasterIdLst>
  <p:notesMasterIdLst>
    <p:notesMasterId r:id="rId14"/>
  </p:notesMasterIdLst>
  <p:handoutMasterIdLst>
    <p:handoutMasterId r:id="rId15"/>
  </p:handoutMasterIdLst>
  <p:sldIdLst>
    <p:sldId id="490" r:id="rId3"/>
    <p:sldId id="499" r:id="rId4"/>
    <p:sldId id="513" r:id="rId5"/>
    <p:sldId id="514" r:id="rId6"/>
    <p:sldId id="508" r:id="rId7"/>
    <p:sldId id="509" r:id="rId8"/>
    <p:sldId id="511" r:id="rId9"/>
    <p:sldId id="512" r:id="rId10"/>
    <p:sldId id="487" r:id="rId11"/>
    <p:sldId id="488" r:id="rId12"/>
    <p:sldId id="497" r:id="rId13"/>
  </p:sldIdLst>
  <p:sldSz cx="9144000" cy="6858000" type="screen4x3"/>
  <p:notesSz cx="6742113" cy="9872663"/>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FF00"/>
    <a:srgbClr val="00008A"/>
    <a:srgbClr val="EBFCFF"/>
    <a:srgbClr val="C9F6FF"/>
    <a:srgbClr val="EFFCFF"/>
    <a:srgbClr val="0000CC"/>
    <a:srgbClr val="000066"/>
    <a:srgbClr val="0000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30" autoAdjust="0"/>
    <p:restoredTop sz="94709" autoAdjust="0"/>
  </p:normalViewPr>
  <p:slideViewPr>
    <p:cSldViewPr>
      <p:cViewPr varScale="1">
        <p:scale>
          <a:sx n="107" d="100"/>
          <a:sy n="107" d="100"/>
        </p:scale>
        <p:origin x="-198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0" y="0"/>
            <a:ext cx="2921000" cy="492125"/>
          </a:xfrm>
          <a:prstGeom prst="rect">
            <a:avLst/>
          </a:prstGeom>
          <a:noFill/>
          <a:ln w="9525">
            <a:noFill/>
            <a:miter lim="800000"/>
            <a:headEnd/>
            <a:tailEnd/>
          </a:ln>
        </p:spPr>
        <p:txBody>
          <a:bodyPr vert="horz" wrap="square" lIns="92766" tIns="46383" rIns="92766" bIns="46383" numCol="1" anchor="t" anchorCtr="0" compatLnSpc="1">
            <a:prstTxWarp prst="textNoShape">
              <a:avLst/>
            </a:prstTxWarp>
          </a:bodyPr>
          <a:lstStyle>
            <a:lvl1pPr defTabSz="927100">
              <a:defRPr sz="1200">
                <a:latin typeface="Arial" charset="0"/>
              </a:defRPr>
            </a:lvl1pPr>
          </a:lstStyle>
          <a:p>
            <a:pPr>
              <a:defRPr/>
            </a:pPr>
            <a:endParaRPr lang="ru-RU"/>
          </a:p>
        </p:txBody>
      </p:sp>
      <p:sp>
        <p:nvSpPr>
          <p:cNvPr id="3" name="Дата 2"/>
          <p:cNvSpPr>
            <a:spLocks noGrp="1"/>
          </p:cNvSpPr>
          <p:nvPr>
            <p:ph type="dt" sz="quarter" idx="1"/>
          </p:nvPr>
        </p:nvSpPr>
        <p:spPr bwMode="auto">
          <a:xfrm>
            <a:off x="3819525" y="0"/>
            <a:ext cx="2921000" cy="492125"/>
          </a:xfrm>
          <a:prstGeom prst="rect">
            <a:avLst/>
          </a:prstGeom>
          <a:noFill/>
          <a:ln w="9525">
            <a:noFill/>
            <a:miter lim="800000"/>
            <a:headEnd/>
            <a:tailEnd/>
          </a:ln>
        </p:spPr>
        <p:txBody>
          <a:bodyPr vert="horz" wrap="square" lIns="92766" tIns="46383" rIns="92766" bIns="46383" numCol="1" anchor="t" anchorCtr="0" compatLnSpc="1">
            <a:prstTxWarp prst="textNoShape">
              <a:avLst/>
            </a:prstTxWarp>
          </a:bodyPr>
          <a:lstStyle>
            <a:lvl1pPr algn="r" defTabSz="927100">
              <a:defRPr sz="1200">
                <a:latin typeface="Arial" charset="0"/>
              </a:defRPr>
            </a:lvl1pPr>
          </a:lstStyle>
          <a:p>
            <a:pPr>
              <a:defRPr/>
            </a:pPr>
            <a:fld id="{528AAD71-94CD-450A-9F10-C78B9DBF1AD0}" type="datetimeFigureOut">
              <a:rPr lang="ru-RU"/>
              <a:pPr>
                <a:defRPr/>
              </a:pPr>
              <a:t>10.08.2017</a:t>
            </a:fld>
            <a:endParaRPr lang="ru-RU"/>
          </a:p>
        </p:txBody>
      </p:sp>
      <p:sp>
        <p:nvSpPr>
          <p:cNvPr id="4" name="Нижний колонтитул 3"/>
          <p:cNvSpPr>
            <a:spLocks noGrp="1"/>
          </p:cNvSpPr>
          <p:nvPr>
            <p:ph type="ftr" sz="quarter" idx="2"/>
          </p:nvPr>
        </p:nvSpPr>
        <p:spPr bwMode="auto">
          <a:xfrm>
            <a:off x="0" y="9378950"/>
            <a:ext cx="2921000" cy="492125"/>
          </a:xfrm>
          <a:prstGeom prst="rect">
            <a:avLst/>
          </a:prstGeom>
          <a:noFill/>
          <a:ln w="9525">
            <a:noFill/>
            <a:miter lim="800000"/>
            <a:headEnd/>
            <a:tailEnd/>
          </a:ln>
        </p:spPr>
        <p:txBody>
          <a:bodyPr vert="horz" wrap="square" lIns="92766" tIns="46383" rIns="92766" bIns="46383" numCol="1" anchor="b" anchorCtr="0" compatLnSpc="1">
            <a:prstTxWarp prst="textNoShape">
              <a:avLst/>
            </a:prstTxWarp>
          </a:bodyPr>
          <a:lstStyle>
            <a:lvl1pPr defTabSz="927100">
              <a:defRPr sz="1200">
                <a:latin typeface="Arial" charset="0"/>
              </a:defRPr>
            </a:lvl1pPr>
          </a:lstStyle>
          <a:p>
            <a:pPr>
              <a:defRPr/>
            </a:pPr>
            <a:endParaRPr lang="ru-RU"/>
          </a:p>
        </p:txBody>
      </p:sp>
      <p:sp>
        <p:nvSpPr>
          <p:cNvPr id="5" name="Номер слайда 4"/>
          <p:cNvSpPr>
            <a:spLocks noGrp="1"/>
          </p:cNvSpPr>
          <p:nvPr>
            <p:ph type="sldNum" sz="quarter" idx="3"/>
          </p:nvPr>
        </p:nvSpPr>
        <p:spPr bwMode="auto">
          <a:xfrm>
            <a:off x="3819525" y="9378950"/>
            <a:ext cx="2921000" cy="492125"/>
          </a:xfrm>
          <a:prstGeom prst="rect">
            <a:avLst/>
          </a:prstGeom>
          <a:noFill/>
          <a:ln w="9525">
            <a:noFill/>
            <a:miter lim="800000"/>
            <a:headEnd/>
            <a:tailEnd/>
          </a:ln>
        </p:spPr>
        <p:txBody>
          <a:bodyPr vert="horz" wrap="square" lIns="92766" tIns="46383" rIns="92766" bIns="46383" numCol="1" anchor="b" anchorCtr="0" compatLnSpc="1">
            <a:prstTxWarp prst="textNoShape">
              <a:avLst/>
            </a:prstTxWarp>
          </a:bodyPr>
          <a:lstStyle>
            <a:lvl1pPr algn="r" defTabSz="927100">
              <a:defRPr sz="1200">
                <a:latin typeface="Arial" charset="0"/>
              </a:defRPr>
            </a:lvl1pPr>
          </a:lstStyle>
          <a:p>
            <a:pPr>
              <a:defRPr/>
            </a:pPr>
            <a:fld id="{F709126E-D364-47C5-BCD8-D0A8C72ABBD7}"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0" y="0"/>
            <a:ext cx="2922588" cy="493713"/>
          </a:xfrm>
          <a:prstGeom prst="rect">
            <a:avLst/>
          </a:prstGeom>
          <a:noFill/>
          <a:ln w="9525">
            <a:noFill/>
            <a:miter lim="800000"/>
            <a:headEnd/>
            <a:tailEnd/>
          </a:ln>
        </p:spPr>
        <p:txBody>
          <a:bodyPr vert="horz" wrap="square" lIns="92135" tIns="46067" rIns="92135" bIns="46067" numCol="1" anchor="t" anchorCtr="0" compatLnSpc="1">
            <a:prstTxWarp prst="textNoShape">
              <a:avLst/>
            </a:prstTxWarp>
          </a:bodyPr>
          <a:lstStyle>
            <a:lvl1pPr defTabSz="920750">
              <a:defRPr sz="1200">
                <a:latin typeface="Arial" charset="0"/>
              </a:defRPr>
            </a:lvl1pPr>
          </a:lstStyle>
          <a:p>
            <a:pPr>
              <a:defRPr/>
            </a:pPr>
            <a:endParaRPr lang="ru-RU"/>
          </a:p>
        </p:txBody>
      </p:sp>
      <p:sp>
        <p:nvSpPr>
          <p:cNvPr id="3" name="Дата 2"/>
          <p:cNvSpPr>
            <a:spLocks noGrp="1"/>
          </p:cNvSpPr>
          <p:nvPr>
            <p:ph type="dt" idx="1"/>
          </p:nvPr>
        </p:nvSpPr>
        <p:spPr bwMode="auto">
          <a:xfrm>
            <a:off x="3817938" y="0"/>
            <a:ext cx="2922587" cy="493713"/>
          </a:xfrm>
          <a:prstGeom prst="rect">
            <a:avLst/>
          </a:prstGeom>
          <a:noFill/>
          <a:ln w="9525">
            <a:noFill/>
            <a:miter lim="800000"/>
            <a:headEnd/>
            <a:tailEnd/>
          </a:ln>
        </p:spPr>
        <p:txBody>
          <a:bodyPr vert="horz" wrap="square" lIns="92135" tIns="46067" rIns="92135" bIns="46067" numCol="1" anchor="t" anchorCtr="0" compatLnSpc="1">
            <a:prstTxWarp prst="textNoShape">
              <a:avLst/>
            </a:prstTxWarp>
          </a:bodyPr>
          <a:lstStyle>
            <a:lvl1pPr algn="r" defTabSz="920750">
              <a:defRPr sz="1200">
                <a:latin typeface="Arial" charset="0"/>
              </a:defRPr>
            </a:lvl1pPr>
          </a:lstStyle>
          <a:p>
            <a:pPr>
              <a:defRPr/>
            </a:pPr>
            <a:fld id="{F4E5590D-BC9F-42F3-A7B7-DB4CEEC0C85E}" type="datetimeFigureOut">
              <a:rPr lang="ru-RU"/>
              <a:pPr>
                <a:defRPr/>
              </a:pPr>
              <a:t>10.08.2017</a:t>
            </a:fld>
            <a:endParaRPr lang="ru-RU"/>
          </a:p>
        </p:txBody>
      </p:sp>
      <p:sp>
        <p:nvSpPr>
          <p:cNvPr id="4" name="Образ слайда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bwMode="auto">
          <a:xfrm>
            <a:off x="674688" y="4687888"/>
            <a:ext cx="5392737" cy="4445000"/>
          </a:xfrm>
          <a:prstGeom prst="rect">
            <a:avLst/>
          </a:prstGeom>
          <a:noFill/>
          <a:ln w="9525">
            <a:noFill/>
            <a:miter lim="800000"/>
            <a:headEnd/>
            <a:tailEnd/>
          </a:ln>
        </p:spPr>
        <p:txBody>
          <a:bodyPr vert="horz" wrap="square" lIns="92135" tIns="46067" rIns="92135" bIns="46067"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bwMode="auto">
          <a:xfrm>
            <a:off x="0" y="9377363"/>
            <a:ext cx="2922588" cy="493712"/>
          </a:xfrm>
          <a:prstGeom prst="rect">
            <a:avLst/>
          </a:prstGeom>
          <a:noFill/>
          <a:ln w="9525">
            <a:noFill/>
            <a:miter lim="800000"/>
            <a:headEnd/>
            <a:tailEnd/>
          </a:ln>
        </p:spPr>
        <p:txBody>
          <a:bodyPr vert="horz" wrap="square" lIns="92135" tIns="46067" rIns="92135" bIns="46067" numCol="1" anchor="b" anchorCtr="0" compatLnSpc="1">
            <a:prstTxWarp prst="textNoShape">
              <a:avLst/>
            </a:prstTxWarp>
          </a:bodyPr>
          <a:lstStyle>
            <a:lvl1pPr defTabSz="920750">
              <a:defRPr sz="1200">
                <a:latin typeface="Arial" charset="0"/>
              </a:defRPr>
            </a:lvl1pPr>
          </a:lstStyle>
          <a:p>
            <a:pPr>
              <a:defRPr/>
            </a:pPr>
            <a:endParaRPr lang="ru-RU"/>
          </a:p>
        </p:txBody>
      </p:sp>
      <p:sp>
        <p:nvSpPr>
          <p:cNvPr id="7" name="Номер слайда 6"/>
          <p:cNvSpPr>
            <a:spLocks noGrp="1"/>
          </p:cNvSpPr>
          <p:nvPr>
            <p:ph type="sldNum" sz="quarter" idx="5"/>
          </p:nvPr>
        </p:nvSpPr>
        <p:spPr bwMode="auto">
          <a:xfrm>
            <a:off x="3817938" y="9377363"/>
            <a:ext cx="2922587" cy="493712"/>
          </a:xfrm>
          <a:prstGeom prst="rect">
            <a:avLst/>
          </a:prstGeom>
          <a:noFill/>
          <a:ln w="9525">
            <a:noFill/>
            <a:miter lim="800000"/>
            <a:headEnd/>
            <a:tailEnd/>
          </a:ln>
        </p:spPr>
        <p:txBody>
          <a:bodyPr vert="horz" wrap="square" lIns="92135" tIns="46067" rIns="92135" bIns="46067" numCol="1" anchor="b" anchorCtr="0" compatLnSpc="1">
            <a:prstTxWarp prst="textNoShape">
              <a:avLst/>
            </a:prstTxWarp>
          </a:bodyPr>
          <a:lstStyle>
            <a:lvl1pPr algn="r" defTabSz="920750">
              <a:defRPr sz="1200">
                <a:latin typeface="Arial" charset="0"/>
              </a:defRPr>
            </a:lvl1pPr>
          </a:lstStyle>
          <a:p>
            <a:pPr>
              <a:defRPr/>
            </a:pPr>
            <a:fld id="{76BEF9AB-EB71-42E0-B374-FE8CE5F48A3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Заметки 2"/>
          <p:cNvSpPr>
            <a:spLocks noGrp="1"/>
          </p:cNvSpPr>
          <p:nvPr>
            <p:ph type="body" idx="1"/>
          </p:nvPr>
        </p:nvSpPr>
        <p:spPr>
          <a:noFill/>
          <a:ln/>
        </p:spPr>
        <p:txBody>
          <a:bodyPr/>
          <a:lstStyle/>
          <a:p>
            <a:endParaRPr lang="ru-RU" smtClean="0"/>
          </a:p>
        </p:txBody>
      </p:sp>
      <p:sp>
        <p:nvSpPr>
          <p:cNvPr id="21508" name="Номер слайда 3"/>
          <p:cNvSpPr>
            <a:spLocks noGrp="1"/>
          </p:cNvSpPr>
          <p:nvPr>
            <p:ph type="sldNum" sz="quarter" idx="5"/>
          </p:nvPr>
        </p:nvSpPr>
        <p:spPr>
          <a:noFill/>
        </p:spPr>
        <p:txBody>
          <a:bodyPr/>
          <a:lstStyle/>
          <a:p>
            <a:fld id="{89E9525A-5B11-4F3F-9877-DAF0CC6B745D}" type="slidenum">
              <a:rPr lang="ru-RU" smtClean="0"/>
              <a:pPr/>
              <a:t>1</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A747DF8-0D1B-4F9D-B66F-288DD2D67624}" type="slidenum">
              <a:rPr lang="ru-RU"/>
              <a:pPr>
                <a:defRPr/>
              </a:pPr>
              <a:t>‹#›</a:t>
            </a:fld>
            <a:endParaRPr lang="ru-RU"/>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BE8B1D1-30DA-44C8-AA49-D6C343A79627}" type="slidenum">
              <a:rPr lang="ru-RU"/>
              <a:pPr>
                <a:defRPr/>
              </a:pPr>
              <a:t>‹#›</a:t>
            </a:fld>
            <a:endParaRPr lang="ru-RU"/>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AF13F2B-5183-4ECE-A190-6E5ECB45A623}" type="slidenum">
              <a:rPr lang="ru-RU"/>
              <a:pPr>
                <a:defRPr/>
              </a:pPr>
              <a:t>‹#›</a:t>
            </a:fld>
            <a:endParaRPr lang="ru-RU"/>
          </a:p>
        </p:txBody>
      </p:sp>
    </p:spTree>
  </p:cSld>
  <p:clrMapOvr>
    <a:masterClrMapping/>
  </p:clrMapOvr>
  <p:transition>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A452368E-A620-4C91-BB3E-1B89DD76C7A9}" type="slidenum">
              <a:rPr lang="ru-RU"/>
              <a:pPr>
                <a:defRPr/>
              </a:pPr>
              <a:t>‹#›</a:t>
            </a:fld>
            <a:endParaRPr lang="ru-RU"/>
          </a:p>
        </p:txBody>
      </p:sp>
    </p:spTree>
  </p:cSld>
  <p:clrMapOvr>
    <a:masterClrMapping/>
  </p:clrMapOvr>
  <p:transition>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482FA75A-1820-441A-9DB3-3E9F0A4B69E4}" type="slidenum">
              <a:rPr lang="ru-RU"/>
              <a:pPr>
                <a:defRPr/>
              </a:pPr>
              <a:t>‹#›</a:t>
            </a:fld>
            <a:endParaRPr lang="ru-RU"/>
          </a:p>
        </p:txBody>
      </p:sp>
    </p:spTree>
  </p:cSld>
  <p:clrMapOvr>
    <a:masterClrMapping/>
  </p:clrMapOvr>
  <p:transition>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25963"/>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20C1A5B-C02E-4D91-9346-BADD19315880}" type="slidenum">
              <a:rPr lang="ru-RU"/>
              <a:pPr>
                <a:defRPr/>
              </a:pPr>
              <a:t>‹#›</a:t>
            </a:fld>
            <a:endParaRPr lang="ru-RU"/>
          </a:p>
        </p:txBody>
      </p:sp>
    </p:spTree>
  </p:cSld>
  <p:clrMapOvr>
    <a:masterClrMapping/>
  </p:clrMapOvr>
  <p:transition>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олилиния 3"/>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5" name="Полилиния 4"/>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pPr>
              <a:defRPr/>
            </a:pPr>
            <a:endParaRPr lang="ru-RU"/>
          </a:p>
        </p:txBody>
      </p:sp>
      <p:sp>
        <p:nvSpPr>
          <p:cNvPr id="6" name="Прямоугольный треугольник 5"/>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7" name="Прямая соединительная линия 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Нашивка 7"/>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9" name="Нашивка 8"/>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10" name="Дата 3"/>
          <p:cNvSpPr>
            <a:spLocks noGrp="1"/>
          </p:cNvSpPr>
          <p:nvPr>
            <p:ph type="dt" sz="half" idx="10"/>
          </p:nvPr>
        </p:nvSpPr>
        <p:spPr/>
        <p:txBody>
          <a:bodyPr/>
          <a:lstStyle>
            <a:lvl1pPr>
              <a:defRPr/>
            </a:lvl1pPr>
            <a:extLst/>
          </a:lstStyle>
          <a:p>
            <a:pPr>
              <a:defRPr/>
            </a:pPr>
            <a:endParaRPr lang="ru-RU"/>
          </a:p>
        </p:txBody>
      </p:sp>
      <p:sp>
        <p:nvSpPr>
          <p:cNvPr id="11" name="Нижний колонтитул 4"/>
          <p:cNvSpPr>
            <a:spLocks noGrp="1"/>
          </p:cNvSpPr>
          <p:nvPr>
            <p:ph type="ftr" sz="quarter" idx="11"/>
          </p:nvPr>
        </p:nvSpPr>
        <p:spPr/>
        <p:txBody>
          <a:bodyPr/>
          <a:lstStyle>
            <a:lvl1pPr>
              <a:defRPr/>
            </a:lvl1pPr>
            <a:extLst/>
          </a:lstStyle>
          <a:p>
            <a:pPr>
              <a:defRPr/>
            </a:pPr>
            <a:endParaRPr lang="ru-RU"/>
          </a:p>
        </p:txBody>
      </p:sp>
      <p:sp>
        <p:nvSpPr>
          <p:cNvPr id="12" name="Номер слайда 5"/>
          <p:cNvSpPr>
            <a:spLocks noGrp="1"/>
          </p:cNvSpPr>
          <p:nvPr>
            <p:ph type="sldNum" sz="quarter" idx="12"/>
          </p:nvPr>
        </p:nvSpPr>
        <p:spPr/>
        <p:txBody>
          <a:bodyPr/>
          <a:lstStyle>
            <a:lvl1pPr>
              <a:defRPr/>
            </a:lvl1pPr>
            <a:extLst/>
          </a:lstStyle>
          <a:p>
            <a:pPr>
              <a:defRPr/>
            </a:pPr>
            <a:fld id="{97511257-73FE-419B-970B-6A3DCB1DA50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олилиния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6" name="Полилиния 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pPr>
              <a:defRPr/>
            </a:pPr>
            <a:endParaRPr lang="ru-RU"/>
          </a:p>
        </p:txBody>
      </p:sp>
      <p:sp>
        <p:nvSpPr>
          <p:cNvPr id="7" name="Прямоугольный треугольник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9" name="Прямая соединительная линия 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10" name="Дата 4"/>
          <p:cNvSpPr>
            <a:spLocks noGrp="1"/>
          </p:cNvSpPr>
          <p:nvPr>
            <p:ph type="dt" sz="half" idx="10"/>
          </p:nvPr>
        </p:nvSpPr>
        <p:spPr/>
        <p:txBody>
          <a:bodyPr/>
          <a:lstStyle>
            <a:lvl1pPr>
              <a:defRPr/>
            </a:lvl1pPr>
            <a:extLst/>
          </a:lstStyle>
          <a:p>
            <a:pPr>
              <a:defRPr/>
            </a:pPr>
            <a:endParaRPr lang="ru-RU"/>
          </a:p>
        </p:txBody>
      </p:sp>
      <p:sp>
        <p:nvSpPr>
          <p:cNvPr id="11" name="Нижний колонтитул 5"/>
          <p:cNvSpPr>
            <a:spLocks noGrp="1"/>
          </p:cNvSpPr>
          <p:nvPr>
            <p:ph type="ftr" sz="quarter" idx="11"/>
          </p:nvPr>
        </p:nvSpPr>
        <p:spPr/>
        <p:txBody>
          <a:bodyPr/>
          <a:lstStyle>
            <a:lvl1pPr>
              <a:defRPr/>
            </a:lvl1pPr>
            <a:extLst/>
          </a:lstStyle>
          <a:p>
            <a:pPr>
              <a:defRPr/>
            </a:pPr>
            <a:endParaRPr lang="ru-RU"/>
          </a:p>
        </p:txBody>
      </p:sp>
      <p:sp>
        <p:nvSpPr>
          <p:cNvPr id="12" name="Номер слайда 6"/>
          <p:cNvSpPr>
            <a:spLocks noGrp="1"/>
          </p:cNvSpPr>
          <p:nvPr>
            <p:ph type="sldNum" sz="quarter" idx="12"/>
          </p:nvPr>
        </p:nvSpPr>
        <p:spPr/>
        <p:txBody>
          <a:bodyPr/>
          <a:lstStyle>
            <a:lvl1pPr>
              <a:defRPr/>
            </a:lvl1pPr>
            <a:extLst/>
          </a:lstStyle>
          <a:p>
            <a:pPr>
              <a:defRPr/>
            </a:pPr>
            <a:fld id="{0D024F76-0F5F-4C70-9862-35B27D4DB02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89234159-E1FB-44BB-B3D2-6FCB1FC48121}"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transition>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олилиния 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4" name="Полилиния 3"/>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pPr>
              <a:defRPr/>
            </a:pPr>
            <a:endParaRPr lang="ru-RU"/>
          </a:p>
        </p:txBody>
      </p:sp>
      <p:sp>
        <p:nvSpPr>
          <p:cNvPr id="5" name="Прямоугольный треугольник 4"/>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7" name="Прямая соединительная линия 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8" name="Дата 2"/>
          <p:cNvSpPr>
            <a:spLocks noGrp="1"/>
          </p:cNvSpPr>
          <p:nvPr>
            <p:ph type="dt" sz="half" idx="10"/>
          </p:nvPr>
        </p:nvSpPr>
        <p:spPr/>
        <p:txBody>
          <a:bodyPr/>
          <a:lstStyle>
            <a:lvl1pPr>
              <a:defRPr/>
            </a:lvl1pPr>
            <a:extLst/>
          </a:lstStyle>
          <a:p>
            <a:pPr>
              <a:defRPr/>
            </a:pPr>
            <a:endParaRPr lang="ru-RU"/>
          </a:p>
        </p:txBody>
      </p:sp>
      <p:sp>
        <p:nvSpPr>
          <p:cNvPr id="9" name="Нижний колонтитул 3"/>
          <p:cNvSpPr>
            <a:spLocks noGrp="1"/>
          </p:cNvSpPr>
          <p:nvPr>
            <p:ph type="ftr" sz="quarter" idx="11"/>
          </p:nvPr>
        </p:nvSpPr>
        <p:spPr/>
        <p:txBody>
          <a:bodyPr/>
          <a:lstStyle>
            <a:lvl1pPr>
              <a:defRPr/>
            </a:lvl1pPr>
            <a:extLst/>
          </a:lstStyle>
          <a:p>
            <a:pPr>
              <a:defRPr/>
            </a:pPr>
            <a:endParaRPr lang="ru-RU"/>
          </a:p>
        </p:txBody>
      </p:sp>
      <p:sp>
        <p:nvSpPr>
          <p:cNvPr id="10" name="Номер слайда 4"/>
          <p:cNvSpPr>
            <a:spLocks noGrp="1"/>
          </p:cNvSpPr>
          <p:nvPr>
            <p:ph type="sldNum" sz="quarter" idx="12"/>
          </p:nvPr>
        </p:nvSpPr>
        <p:spPr/>
        <p:txBody>
          <a:bodyPr/>
          <a:lstStyle>
            <a:lvl1pPr>
              <a:defRPr/>
            </a:lvl1pPr>
            <a:extLst/>
          </a:lstStyle>
          <a:p>
            <a:pPr>
              <a:defRPr/>
            </a:pPr>
            <a:fld id="{F7DC5B04-4370-4F14-9B30-11F80B8707E8}"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EED63E55-6A86-4C7C-B0A5-8B06C30070DD}"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62AA300-BCCF-4A70-B41F-87BF4A7047FF}" type="slidenum">
              <a:rPr lang="ru-RU"/>
              <a:pPr>
                <a:defRPr/>
              </a:pPr>
              <a:t>‹#›</a:t>
            </a:fld>
            <a:endParaRPr lang="ru-RU"/>
          </a:p>
        </p:txBody>
      </p:sp>
    </p:spTree>
  </p:cSld>
  <p:clrMapOvr>
    <a:masterClrMapping/>
  </p:clrMapOvr>
  <p:transition>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олилиния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6" name="Полилиния 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pPr>
              <a:defRPr/>
            </a:pPr>
            <a:endParaRPr lang="ru-RU"/>
          </a:p>
        </p:txBody>
      </p:sp>
      <p:sp>
        <p:nvSpPr>
          <p:cNvPr id="7" name="Прямоугольный треугольник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1FDE50D9-1839-48D7-99C8-82E66FC1947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3270C51-E112-453F-851D-FE8544A1E456}" type="slidenum">
              <a:rPr lang="ru-RU"/>
              <a:pPr>
                <a:defRPr/>
              </a:pPr>
              <a:t>‹#›</a:t>
            </a:fld>
            <a:endParaRPr lang="ru-RU"/>
          </a:p>
        </p:txBody>
      </p:sp>
    </p:spTree>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394D9B3-7DE1-4E7C-9D9F-17A7A4DBC710}" type="slidenum">
              <a:rPr lang="ru-RU"/>
              <a:pPr>
                <a:defRPr/>
              </a:pPr>
              <a:t>‹#›</a:t>
            </a:fld>
            <a:endParaRPr lang="ru-RU"/>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208BA2B5-B83D-4964-A016-213E802EF1E7}" type="slidenum">
              <a:rPr lang="ru-RU"/>
              <a:pPr>
                <a:defRPr/>
              </a:pPr>
              <a:t>‹#›</a:t>
            </a:fld>
            <a:endParaRPr lang="ru-RU"/>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E82882D3-53BD-452D-9DCA-89855CAC274B}" type="slidenum">
              <a:rPr lang="ru-RU"/>
              <a:pPr>
                <a:defRPr/>
              </a:pPr>
              <a:t>‹#›</a:t>
            </a:fld>
            <a:endParaRPr lang="ru-RU"/>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A51A78B-4D4F-41C1-9A3D-38AC33320A8D}" type="slidenum">
              <a:rPr lang="ru-RU"/>
              <a:pPr>
                <a:defRPr/>
              </a:pPr>
              <a:t>‹#›</a:t>
            </a:fld>
            <a:endParaRPr lang="ru-RU"/>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21873DC-5BAC-4E31-B426-F2914861AE70}" type="slidenum">
              <a:rPr lang="ru-RU"/>
              <a:pPr>
                <a:defRPr/>
              </a:pPr>
              <a:t>‹#›</a:t>
            </a:fld>
            <a:endParaRPr lang="ru-RU"/>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645F211-632C-4C2F-B621-70D95E93440F}" type="slidenum">
              <a:rPr lang="ru-RU"/>
              <a:pPr>
                <a:defRPr/>
              </a:pPr>
              <a:t>‹#›</a:t>
            </a:fld>
            <a:endParaRPr lang="ru-RU"/>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alphaModFix amt="62000"/>
            <a:lum/>
          </a:blip>
          <a:srcRect/>
          <a:tile tx="127000" ty="12700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3E908202-F4BB-48CE-BC7D-DB210A46060B}"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983" r:id="rId1"/>
    <p:sldLayoutId id="2147484984" r:id="rId2"/>
    <p:sldLayoutId id="2147484985" r:id="rId3"/>
    <p:sldLayoutId id="2147484986" r:id="rId4"/>
    <p:sldLayoutId id="2147484987" r:id="rId5"/>
    <p:sldLayoutId id="2147484988" r:id="rId6"/>
    <p:sldLayoutId id="2147484989" r:id="rId7"/>
    <p:sldLayoutId id="2147484990" r:id="rId8"/>
    <p:sldLayoutId id="2147484991" r:id="rId9"/>
    <p:sldLayoutId id="2147484992" r:id="rId10"/>
    <p:sldLayoutId id="2147484993" r:id="rId11"/>
    <p:sldLayoutId id="2147484994" r:id="rId12"/>
    <p:sldLayoutId id="2147484995" r:id="rId13"/>
    <p:sldLayoutId id="2147484996" r:id="rId14"/>
  </p:sldLayoutIdLst>
  <p:transition>
    <p:pull/>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62000"/>
            <a:lum/>
          </a:blip>
          <a:srcRect/>
          <a:tile tx="127000" ty="127000" sx="100000" sy="100000" flip="none" algn="tl"/>
        </a:blipFill>
        <a:effectLst/>
      </p:bgPr>
    </p:bg>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2051"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3" name="Дата 4"/>
          <p:cNvSpPr>
            <a:spLocks noGrp="1"/>
          </p:cNvSpPr>
          <p:nvPr>
            <p:ph type="dt" sz="half" idx="2"/>
          </p:nvPr>
        </p:nvSpPr>
        <p:spPr>
          <a:xfrm>
            <a:off x="6727825" y="6408738"/>
            <a:ext cx="1919288" cy="365125"/>
          </a:xfrm>
          <a:prstGeom prst="rect">
            <a:avLst/>
          </a:prstGeom>
        </p:spPr>
        <p:txBody>
          <a:bodyPr vert="horz" anchor="b"/>
          <a:lstStyle>
            <a:lvl1pPr>
              <a:defRPr sz="1000">
                <a:solidFill>
                  <a:schemeClr val="tx1"/>
                </a:solidFill>
                <a:latin typeface="Arial" pitchFamily="34" charset="0"/>
              </a:defRPr>
            </a:lvl1pPr>
            <a:extLst/>
          </a:lstStyle>
          <a:p>
            <a:pPr>
              <a:defRPr/>
            </a:pPr>
            <a:endParaRPr lang="ru-RU"/>
          </a:p>
        </p:txBody>
      </p:sp>
      <p:sp>
        <p:nvSpPr>
          <p:cNvPr id="24" name="Нижний колонтитул 5"/>
          <p:cNvSpPr>
            <a:spLocks noGrp="1"/>
          </p:cNvSpPr>
          <p:nvPr>
            <p:ph type="ftr" sz="quarter" idx="3"/>
          </p:nvPr>
        </p:nvSpPr>
        <p:spPr>
          <a:xfrm>
            <a:off x="4379913" y="6408738"/>
            <a:ext cx="2351087" cy="365125"/>
          </a:xfrm>
          <a:prstGeom prst="rect">
            <a:avLst/>
          </a:prstGeom>
        </p:spPr>
        <p:txBody>
          <a:bodyPr vert="horz" anchor="b"/>
          <a:lstStyle>
            <a:lvl1pPr algn="r">
              <a:defRPr sz="1000">
                <a:solidFill>
                  <a:schemeClr val="tx1"/>
                </a:solidFill>
                <a:latin typeface="Arial" pitchFamily="34" charset="0"/>
              </a:defRPr>
            </a:lvl1pPr>
            <a:extLst/>
          </a:lstStyle>
          <a:p>
            <a:pPr>
              <a:defRPr/>
            </a:pPr>
            <a:endParaRPr lang="ru-RU"/>
          </a:p>
        </p:txBody>
      </p:sp>
      <p:sp>
        <p:nvSpPr>
          <p:cNvPr id="25" name="Номер слайда 6"/>
          <p:cNvSpPr>
            <a:spLocks noGrp="1"/>
          </p:cNvSpPr>
          <p:nvPr>
            <p:ph type="sldNum" sz="quarter" idx="4"/>
          </p:nvPr>
        </p:nvSpPr>
        <p:spPr>
          <a:xfrm>
            <a:off x="8647113" y="6408738"/>
            <a:ext cx="366712" cy="365125"/>
          </a:xfrm>
          <a:prstGeom prst="rect">
            <a:avLst/>
          </a:prstGeom>
        </p:spPr>
        <p:txBody>
          <a:bodyPr vert="horz" anchor="b"/>
          <a:lstStyle>
            <a:lvl1pPr algn="r">
              <a:defRPr sz="1000">
                <a:solidFill>
                  <a:schemeClr val="tx1"/>
                </a:solidFill>
                <a:latin typeface="Arial" pitchFamily="34" charset="0"/>
              </a:defRPr>
            </a:lvl1pPr>
            <a:extLst/>
          </a:lstStyle>
          <a:p>
            <a:pPr>
              <a:defRPr/>
            </a:pPr>
            <a:fld id="{31EAED0C-A41E-4B22-B40B-4EE6C7FAE7C2}"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4997" r:id="rId1"/>
    <p:sldLayoutId id="2147484998" r:id="rId2"/>
    <p:sldLayoutId id="2147484999" r:id="rId3"/>
    <p:sldLayoutId id="2147485000" r:id="rId4"/>
    <p:sldLayoutId id="2147485001" r:id="rId5"/>
    <p:sldLayoutId id="2147485002" r:id="rId6"/>
  </p:sldLayoutIdLst>
  <p:transition>
    <p:pull/>
  </p:transition>
  <p:timing>
    <p:tnLst>
      <p:par>
        <p:cTn id="1" dur="indefinite" restart="never" nodeType="tmRoot"/>
      </p:par>
    </p:tnLst>
  </p:timing>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0" fontAlgn="base" hangingPunct="0">
        <a:spcBef>
          <a:spcPct val="0"/>
        </a:spcBef>
        <a:spcAft>
          <a:spcPct val="0"/>
        </a:spcAft>
        <a:defRPr sz="4100" b="1">
          <a:solidFill>
            <a:schemeClr val="tx2"/>
          </a:solidFill>
          <a:latin typeface="Arial" charset="0"/>
        </a:defRPr>
      </a:lvl2pPr>
      <a:lvl3pPr algn="l" rtl="0" eaLnBrk="0" fontAlgn="base" hangingPunct="0">
        <a:spcBef>
          <a:spcPct val="0"/>
        </a:spcBef>
        <a:spcAft>
          <a:spcPct val="0"/>
        </a:spcAft>
        <a:defRPr sz="4100" b="1">
          <a:solidFill>
            <a:schemeClr val="tx2"/>
          </a:solidFill>
          <a:latin typeface="Arial" charset="0"/>
        </a:defRPr>
      </a:lvl3pPr>
      <a:lvl4pPr algn="l" rtl="0" eaLnBrk="0" fontAlgn="base" hangingPunct="0">
        <a:spcBef>
          <a:spcPct val="0"/>
        </a:spcBef>
        <a:spcAft>
          <a:spcPct val="0"/>
        </a:spcAft>
        <a:defRPr sz="4100" b="1">
          <a:solidFill>
            <a:schemeClr val="tx2"/>
          </a:solidFill>
          <a:latin typeface="Arial" charset="0"/>
        </a:defRPr>
      </a:lvl4pPr>
      <a:lvl5pPr algn="l" rtl="0" eaLnBrk="0" fontAlgn="base" hangingPunct="0">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Arial" charset="0"/>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Arial" charset="0"/>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Arial" charset="0"/>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Arial" charset="0"/>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http://lex.uz/Pages/GetPDF.aspx?file=327680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3" descr="халк"/>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1036638" y="0"/>
            <a:ext cx="7107237" cy="6500813"/>
          </a:xfrm>
          <a:prstGeom prst="rect">
            <a:avLst/>
          </a:prstGeom>
          <a:noFill/>
          <a:ln w="9525">
            <a:noFill/>
            <a:miter lim="800000"/>
            <a:headEnd/>
            <a:tailEnd/>
          </a:ln>
        </p:spPr>
      </p:pic>
      <p:sp>
        <p:nvSpPr>
          <p:cNvPr id="25602" name="Text Box 2"/>
          <p:cNvSpPr txBox="1">
            <a:spLocks noChangeArrowheads="1"/>
          </p:cNvSpPr>
          <p:nvPr/>
        </p:nvSpPr>
        <p:spPr bwMode="auto">
          <a:xfrm>
            <a:off x="0" y="0"/>
            <a:ext cx="9144000" cy="6858000"/>
          </a:xfrm>
          <a:prstGeom prst="rect">
            <a:avLst/>
          </a:prstGeom>
          <a:gradFill rotWithShape="1">
            <a:gsLst>
              <a:gs pos="0">
                <a:srgbClr val="00FFFF">
                  <a:gamma/>
                  <a:tint val="13725"/>
                  <a:invGamma/>
                </a:srgbClr>
              </a:gs>
              <a:gs pos="50000">
                <a:srgbClr val="00FFFF">
                  <a:alpha val="66000"/>
                </a:srgbClr>
              </a:gs>
              <a:gs pos="100000">
                <a:srgbClr val="00FFFF">
                  <a:gamma/>
                  <a:tint val="13725"/>
                  <a:invGamma/>
                </a:srgbClr>
              </a:gs>
            </a:gsLst>
            <a:lin ang="5400000" scaled="1"/>
          </a:gradFill>
          <a:ln w="9525">
            <a:noFill/>
            <a:miter lim="800000"/>
            <a:headEnd/>
            <a:tailEnd/>
          </a:ln>
        </p:spPr>
        <p:txBody>
          <a:bodyPr/>
          <a:lstStyle/>
          <a:p>
            <a:pPr>
              <a:defRPr/>
            </a:pPr>
            <a:endParaRPr lang="ru-RU" dirty="0">
              <a:latin typeface="Tahoma" pitchFamily="34" charset="0"/>
            </a:endParaRPr>
          </a:p>
        </p:txBody>
      </p:sp>
      <p:sp>
        <p:nvSpPr>
          <p:cNvPr id="9222" name="Rectangle 8"/>
          <p:cNvSpPr>
            <a:spLocks noChangeArrowheads="1"/>
          </p:cNvSpPr>
          <p:nvPr/>
        </p:nvSpPr>
        <p:spPr bwMode="auto">
          <a:xfrm>
            <a:off x="285750" y="1643063"/>
            <a:ext cx="8643938" cy="2857500"/>
          </a:xfrm>
          <a:prstGeom prst="rect">
            <a:avLst/>
          </a:prstGeom>
          <a:noFill/>
          <a:ln w="9525">
            <a:noFill/>
            <a:miter lim="800000"/>
            <a:headEnd/>
            <a:tailEnd/>
          </a:ln>
        </p:spPr>
        <p:txBody>
          <a:bodyPr wrap="none" anchor="ctr"/>
          <a:lstStyle/>
          <a:p>
            <a:pPr algn="ctr"/>
            <a:r>
              <a:rPr lang="ru-RU" sz="5000" b="1" i="1">
                <a:solidFill>
                  <a:srgbClr val="0000CC"/>
                </a:solidFill>
                <a:latin typeface="Times New Roman" pitchFamily="18" charset="0"/>
                <a:cs typeface="Times New Roman" pitchFamily="18" charset="0"/>
              </a:rPr>
              <a:t>Т</a:t>
            </a:r>
            <a:r>
              <a:rPr lang="uz-Cyrl-UZ" sz="5000" b="1" i="1">
                <a:solidFill>
                  <a:srgbClr val="0000CC"/>
                </a:solidFill>
                <a:latin typeface="Times New Roman" pitchFamily="18" charset="0"/>
                <a:cs typeface="Times New Roman" pitchFamily="18" charset="0"/>
              </a:rPr>
              <a:t>аълим муассас</a:t>
            </a:r>
            <a:r>
              <a:rPr lang="ru-RU" sz="5000" b="1" i="1">
                <a:solidFill>
                  <a:srgbClr val="0000CC"/>
                </a:solidFill>
                <a:latin typeface="Times New Roman" pitchFamily="18" charset="0"/>
                <a:cs typeface="Times New Roman" pitchFamily="18" charset="0"/>
              </a:rPr>
              <a:t>аларин</a:t>
            </a:r>
            <a:r>
              <a:rPr lang="uz-Cyrl-UZ" sz="5000" b="1" i="1">
                <a:solidFill>
                  <a:srgbClr val="0000CC"/>
                </a:solidFill>
                <a:latin typeface="Times New Roman" pitchFamily="18" charset="0"/>
                <a:cs typeface="Times New Roman" pitchFamily="18" charset="0"/>
              </a:rPr>
              <a:t>и </a:t>
            </a:r>
          </a:p>
          <a:p>
            <a:pPr algn="ctr"/>
            <a:r>
              <a:rPr lang="uz-Cyrl-UZ" sz="5000" b="1" i="1">
                <a:solidFill>
                  <a:srgbClr val="0000CC"/>
                </a:solidFill>
                <a:latin typeface="Times New Roman" pitchFamily="18" charset="0"/>
                <a:cs typeface="Times New Roman" pitchFamily="18" charset="0"/>
              </a:rPr>
              <a:t>аттестациядан ўтказиш  </a:t>
            </a:r>
          </a:p>
          <a:p>
            <a:pPr algn="ctr"/>
            <a:r>
              <a:rPr lang="uz-Cyrl-UZ" sz="5000" b="1" i="1">
                <a:solidFill>
                  <a:srgbClr val="0000CC"/>
                </a:solidFill>
                <a:latin typeface="Times New Roman" pitchFamily="18" charset="0"/>
                <a:cs typeface="Times New Roman" pitchFamily="18" charset="0"/>
              </a:rPr>
              <a:t>ишларини ташкил этиш </a:t>
            </a:r>
            <a:endParaRPr lang="ru-RU" sz="5000" b="1" i="1">
              <a:solidFill>
                <a:srgbClr val="0000CC"/>
              </a:solidFill>
              <a:latin typeface="Times New Roman" pitchFamily="18" charset="0"/>
              <a:cs typeface="Times New Roman" pitchFamily="18" charset="0"/>
            </a:endParaRPr>
          </a:p>
        </p:txBody>
      </p:sp>
      <p:sp>
        <p:nvSpPr>
          <p:cNvPr id="9223" name="Rectangle 9"/>
          <p:cNvSpPr>
            <a:spLocks noChangeArrowheads="1"/>
          </p:cNvSpPr>
          <p:nvPr/>
        </p:nvSpPr>
        <p:spPr bwMode="auto">
          <a:xfrm>
            <a:off x="2771775" y="5157788"/>
            <a:ext cx="3455988" cy="503237"/>
          </a:xfrm>
          <a:prstGeom prst="rect">
            <a:avLst/>
          </a:prstGeom>
          <a:noFill/>
          <a:ln w="9525">
            <a:noFill/>
            <a:miter lim="800000"/>
            <a:headEnd/>
            <a:tailEnd/>
          </a:ln>
        </p:spPr>
        <p:txBody>
          <a:bodyPr wrap="none" anchor="ctr"/>
          <a:lstStyle/>
          <a:p>
            <a:pPr algn="ctr"/>
            <a:endParaRPr lang="en-US" sz="2800" b="1" i="1"/>
          </a:p>
          <a:p>
            <a:pPr algn="ctr"/>
            <a:endParaRPr lang="ru-RU" sz="2800" b="1" i="1"/>
          </a:p>
        </p:txBody>
      </p:sp>
      <p:sp>
        <p:nvSpPr>
          <p:cNvPr id="6" name="Rectangle 8"/>
          <p:cNvSpPr>
            <a:spLocks noChangeArrowheads="1"/>
          </p:cNvSpPr>
          <p:nvPr/>
        </p:nvSpPr>
        <p:spPr bwMode="auto">
          <a:xfrm>
            <a:off x="5715000" y="5929313"/>
            <a:ext cx="3286125" cy="785812"/>
          </a:xfrm>
          <a:prstGeom prst="rect">
            <a:avLst/>
          </a:prstGeom>
          <a:noFill/>
          <a:ln w="9525">
            <a:noFill/>
            <a:miter lim="800000"/>
            <a:headEnd/>
            <a:tailEnd/>
          </a:ln>
        </p:spPr>
        <p:txBody>
          <a:bodyPr wrap="none" anchor="ctr"/>
          <a:lstStyle/>
          <a:p>
            <a:pPr algn="ctr">
              <a:defRPr/>
            </a:pPr>
            <a:r>
              <a:rPr lang="ru-RU" sz="1400" b="1" i="1" dirty="0">
                <a:solidFill>
                  <a:schemeClr val="accent2">
                    <a:lumMod val="60000"/>
                    <a:lumOff val="40000"/>
                  </a:schemeClr>
                </a:solidFill>
                <a:latin typeface="Times New Roman" pitchFamily="18" charset="0"/>
                <a:cs typeface="Times New Roman" pitchFamily="18" charset="0"/>
              </a:rPr>
              <a:t>РТМ Т</a:t>
            </a:r>
            <a:r>
              <a:rPr lang="uz-Cyrl-UZ" sz="1400" b="1" i="1" dirty="0">
                <a:solidFill>
                  <a:schemeClr val="accent2">
                    <a:lumMod val="60000"/>
                    <a:lumOff val="40000"/>
                  </a:schemeClr>
                </a:solidFill>
                <a:latin typeface="Times New Roman" pitchFamily="18" charset="0"/>
                <a:cs typeface="Times New Roman" pitchFamily="18" charset="0"/>
              </a:rPr>
              <a:t>аълим муассас</a:t>
            </a:r>
            <a:r>
              <a:rPr lang="ru-RU" sz="1400" b="1" i="1" dirty="0" err="1">
                <a:solidFill>
                  <a:schemeClr val="accent2">
                    <a:lumMod val="60000"/>
                    <a:lumOff val="40000"/>
                  </a:schemeClr>
                </a:solidFill>
                <a:latin typeface="Times New Roman" pitchFamily="18" charset="0"/>
                <a:cs typeface="Times New Roman" pitchFamily="18" charset="0"/>
              </a:rPr>
              <a:t>аларин</a:t>
            </a:r>
            <a:r>
              <a:rPr lang="uz-Cyrl-UZ" sz="1400" b="1" i="1" dirty="0">
                <a:solidFill>
                  <a:schemeClr val="accent2">
                    <a:lumMod val="60000"/>
                    <a:lumOff val="40000"/>
                  </a:schemeClr>
                </a:solidFill>
                <a:latin typeface="Times New Roman" pitchFamily="18" charset="0"/>
                <a:cs typeface="Times New Roman" pitchFamily="18" charset="0"/>
              </a:rPr>
              <a:t>и </a:t>
            </a:r>
          </a:p>
          <a:p>
            <a:pPr algn="ctr">
              <a:defRPr/>
            </a:pPr>
            <a:r>
              <a:rPr lang="uz-Cyrl-UZ" sz="1400" b="1" i="1" dirty="0">
                <a:solidFill>
                  <a:schemeClr val="accent2">
                    <a:lumMod val="60000"/>
                    <a:lumOff val="40000"/>
                  </a:schemeClr>
                </a:solidFill>
                <a:latin typeface="Times New Roman" pitchFamily="18" charset="0"/>
                <a:cs typeface="Times New Roman" pitchFamily="18" charset="0"/>
              </a:rPr>
              <a:t>аттестация ва аккредитацияга </a:t>
            </a:r>
          </a:p>
          <a:p>
            <a:pPr algn="ctr">
              <a:defRPr/>
            </a:pPr>
            <a:r>
              <a:rPr lang="uz-Cyrl-UZ" sz="1400" b="1" i="1" dirty="0">
                <a:solidFill>
                  <a:schemeClr val="accent2">
                    <a:lumMod val="60000"/>
                    <a:lumOff val="40000"/>
                  </a:schemeClr>
                </a:solidFill>
                <a:latin typeface="Times New Roman" pitchFamily="18" charset="0"/>
                <a:cs typeface="Times New Roman" pitchFamily="18" charset="0"/>
              </a:rPr>
              <a:t>тайёрлаш методик таъминоти бўлими</a:t>
            </a:r>
            <a:endParaRPr lang="ru-RU" sz="1400" b="1" i="1" dirty="0">
              <a:solidFill>
                <a:schemeClr val="accent2">
                  <a:lumMod val="60000"/>
                  <a:lumOff val="40000"/>
                </a:schemeClr>
              </a:solidFill>
              <a:latin typeface="Times New Roman" pitchFamily="18" charset="0"/>
              <a:cs typeface="Times New Roman" pitchFamily="18" charset="0"/>
            </a:endParaRPr>
          </a:p>
        </p:txBody>
      </p:sp>
    </p:spTree>
  </p:cSld>
  <p:clrMapOvr>
    <a:masterClrMapping/>
  </p:clrMapOvr>
  <p:transition spd="slow" advTm="4407">
    <p:strip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Organization Chart 2"/>
          <p:cNvGrpSpPr>
            <a:grpSpLocks noChangeAspect="1"/>
          </p:cNvGrpSpPr>
          <p:nvPr/>
        </p:nvGrpSpPr>
        <p:grpSpPr bwMode="auto">
          <a:xfrm>
            <a:off x="142875" y="857250"/>
            <a:ext cx="8858250" cy="2571750"/>
            <a:chOff x="4023" y="2699"/>
            <a:chExt cx="7200" cy="1800"/>
          </a:xfrm>
        </p:grpSpPr>
        <p:cxnSp>
          <p:nvCxnSpPr>
            <p:cNvPr id="18455" name="_s3076"/>
            <p:cNvCxnSpPr>
              <a:cxnSpLocks noChangeShapeType="1"/>
              <a:stCxn id="18461" idx="0"/>
              <a:endCxn id="18458" idx="2"/>
            </p:cNvCxnSpPr>
            <p:nvPr/>
          </p:nvCxnSpPr>
          <p:spPr bwMode="auto">
            <a:xfrm rot="16200000" flipV="1">
              <a:off x="8703" y="2339"/>
              <a:ext cx="360" cy="2520"/>
            </a:xfrm>
            <a:prstGeom prst="bentConnector3">
              <a:avLst>
                <a:gd name="adj1" fmla="val 50000"/>
              </a:avLst>
            </a:prstGeom>
            <a:noFill/>
            <a:ln w="28575">
              <a:solidFill>
                <a:srgbClr val="000000"/>
              </a:solidFill>
              <a:miter lim="800000"/>
              <a:headEnd/>
              <a:tailEnd/>
            </a:ln>
          </p:spPr>
        </p:cxnSp>
        <p:cxnSp>
          <p:nvCxnSpPr>
            <p:cNvPr id="18456" name="_s3077"/>
            <p:cNvCxnSpPr>
              <a:cxnSpLocks noChangeShapeType="1"/>
              <a:stCxn id="18460" idx="0"/>
              <a:endCxn id="18458" idx="2"/>
            </p:cNvCxnSpPr>
            <p:nvPr/>
          </p:nvCxnSpPr>
          <p:spPr bwMode="auto">
            <a:xfrm rot="16200000" flipV="1">
              <a:off x="7458" y="3584"/>
              <a:ext cx="360" cy="29"/>
            </a:xfrm>
            <a:prstGeom prst="straightConnector1">
              <a:avLst/>
            </a:prstGeom>
            <a:noFill/>
            <a:ln w="28575">
              <a:solidFill>
                <a:srgbClr val="000000"/>
              </a:solidFill>
              <a:round/>
              <a:headEnd/>
              <a:tailEnd/>
            </a:ln>
          </p:spPr>
        </p:cxnSp>
        <p:cxnSp>
          <p:nvCxnSpPr>
            <p:cNvPr id="18457" name="_s3078"/>
            <p:cNvCxnSpPr>
              <a:cxnSpLocks noChangeShapeType="1"/>
              <a:stCxn id="18459" idx="0"/>
              <a:endCxn id="18458" idx="2"/>
            </p:cNvCxnSpPr>
            <p:nvPr/>
          </p:nvCxnSpPr>
          <p:spPr bwMode="auto">
            <a:xfrm rot="5400000" flipH="1" flipV="1">
              <a:off x="6183" y="2339"/>
              <a:ext cx="360" cy="2520"/>
            </a:xfrm>
            <a:prstGeom prst="bentConnector3">
              <a:avLst>
                <a:gd name="adj1" fmla="val 50000"/>
              </a:avLst>
            </a:prstGeom>
            <a:noFill/>
            <a:ln w="28575">
              <a:solidFill>
                <a:srgbClr val="000000"/>
              </a:solidFill>
              <a:miter lim="800000"/>
              <a:headEnd/>
              <a:tailEnd/>
            </a:ln>
          </p:spPr>
        </p:cxnSp>
        <p:sp>
          <p:nvSpPr>
            <p:cNvPr id="18458" name="_s3079"/>
            <p:cNvSpPr>
              <a:spLocks noChangeArrowheads="1"/>
            </p:cNvSpPr>
            <p:nvPr/>
          </p:nvSpPr>
          <p:spPr bwMode="auto">
            <a:xfrm>
              <a:off x="6462" y="2699"/>
              <a:ext cx="2323" cy="720"/>
            </a:xfrm>
            <a:prstGeom prst="rect">
              <a:avLst/>
            </a:prstGeom>
            <a:solidFill>
              <a:srgbClr val="FFFFFF"/>
            </a:solidFill>
            <a:ln w="76200" cmpd="dbl">
              <a:solidFill>
                <a:srgbClr val="99CC00"/>
              </a:solidFill>
              <a:miter lim="800000"/>
              <a:headEnd/>
              <a:tailEnd/>
            </a:ln>
          </p:spPr>
          <p:txBody>
            <a:bodyPr lIns="0" tIns="0" rIns="0" bIns="0" anchor="ctr"/>
            <a:lstStyle/>
            <a:p>
              <a:pPr algn="ctr"/>
              <a:r>
                <a:rPr lang="uz-Cyrl-UZ" sz="1400">
                  <a:solidFill>
                    <a:srgbClr val="001E32"/>
                  </a:solidFill>
                  <a:cs typeface="Times New Roman" pitchFamily="18" charset="0"/>
                </a:rPr>
                <a:t>Комиссия аъзолари ва эксперт гуруҳи томонидан таълим муассасасини ўрганиш</a:t>
              </a:r>
              <a:endParaRPr lang="ru-RU" sz="2000">
                <a:solidFill>
                  <a:srgbClr val="001E32"/>
                </a:solidFill>
              </a:endParaRPr>
            </a:p>
          </p:txBody>
        </p:sp>
        <p:sp>
          <p:nvSpPr>
            <p:cNvPr id="18459" name="_s3080"/>
            <p:cNvSpPr>
              <a:spLocks noChangeArrowheads="1"/>
            </p:cNvSpPr>
            <p:nvPr/>
          </p:nvSpPr>
          <p:spPr bwMode="auto">
            <a:xfrm>
              <a:off x="4023" y="3779"/>
              <a:ext cx="2160" cy="720"/>
            </a:xfrm>
            <a:prstGeom prst="rect">
              <a:avLst/>
            </a:prstGeom>
            <a:solidFill>
              <a:srgbClr val="FFFFFF"/>
            </a:solidFill>
            <a:ln w="76200" cmpd="dbl">
              <a:solidFill>
                <a:srgbClr val="00B6B2"/>
              </a:solidFill>
              <a:miter lim="800000"/>
              <a:headEnd/>
              <a:tailEnd/>
            </a:ln>
          </p:spPr>
          <p:txBody>
            <a:bodyPr lIns="0" tIns="0" rIns="0" bIns="0" anchor="ctr"/>
            <a:lstStyle/>
            <a:p>
              <a:pPr algn="ctr"/>
              <a:r>
                <a:rPr lang="uz-Cyrl-UZ" sz="1400">
                  <a:solidFill>
                    <a:srgbClr val="001E32"/>
                  </a:solidFill>
                  <a:cs typeface="Times New Roman" pitchFamily="18" charset="0"/>
                </a:rPr>
                <a:t>Таълим муассасаларини ички назоратини ўрганиш</a:t>
              </a:r>
              <a:endParaRPr lang="uz-Cyrl-UZ" sz="1400">
                <a:solidFill>
                  <a:srgbClr val="001E32"/>
                </a:solidFill>
              </a:endParaRPr>
            </a:p>
          </p:txBody>
        </p:sp>
        <p:sp>
          <p:nvSpPr>
            <p:cNvPr id="18460" name="_s3081"/>
            <p:cNvSpPr>
              <a:spLocks noChangeArrowheads="1"/>
            </p:cNvSpPr>
            <p:nvPr/>
          </p:nvSpPr>
          <p:spPr bwMode="auto">
            <a:xfrm>
              <a:off x="6462" y="3779"/>
              <a:ext cx="2381" cy="720"/>
            </a:xfrm>
            <a:prstGeom prst="rect">
              <a:avLst/>
            </a:prstGeom>
            <a:solidFill>
              <a:srgbClr val="FFFFFF"/>
            </a:solidFill>
            <a:ln w="76200" cmpd="dbl">
              <a:solidFill>
                <a:srgbClr val="00B6B2"/>
              </a:solidFill>
              <a:miter lim="800000"/>
              <a:headEnd/>
              <a:tailEnd/>
            </a:ln>
          </p:spPr>
          <p:txBody>
            <a:bodyPr lIns="0" tIns="0" rIns="0" bIns="0" anchor="ctr"/>
            <a:lstStyle/>
            <a:p>
              <a:pPr algn="ctr"/>
              <a:r>
                <a:rPr lang="uz-Cyrl-UZ" sz="1400">
                  <a:solidFill>
                    <a:srgbClr val="001E32"/>
                  </a:solidFill>
                  <a:cs typeface="Times New Roman" pitchFamily="18" charset="0"/>
                </a:rPr>
                <a:t>Аттестация жараёнида комиссия аъзолари талаб қилинган ҳужжатларни ўрганади ва керакли жадваллар тўлдирилади</a:t>
              </a:r>
              <a:r>
                <a:rPr lang="uz-Cyrl-UZ" sz="1000" b="1">
                  <a:solidFill>
                    <a:srgbClr val="001E32"/>
                  </a:solidFill>
                  <a:cs typeface="Times New Roman" pitchFamily="18" charset="0"/>
                </a:rPr>
                <a:t>.</a:t>
              </a:r>
              <a:endParaRPr lang="uz-Cyrl-UZ">
                <a:solidFill>
                  <a:srgbClr val="001E32"/>
                </a:solidFill>
              </a:endParaRPr>
            </a:p>
          </p:txBody>
        </p:sp>
        <p:sp>
          <p:nvSpPr>
            <p:cNvPr id="18461" name="_s3082"/>
            <p:cNvSpPr>
              <a:spLocks noChangeArrowheads="1"/>
            </p:cNvSpPr>
            <p:nvPr/>
          </p:nvSpPr>
          <p:spPr bwMode="auto">
            <a:xfrm>
              <a:off x="9063" y="3779"/>
              <a:ext cx="2160" cy="720"/>
            </a:xfrm>
            <a:prstGeom prst="rect">
              <a:avLst/>
            </a:prstGeom>
            <a:solidFill>
              <a:srgbClr val="FFFFFF"/>
            </a:solidFill>
            <a:ln w="76200" cmpd="dbl">
              <a:solidFill>
                <a:srgbClr val="00B6B2"/>
              </a:solidFill>
              <a:miter lim="800000"/>
              <a:headEnd/>
              <a:tailEnd/>
            </a:ln>
          </p:spPr>
          <p:txBody>
            <a:bodyPr lIns="0" tIns="0" rIns="0" bIns="0" anchor="ctr"/>
            <a:lstStyle/>
            <a:p>
              <a:pPr algn="ctr"/>
              <a:r>
                <a:rPr lang="uz-Cyrl-UZ" sz="1400">
                  <a:solidFill>
                    <a:srgbClr val="001E32"/>
                  </a:solidFill>
                  <a:cs typeface="Times New Roman" pitchFamily="18" charset="0"/>
                </a:rPr>
                <a:t>Эксперт гуруҳи назорат  ишларини ўтказади, </a:t>
              </a:r>
            </a:p>
            <a:p>
              <a:pPr algn="ctr"/>
              <a:r>
                <a:rPr lang="uz-Cyrl-UZ" sz="1400">
                  <a:solidFill>
                    <a:srgbClr val="001E32"/>
                  </a:solidFill>
                  <a:cs typeface="Times New Roman" pitchFamily="18" charset="0"/>
                </a:rPr>
                <a:t>текширади ва натижаларни умумлаштиради</a:t>
              </a:r>
              <a:endParaRPr lang="uz-Cyrl-UZ" sz="2000">
                <a:solidFill>
                  <a:srgbClr val="001E32"/>
                </a:solidFill>
              </a:endParaRPr>
            </a:p>
          </p:txBody>
        </p:sp>
        <p:sp>
          <p:nvSpPr>
            <p:cNvPr id="18462" name="Line 11"/>
            <p:cNvSpPr>
              <a:spLocks noChangeShapeType="1"/>
            </p:cNvSpPr>
            <p:nvPr/>
          </p:nvSpPr>
          <p:spPr bwMode="auto">
            <a:xfrm flipV="1">
              <a:off x="6227" y="4148"/>
              <a:ext cx="205" cy="1"/>
            </a:xfrm>
            <a:prstGeom prst="line">
              <a:avLst/>
            </a:prstGeom>
            <a:noFill/>
            <a:ln w="9525">
              <a:solidFill>
                <a:srgbClr val="000000"/>
              </a:solidFill>
              <a:round/>
              <a:headEnd/>
              <a:tailEnd type="triangle" w="med" len="med"/>
            </a:ln>
          </p:spPr>
          <p:txBody>
            <a:bodyPr/>
            <a:lstStyle/>
            <a:p>
              <a:endParaRPr lang="ru-RU"/>
            </a:p>
          </p:txBody>
        </p:sp>
        <p:sp>
          <p:nvSpPr>
            <p:cNvPr id="18463" name="Line 12"/>
            <p:cNvSpPr>
              <a:spLocks noChangeShapeType="1"/>
            </p:cNvSpPr>
            <p:nvPr/>
          </p:nvSpPr>
          <p:spPr bwMode="auto">
            <a:xfrm flipV="1">
              <a:off x="8841" y="4181"/>
              <a:ext cx="234" cy="1"/>
            </a:xfrm>
            <a:prstGeom prst="line">
              <a:avLst/>
            </a:prstGeom>
            <a:noFill/>
            <a:ln w="9525">
              <a:solidFill>
                <a:srgbClr val="000000"/>
              </a:solidFill>
              <a:round/>
              <a:headEnd/>
              <a:tailEnd type="triangle" w="med" len="med"/>
            </a:ln>
          </p:spPr>
          <p:txBody>
            <a:bodyPr/>
            <a:lstStyle/>
            <a:p>
              <a:endParaRPr lang="ru-RU"/>
            </a:p>
          </p:txBody>
        </p:sp>
      </p:grpSp>
      <p:sp>
        <p:nvSpPr>
          <p:cNvPr id="18435" name="Rectangle 14"/>
          <p:cNvSpPr>
            <a:spLocks noChangeArrowheads="1"/>
          </p:cNvSpPr>
          <p:nvPr/>
        </p:nvSpPr>
        <p:spPr bwMode="auto">
          <a:xfrm>
            <a:off x="4724400" y="3716338"/>
            <a:ext cx="2819400" cy="488950"/>
          </a:xfrm>
          <a:prstGeom prst="rect">
            <a:avLst/>
          </a:prstGeom>
          <a:solidFill>
            <a:srgbClr val="FFFFFF"/>
          </a:solidFill>
          <a:ln w="9525">
            <a:solidFill>
              <a:srgbClr val="000000"/>
            </a:solidFill>
            <a:miter lim="800000"/>
            <a:headEnd/>
            <a:tailEnd/>
          </a:ln>
        </p:spPr>
        <p:txBody>
          <a:bodyPr/>
          <a:lstStyle/>
          <a:p>
            <a:pPr algn="ctr"/>
            <a:r>
              <a:rPr lang="uz-Cyrl-UZ" sz="1200" b="1" i="1">
                <a:solidFill>
                  <a:srgbClr val="001E32"/>
                </a:solidFill>
                <a:cs typeface="Times New Roman" pitchFamily="18" charset="0"/>
              </a:rPr>
              <a:t>Ҳужжатлар  ўрнатилган тартибда расмийлаштирилади</a:t>
            </a:r>
            <a:endParaRPr lang="uz-Cyrl-UZ" i="1">
              <a:solidFill>
                <a:srgbClr val="001E32"/>
              </a:solidFill>
            </a:endParaRPr>
          </a:p>
        </p:txBody>
      </p:sp>
      <p:sp>
        <p:nvSpPr>
          <p:cNvPr id="18436" name="Rectangle 15"/>
          <p:cNvSpPr>
            <a:spLocks noChangeArrowheads="1"/>
          </p:cNvSpPr>
          <p:nvPr/>
        </p:nvSpPr>
        <p:spPr bwMode="auto">
          <a:xfrm rot="10803322" flipV="1">
            <a:off x="6213475" y="4749800"/>
            <a:ext cx="2679700" cy="536575"/>
          </a:xfrm>
          <a:prstGeom prst="rect">
            <a:avLst/>
          </a:prstGeom>
          <a:solidFill>
            <a:srgbClr val="FFFFFF"/>
          </a:solidFill>
          <a:ln w="9525">
            <a:solidFill>
              <a:srgbClr val="000000"/>
            </a:solidFill>
            <a:miter lim="800000"/>
            <a:headEnd/>
            <a:tailEnd/>
          </a:ln>
        </p:spPr>
        <p:txBody>
          <a:bodyPr/>
          <a:lstStyle/>
          <a:p>
            <a:pPr algn="ctr"/>
            <a:r>
              <a:rPr lang="uz-Cyrl-UZ" sz="1400" i="1">
                <a:cs typeface="Times New Roman" pitchFamily="18" charset="0"/>
              </a:rPr>
              <a:t> </a:t>
            </a:r>
            <a:r>
              <a:rPr lang="uz-Cyrl-UZ" sz="1400" i="1">
                <a:solidFill>
                  <a:srgbClr val="001E32"/>
                </a:solidFill>
                <a:cs typeface="Times New Roman" pitchFamily="18" charset="0"/>
              </a:rPr>
              <a:t>Қарор таълим муассасасига  маълум қилинади.</a:t>
            </a:r>
            <a:endParaRPr lang="ru-RU" sz="1400" i="1">
              <a:solidFill>
                <a:srgbClr val="001E32"/>
              </a:solidFill>
            </a:endParaRPr>
          </a:p>
          <a:p>
            <a:pPr eaLnBrk="0" hangingPunct="0"/>
            <a:endParaRPr lang="ru-RU" i="1">
              <a:solidFill>
                <a:srgbClr val="001E32"/>
              </a:solidFill>
            </a:endParaRPr>
          </a:p>
        </p:txBody>
      </p:sp>
      <p:sp>
        <p:nvSpPr>
          <p:cNvPr id="18437" name="Rectangle 16"/>
          <p:cNvSpPr>
            <a:spLocks noChangeArrowheads="1"/>
          </p:cNvSpPr>
          <p:nvPr/>
        </p:nvSpPr>
        <p:spPr bwMode="auto">
          <a:xfrm rot="10800000" flipV="1">
            <a:off x="1000125" y="3857625"/>
            <a:ext cx="2895600" cy="609600"/>
          </a:xfrm>
          <a:prstGeom prst="rect">
            <a:avLst/>
          </a:prstGeom>
          <a:solidFill>
            <a:srgbClr val="FFFFFF"/>
          </a:solidFill>
          <a:ln w="9525">
            <a:solidFill>
              <a:srgbClr val="000000"/>
            </a:solidFill>
            <a:miter lim="800000"/>
            <a:headEnd/>
            <a:tailEnd/>
          </a:ln>
        </p:spPr>
        <p:txBody>
          <a:bodyPr/>
          <a:lstStyle/>
          <a:p>
            <a:pPr algn="ctr"/>
            <a:r>
              <a:rPr lang="uz-Cyrl-UZ" sz="1200" b="1" i="1">
                <a:solidFill>
                  <a:srgbClr val="001E32"/>
                </a:solidFill>
                <a:cs typeface="Times New Roman" pitchFamily="18" charset="0"/>
              </a:rPr>
              <a:t>Аттестация комиссиясининг йиғилиши ўтказилади ва қарор қабул қилинади .</a:t>
            </a:r>
            <a:endParaRPr lang="uz-Cyrl-UZ" i="1">
              <a:solidFill>
                <a:srgbClr val="001E32"/>
              </a:solidFill>
            </a:endParaRPr>
          </a:p>
        </p:txBody>
      </p:sp>
      <p:sp>
        <p:nvSpPr>
          <p:cNvPr id="18438" name="Rectangle 17"/>
          <p:cNvSpPr>
            <a:spLocks noChangeArrowheads="1"/>
          </p:cNvSpPr>
          <p:nvPr/>
        </p:nvSpPr>
        <p:spPr bwMode="auto">
          <a:xfrm>
            <a:off x="214313" y="5857875"/>
            <a:ext cx="3441700" cy="588963"/>
          </a:xfrm>
          <a:prstGeom prst="rect">
            <a:avLst/>
          </a:prstGeom>
          <a:solidFill>
            <a:srgbClr val="FFFFFF"/>
          </a:solidFill>
          <a:ln w="9525">
            <a:solidFill>
              <a:srgbClr val="000000"/>
            </a:solidFill>
            <a:miter lim="800000"/>
            <a:headEnd/>
            <a:tailEnd/>
          </a:ln>
        </p:spPr>
        <p:txBody>
          <a:bodyPr/>
          <a:lstStyle/>
          <a:p>
            <a:pPr algn="ctr"/>
            <a:r>
              <a:rPr lang="uz-Cyrl-UZ" sz="1200" b="1" i="1">
                <a:solidFill>
                  <a:srgbClr val="001E32"/>
                </a:solidFill>
                <a:cs typeface="Times New Roman" pitchFamily="18" charset="0"/>
              </a:rPr>
              <a:t>Тайёрланган ҳужжатлар электрон нусхаси Республика таълим марказига дастлабки экспертизага юборилади</a:t>
            </a:r>
            <a:r>
              <a:rPr lang="uz-Cyrl-UZ" sz="1200" i="1">
                <a:solidFill>
                  <a:srgbClr val="001E32"/>
                </a:solidFill>
                <a:cs typeface="Times New Roman" pitchFamily="18" charset="0"/>
              </a:rPr>
              <a:t>.</a:t>
            </a:r>
            <a:endParaRPr lang="uz-Cyrl-UZ" i="1">
              <a:solidFill>
                <a:srgbClr val="001E32"/>
              </a:solidFill>
            </a:endParaRPr>
          </a:p>
        </p:txBody>
      </p:sp>
      <p:sp>
        <p:nvSpPr>
          <p:cNvPr id="18439" name="Line 20"/>
          <p:cNvSpPr>
            <a:spLocks noChangeShapeType="1"/>
          </p:cNvSpPr>
          <p:nvPr/>
        </p:nvSpPr>
        <p:spPr bwMode="auto">
          <a:xfrm>
            <a:off x="4572000" y="3429000"/>
            <a:ext cx="1371600" cy="246063"/>
          </a:xfrm>
          <a:prstGeom prst="line">
            <a:avLst/>
          </a:prstGeom>
          <a:noFill/>
          <a:ln w="9525">
            <a:solidFill>
              <a:srgbClr val="000000"/>
            </a:solidFill>
            <a:round/>
            <a:headEnd/>
            <a:tailEnd type="triangle" w="med" len="med"/>
          </a:ln>
        </p:spPr>
        <p:txBody>
          <a:bodyPr/>
          <a:lstStyle/>
          <a:p>
            <a:endParaRPr lang="ru-RU"/>
          </a:p>
        </p:txBody>
      </p:sp>
      <p:sp>
        <p:nvSpPr>
          <p:cNvPr id="18440" name="Line 21"/>
          <p:cNvSpPr>
            <a:spLocks noChangeShapeType="1"/>
          </p:cNvSpPr>
          <p:nvPr/>
        </p:nvSpPr>
        <p:spPr bwMode="auto">
          <a:xfrm flipH="1">
            <a:off x="6443663" y="3429000"/>
            <a:ext cx="1057275" cy="246063"/>
          </a:xfrm>
          <a:prstGeom prst="line">
            <a:avLst/>
          </a:prstGeom>
          <a:noFill/>
          <a:ln w="9525">
            <a:solidFill>
              <a:srgbClr val="000000"/>
            </a:solidFill>
            <a:round/>
            <a:headEnd/>
            <a:tailEnd type="triangle" w="med" len="med"/>
          </a:ln>
        </p:spPr>
        <p:txBody>
          <a:bodyPr/>
          <a:lstStyle/>
          <a:p>
            <a:endParaRPr lang="ru-RU"/>
          </a:p>
        </p:txBody>
      </p:sp>
      <p:sp>
        <p:nvSpPr>
          <p:cNvPr id="18441" name="Line 22"/>
          <p:cNvSpPr>
            <a:spLocks noChangeShapeType="1"/>
          </p:cNvSpPr>
          <p:nvPr/>
        </p:nvSpPr>
        <p:spPr bwMode="auto">
          <a:xfrm flipH="1">
            <a:off x="3143250" y="5286375"/>
            <a:ext cx="357188" cy="571500"/>
          </a:xfrm>
          <a:prstGeom prst="line">
            <a:avLst/>
          </a:prstGeom>
          <a:noFill/>
          <a:ln w="9525">
            <a:solidFill>
              <a:srgbClr val="000000"/>
            </a:solidFill>
            <a:round/>
            <a:headEnd/>
            <a:tailEnd type="triangle" w="med" len="med"/>
          </a:ln>
        </p:spPr>
        <p:txBody>
          <a:bodyPr/>
          <a:lstStyle/>
          <a:p>
            <a:endParaRPr lang="ru-RU"/>
          </a:p>
        </p:txBody>
      </p:sp>
      <p:sp>
        <p:nvSpPr>
          <p:cNvPr id="18442" name="Line 23"/>
          <p:cNvSpPr>
            <a:spLocks noChangeShapeType="1"/>
          </p:cNvSpPr>
          <p:nvPr/>
        </p:nvSpPr>
        <p:spPr bwMode="auto">
          <a:xfrm>
            <a:off x="6986588" y="4292600"/>
            <a:ext cx="754062" cy="371475"/>
          </a:xfrm>
          <a:prstGeom prst="line">
            <a:avLst/>
          </a:prstGeom>
          <a:noFill/>
          <a:ln w="9525">
            <a:solidFill>
              <a:srgbClr val="000000"/>
            </a:solidFill>
            <a:round/>
            <a:headEnd/>
            <a:tailEnd type="triangle" w="med" len="med"/>
          </a:ln>
        </p:spPr>
        <p:txBody>
          <a:bodyPr/>
          <a:lstStyle/>
          <a:p>
            <a:endParaRPr lang="ru-RU"/>
          </a:p>
        </p:txBody>
      </p:sp>
      <p:sp>
        <p:nvSpPr>
          <p:cNvPr id="18443" name="Line 24"/>
          <p:cNvSpPr>
            <a:spLocks noChangeShapeType="1"/>
          </p:cNvSpPr>
          <p:nvPr/>
        </p:nvSpPr>
        <p:spPr bwMode="auto">
          <a:xfrm flipH="1">
            <a:off x="3929063" y="3929063"/>
            <a:ext cx="714375" cy="300037"/>
          </a:xfrm>
          <a:prstGeom prst="line">
            <a:avLst/>
          </a:prstGeom>
          <a:noFill/>
          <a:ln w="9525">
            <a:solidFill>
              <a:srgbClr val="000000"/>
            </a:solidFill>
            <a:round/>
            <a:headEnd/>
            <a:tailEnd type="triangle" w="med" len="med"/>
          </a:ln>
        </p:spPr>
        <p:txBody>
          <a:bodyPr/>
          <a:lstStyle/>
          <a:p>
            <a:endParaRPr lang="ru-RU"/>
          </a:p>
        </p:txBody>
      </p:sp>
      <p:sp>
        <p:nvSpPr>
          <p:cNvPr id="18444" name="Rectangle 25"/>
          <p:cNvSpPr>
            <a:spLocks noChangeArrowheads="1"/>
          </p:cNvSpPr>
          <p:nvPr/>
        </p:nvSpPr>
        <p:spPr bwMode="auto">
          <a:xfrm>
            <a:off x="357188" y="228600"/>
            <a:ext cx="8501062" cy="461963"/>
          </a:xfrm>
          <a:prstGeom prst="rect">
            <a:avLst/>
          </a:prstGeom>
          <a:noFill/>
          <a:ln w="9525">
            <a:noFill/>
            <a:miter lim="800000"/>
            <a:headEnd/>
            <a:tailEnd/>
          </a:ln>
        </p:spPr>
        <p:txBody>
          <a:bodyPr anchor="ctr">
            <a:spAutoFit/>
          </a:bodyPr>
          <a:lstStyle/>
          <a:p>
            <a:pPr algn="ctr"/>
            <a:r>
              <a:rPr lang="uz-Cyrl-UZ" sz="2400" b="1" i="1">
                <a:solidFill>
                  <a:srgbClr val="00008A"/>
                </a:solidFill>
                <a:latin typeface="Times New Roman" pitchFamily="18" charset="0"/>
                <a:cs typeface="Times New Roman" pitchFamily="18" charset="0"/>
              </a:rPr>
              <a:t>Таълим муассасаларини аттестациядан</a:t>
            </a:r>
            <a:r>
              <a:rPr lang="en-US" sz="2400" b="1" i="1">
                <a:solidFill>
                  <a:srgbClr val="00008A"/>
                </a:solidFill>
                <a:latin typeface="Times New Roman" pitchFamily="18" charset="0"/>
                <a:cs typeface="Times New Roman" pitchFamily="18" charset="0"/>
              </a:rPr>
              <a:t> </a:t>
            </a:r>
            <a:r>
              <a:rPr lang="uz-Cyrl-UZ" sz="2400" b="1" i="1">
                <a:solidFill>
                  <a:srgbClr val="00008A"/>
                </a:solidFill>
                <a:latin typeface="Times New Roman" pitchFamily="18" charset="0"/>
                <a:cs typeface="Times New Roman" pitchFamily="18" charset="0"/>
              </a:rPr>
              <a:t>ўтказиш тартиби</a:t>
            </a:r>
            <a:endParaRPr lang="ru-RU" sz="2400" b="1" i="1">
              <a:solidFill>
                <a:srgbClr val="00008A"/>
              </a:solidFill>
              <a:latin typeface="Times New Roman" pitchFamily="18" charset="0"/>
              <a:cs typeface="Times New Roman" pitchFamily="18" charset="0"/>
            </a:endParaRPr>
          </a:p>
        </p:txBody>
      </p:sp>
      <p:sp>
        <p:nvSpPr>
          <p:cNvPr id="18445" name="Rectangle 26"/>
          <p:cNvSpPr>
            <a:spLocks noChangeArrowheads="1"/>
          </p:cNvSpPr>
          <p:nvPr/>
        </p:nvSpPr>
        <p:spPr bwMode="auto">
          <a:xfrm>
            <a:off x="-228600" y="923925"/>
            <a:ext cx="1193800" cy="304800"/>
          </a:xfrm>
          <a:prstGeom prst="rect">
            <a:avLst/>
          </a:prstGeom>
          <a:noFill/>
          <a:ln w="9525">
            <a:noFill/>
            <a:miter lim="800000"/>
            <a:headEnd/>
            <a:tailEnd/>
          </a:ln>
        </p:spPr>
        <p:txBody>
          <a:bodyPr wrap="none" anchor="ctr">
            <a:spAutoFit/>
          </a:bodyPr>
          <a:lstStyle/>
          <a:p>
            <a:r>
              <a:rPr lang="uz-Cyrl-UZ" sz="1400" b="1" i="1">
                <a:cs typeface="Times New Roman" pitchFamily="18" charset="0"/>
              </a:rPr>
              <a:t>	</a:t>
            </a:r>
            <a:r>
              <a:rPr lang="uz-Cyrl-UZ" sz="900" i="1">
                <a:cs typeface="Times New Roman" pitchFamily="18" charset="0"/>
              </a:rPr>
              <a:t>   </a:t>
            </a:r>
            <a:endParaRPr lang="uz-Cyrl-UZ" i="1"/>
          </a:p>
        </p:txBody>
      </p:sp>
      <p:sp>
        <p:nvSpPr>
          <p:cNvPr id="18446" name="Rectangle 27"/>
          <p:cNvSpPr>
            <a:spLocks noChangeArrowheads="1"/>
          </p:cNvSpPr>
          <p:nvPr/>
        </p:nvSpPr>
        <p:spPr bwMode="auto">
          <a:xfrm>
            <a:off x="-228600" y="3286125"/>
            <a:ext cx="184150" cy="369888"/>
          </a:xfrm>
          <a:prstGeom prst="rect">
            <a:avLst/>
          </a:prstGeom>
          <a:noFill/>
          <a:ln w="9525">
            <a:noFill/>
            <a:miter lim="800000"/>
            <a:headEnd/>
            <a:tailEnd/>
          </a:ln>
        </p:spPr>
        <p:txBody>
          <a:bodyPr wrap="none" anchor="ctr">
            <a:spAutoFit/>
          </a:bodyPr>
          <a:lstStyle/>
          <a:p>
            <a:pPr>
              <a:tabLst>
                <a:tab pos="444500" algn="l"/>
                <a:tab pos="4986338" algn="ctr"/>
              </a:tabLst>
            </a:pPr>
            <a:endParaRPr lang="ru-RU" i="1"/>
          </a:p>
        </p:txBody>
      </p:sp>
      <p:sp>
        <p:nvSpPr>
          <p:cNvPr id="18447" name="Rectangle 28"/>
          <p:cNvSpPr>
            <a:spLocks noChangeArrowheads="1"/>
          </p:cNvSpPr>
          <p:nvPr/>
        </p:nvSpPr>
        <p:spPr bwMode="auto">
          <a:xfrm>
            <a:off x="-228600" y="3286125"/>
            <a:ext cx="184150" cy="809625"/>
          </a:xfrm>
          <a:prstGeom prst="rect">
            <a:avLst/>
          </a:prstGeom>
          <a:noFill/>
          <a:ln w="9525">
            <a:noFill/>
            <a:miter lim="800000"/>
            <a:headEnd/>
            <a:tailEnd/>
          </a:ln>
        </p:spPr>
        <p:txBody>
          <a:bodyPr wrap="none" anchor="ctr">
            <a:spAutoFit/>
          </a:bodyPr>
          <a:lstStyle/>
          <a:p>
            <a:r>
              <a:rPr lang="ru-RU" sz="1100" i="1"/>
              <a:t/>
            </a:r>
            <a:br>
              <a:rPr lang="ru-RU" sz="1100" i="1"/>
            </a:br>
            <a:endParaRPr lang="ru-RU" i="1"/>
          </a:p>
          <a:p>
            <a:pPr eaLnBrk="0" hangingPunct="0"/>
            <a:endParaRPr lang="ru-RU" i="1"/>
          </a:p>
        </p:txBody>
      </p:sp>
      <p:sp>
        <p:nvSpPr>
          <p:cNvPr id="18448" name="Rectangle 29"/>
          <p:cNvSpPr>
            <a:spLocks noChangeArrowheads="1"/>
          </p:cNvSpPr>
          <p:nvPr/>
        </p:nvSpPr>
        <p:spPr bwMode="auto">
          <a:xfrm>
            <a:off x="-228600" y="4095750"/>
            <a:ext cx="233363" cy="579438"/>
          </a:xfrm>
          <a:prstGeom prst="rect">
            <a:avLst/>
          </a:prstGeom>
          <a:noFill/>
          <a:ln w="9525">
            <a:noFill/>
            <a:miter lim="800000"/>
            <a:headEnd/>
            <a:tailEnd/>
          </a:ln>
        </p:spPr>
        <p:txBody>
          <a:bodyPr wrap="none" anchor="ctr">
            <a:spAutoFit/>
          </a:bodyPr>
          <a:lstStyle/>
          <a:p>
            <a:r>
              <a:rPr lang="uz-Cyrl-UZ" sz="1400" i="1">
                <a:cs typeface="Times New Roman" pitchFamily="18" charset="0"/>
              </a:rPr>
              <a:t> </a:t>
            </a:r>
            <a:endParaRPr lang="ru-RU" sz="1100" i="1"/>
          </a:p>
          <a:p>
            <a:pPr eaLnBrk="0" hangingPunct="0"/>
            <a:endParaRPr lang="ru-RU" i="1"/>
          </a:p>
        </p:txBody>
      </p:sp>
      <p:sp>
        <p:nvSpPr>
          <p:cNvPr id="18449" name="Rectangle 30"/>
          <p:cNvSpPr>
            <a:spLocks noChangeArrowheads="1"/>
          </p:cNvSpPr>
          <p:nvPr/>
        </p:nvSpPr>
        <p:spPr bwMode="auto">
          <a:xfrm>
            <a:off x="-228600" y="4675188"/>
            <a:ext cx="1316038" cy="1128712"/>
          </a:xfrm>
          <a:prstGeom prst="rect">
            <a:avLst/>
          </a:prstGeom>
          <a:noFill/>
          <a:ln w="9525">
            <a:noFill/>
            <a:miter lim="800000"/>
            <a:headEnd/>
            <a:tailEnd/>
          </a:ln>
        </p:spPr>
        <p:txBody>
          <a:bodyPr wrap="none" anchor="ctr">
            <a:spAutoFit/>
          </a:bodyPr>
          <a:lstStyle/>
          <a:p>
            <a:r>
              <a:rPr lang="ru-RU" i="1"/>
              <a:t/>
            </a:r>
            <a:br>
              <a:rPr lang="ru-RU" i="1"/>
            </a:br>
            <a:endParaRPr lang="ru-RU" i="1"/>
          </a:p>
          <a:p>
            <a:pPr eaLnBrk="0" hangingPunct="0"/>
            <a:r>
              <a:rPr lang="uz-Cyrl-UZ" sz="1400" i="1">
                <a:cs typeface="Times New Roman" pitchFamily="18" charset="0"/>
              </a:rPr>
              <a:t>                       </a:t>
            </a:r>
            <a:endParaRPr lang="ru-RU" sz="1100" i="1"/>
          </a:p>
          <a:p>
            <a:pPr eaLnBrk="0" hangingPunct="0"/>
            <a:endParaRPr lang="ru-RU" i="1"/>
          </a:p>
        </p:txBody>
      </p:sp>
      <p:sp>
        <p:nvSpPr>
          <p:cNvPr id="18450" name="Rectangle 17"/>
          <p:cNvSpPr>
            <a:spLocks noChangeArrowheads="1"/>
          </p:cNvSpPr>
          <p:nvPr/>
        </p:nvSpPr>
        <p:spPr bwMode="auto">
          <a:xfrm>
            <a:off x="4857750" y="5857875"/>
            <a:ext cx="3643313" cy="588963"/>
          </a:xfrm>
          <a:prstGeom prst="rect">
            <a:avLst/>
          </a:prstGeom>
          <a:solidFill>
            <a:srgbClr val="FFFFFF"/>
          </a:solidFill>
          <a:ln w="9525">
            <a:solidFill>
              <a:srgbClr val="000000"/>
            </a:solidFill>
            <a:miter lim="800000"/>
            <a:headEnd/>
            <a:tailEnd/>
          </a:ln>
        </p:spPr>
        <p:txBody>
          <a:bodyPr/>
          <a:lstStyle/>
          <a:p>
            <a:pPr algn="ctr"/>
            <a:r>
              <a:rPr lang="uz-Cyrl-UZ" sz="1200" b="1" i="1">
                <a:solidFill>
                  <a:srgbClr val="001E32"/>
                </a:solidFill>
                <a:cs typeface="Times New Roman" pitchFamily="18" charset="0"/>
              </a:rPr>
              <a:t>Дастлабки экспертизадан ўтказилган ҳужжатлар асл нусхаси Давлат Инспекцияга юборилади</a:t>
            </a:r>
            <a:r>
              <a:rPr lang="uz-Cyrl-UZ" sz="1200" i="1">
                <a:solidFill>
                  <a:srgbClr val="001E32"/>
                </a:solidFill>
                <a:cs typeface="Times New Roman" pitchFamily="18" charset="0"/>
              </a:rPr>
              <a:t>.</a:t>
            </a:r>
            <a:endParaRPr lang="uz-Cyrl-UZ" i="1">
              <a:solidFill>
                <a:srgbClr val="001E32"/>
              </a:solidFill>
            </a:endParaRPr>
          </a:p>
        </p:txBody>
      </p:sp>
      <p:sp>
        <p:nvSpPr>
          <p:cNvPr id="18451" name="Line 22"/>
          <p:cNvSpPr>
            <a:spLocks noChangeShapeType="1"/>
          </p:cNvSpPr>
          <p:nvPr/>
        </p:nvSpPr>
        <p:spPr bwMode="auto">
          <a:xfrm flipV="1">
            <a:off x="3429000" y="5286375"/>
            <a:ext cx="357188" cy="571500"/>
          </a:xfrm>
          <a:prstGeom prst="line">
            <a:avLst/>
          </a:prstGeom>
          <a:noFill/>
          <a:ln w="9525">
            <a:solidFill>
              <a:srgbClr val="000000"/>
            </a:solidFill>
            <a:round/>
            <a:headEnd/>
            <a:tailEnd type="triangle" w="med" len="med"/>
          </a:ln>
        </p:spPr>
        <p:txBody>
          <a:bodyPr/>
          <a:lstStyle/>
          <a:p>
            <a:endParaRPr lang="ru-RU"/>
          </a:p>
        </p:txBody>
      </p:sp>
      <p:sp>
        <p:nvSpPr>
          <p:cNvPr id="18452" name="Rectangle 17"/>
          <p:cNvSpPr>
            <a:spLocks noChangeArrowheads="1"/>
          </p:cNvSpPr>
          <p:nvPr/>
        </p:nvSpPr>
        <p:spPr bwMode="auto">
          <a:xfrm>
            <a:off x="1643063" y="4714875"/>
            <a:ext cx="4156075" cy="500063"/>
          </a:xfrm>
          <a:prstGeom prst="rect">
            <a:avLst/>
          </a:prstGeom>
          <a:solidFill>
            <a:srgbClr val="FFFFFF"/>
          </a:solidFill>
          <a:ln w="9525">
            <a:solidFill>
              <a:srgbClr val="000000"/>
            </a:solidFill>
            <a:miter lim="800000"/>
            <a:headEnd/>
            <a:tailEnd/>
          </a:ln>
        </p:spPr>
        <p:txBody>
          <a:bodyPr/>
          <a:lstStyle/>
          <a:p>
            <a:pPr algn="ctr"/>
            <a:r>
              <a:rPr lang="uz-Cyrl-UZ" sz="1400" i="1">
                <a:solidFill>
                  <a:srgbClr val="001E32"/>
                </a:solidFill>
              </a:rPr>
              <a:t>Туман (шаҳар) ХТМФМТТЭБ ҳужжатлар йиғмажилдини тайёрлайди</a:t>
            </a:r>
          </a:p>
        </p:txBody>
      </p:sp>
      <p:sp>
        <p:nvSpPr>
          <p:cNvPr id="18453" name="Line 22"/>
          <p:cNvSpPr>
            <a:spLocks noChangeShapeType="1"/>
          </p:cNvSpPr>
          <p:nvPr/>
        </p:nvSpPr>
        <p:spPr bwMode="auto">
          <a:xfrm>
            <a:off x="4714875" y="5286375"/>
            <a:ext cx="1000125" cy="571500"/>
          </a:xfrm>
          <a:prstGeom prst="line">
            <a:avLst/>
          </a:prstGeom>
          <a:noFill/>
          <a:ln w="9525">
            <a:solidFill>
              <a:srgbClr val="000000"/>
            </a:solidFill>
            <a:round/>
            <a:headEnd/>
            <a:tailEnd type="triangle" w="med" len="med"/>
          </a:ln>
        </p:spPr>
        <p:txBody>
          <a:bodyPr/>
          <a:lstStyle/>
          <a:p>
            <a:endParaRPr lang="ru-RU"/>
          </a:p>
        </p:txBody>
      </p:sp>
      <p:sp>
        <p:nvSpPr>
          <p:cNvPr id="18454" name="Line 24"/>
          <p:cNvSpPr>
            <a:spLocks noChangeShapeType="1"/>
          </p:cNvSpPr>
          <p:nvPr/>
        </p:nvSpPr>
        <p:spPr bwMode="auto">
          <a:xfrm>
            <a:off x="3929063" y="4286250"/>
            <a:ext cx="428625" cy="357188"/>
          </a:xfrm>
          <a:prstGeom prst="line">
            <a:avLst/>
          </a:prstGeom>
          <a:noFill/>
          <a:ln w="9525">
            <a:solidFill>
              <a:srgbClr val="000000"/>
            </a:solidFill>
            <a:round/>
            <a:headEnd/>
            <a:tailEnd type="triangle" w="med" len="med"/>
          </a:ln>
        </p:spPr>
        <p:txBody>
          <a:bodyPr/>
          <a:lstStyle/>
          <a:p>
            <a:endParaRPr lang="ru-RU"/>
          </a:p>
        </p:txBody>
      </p:sp>
    </p:spTree>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2"/>
          <p:cNvSpPr>
            <a:spLocks noGrp="1"/>
          </p:cNvSpPr>
          <p:nvPr>
            <p:ph idx="1"/>
          </p:nvPr>
        </p:nvSpPr>
        <p:spPr>
          <a:xfrm>
            <a:off x="714375" y="1643063"/>
            <a:ext cx="8143875" cy="3429000"/>
          </a:xfrm>
          <a:solidFill>
            <a:srgbClr val="66FFFF">
              <a:alpha val="0"/>
            </a:srgbClr>
          </a:solidFill>
        </p:spPr>
        <p:txBody>
          <a:bodyPr/>
          <a:lstStyle/>
          <a:p>
            <a:pPr>
              <a:buFontTx/>
              <a:buNone/>
            </a:pPr>
            <a:r>
              <a:rPr lang="uz-Cyrl-UZ" sz="8800" b="1" i="1" smtClean="0">
                <a:cs typeface="Times New Roman" pitchFamily="18" charset="0"/>
              </a:rPr>
              <a:t>  </a:t>
            </a:r>
            <a:r>
              <a:rPr lang="uz-Cyrl-UZ" sz="8800" b="1" i="1" smtClean="0">
                <a:solidFill>
                  <a:srgbClr val="00008A"/>
                </a:solidFill>
                <a:cs typeface="Times New Roman" pitchFamily="18" charset="0"/>
              </a:rPr>
              <a:t>Эътиборингиз</a:t>
            </a:r>
          </a:p>
          <a:p>
            <a:pPr>
              <a:buFontTx/>
              <a:buNone/>
            </a:pPr>
            <a:r>
              <a:rPr lang="uz-Cyrl-UZ" sz="8800" b="1" i="1" smtClean="0">
                <a:solidFill>
                  <a:srgbClr val="00008A"/>
                </a:solidFill>
                <a:cs typeface="Times New Roman" pitchFamily="18" charset="0"/>
              </a:rPr>
              <a:t>   учун раҳмат!</a:t>
            </a:r>
            <a:endParaRPr lang="ru-RU" sz="8800" b="1" i="1" smtClean="0">
              <a:solidFill>
                <a:srgbClr val="00008A"/>
              </a:solidFill>
              <a:cs typeface="Times New Roman" pitchFamily="18" charset="0"/>
            </a:endParaRPr>
          </a:p>
        </p:txBody>
      </p:sp>
    </p:spTree>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Прямоуг. 12"/>
          <p:cNvSpPr>
            <a:spLocks noChangeArrowheads="1"/>
          </p:cNvSpPr>
          <p:nvPr/>
        </p:nvSpPr>
        <p:spPr bwMode="auto">
          <a:xfrm>
            <a:off x="428625" y="214313"/>
            <a:ext cx="8429625" cy="862012"/>
          </a:xfrm>
          <a:prstGeom prst="rect">
            <a:avLst/>
          </a:prstGeom>
          <a:noFill/>
          <a:ln w="9525">
            <a:noFill/>
            <a:miter lim="800000"/>
            <a:headEnd/>
            <a:tailEnd/>
          </a:ln>
        </p:spPr>
        <p:txBody>
          <a:bodyPr anchor="ctr">
            <a:spAutoFit/>
          </a:bodyPr>
          <a:lstStyle/>
          <a:p>
            <a:pPr algn="ctr" eaLnBrk="0" hangingPunct="0">
              <a:defRPr/>
            </a:pPr>
            <a:r>
              <a:rPr lang="uz-Cyrl-UZ" sz="2500" b="1" i="1" dirty="0">
                <a:solidFill>
                  <a:srgbClr val="00008A"/>
                </a:solidFill>
                <a:effectLst>
                  <a:outerShdw blurRad="38100" dist="38100" dir="2700000" algn="tl">
                    <a:srgbClr val="C0C0C0"/>
                  </a:outerShdw>
                </a:effectLst>
                <a:latin typeface="Times New Roman" pitchFamily="18" charset="0"/>
              </a:rPr>
              <a:t>Мактабгача ва умумий ўрта таълим муассасаларининг аттестациядан ўтказиш асослари</a:t>
            </a:r>
            <a:endParaRPr lang="ru-RU" sz="2500" b="1" i="1" dirty="0">
              <a:solidFill>
                <a:srgbClr val="00008A"/>
              </a:solidFill>
              <a:effectLst>
                <a:outerShdw blurRad="38100" dist="38100" dir="2700000" algn="tl">
                  <a:srgbClr val="C0C0C0"/>
                </a:outerShdw>
              </a:effectLst>
              <a:latin typeface="Times New Roman" pitchFamily="18" charset="0"/>
            </a:endParaRPr>
          </a:p>
        </p:txBody>
      </p:sp>
      <p:sp>
        <p:nvSpPr>
          <p:cNvPr id="4" name="Прямоугольник 3"/>
          <p:cNvSpPr/>
          <p:nvPr/>
        </p:nvSpPr>
        <p:spPr>
          <a:xfrm>
            <a:off x="357188" y="1214438"/>
            <a:ext cx="8215312" cy="5170487"/>
          </a:xfrm>
          <a:prstGeom prst="rect">
            <a:avLst/>
          </a:prstGeom>
        </p:spPr>
        <p:txBody>
          <a:bodyPr>
            <a:spAutoFit/>
          </a:bodyPr>
          <a:lstStyle/>
          <a:p>
            <a:pPr indent="363538" algn="just">
              <a:defRPr/>
            </a:pPr>
            <a:r>
              <a:rPr lang="uz-Latn-UZ" sz="2200" i="1" dirty="0">
                <a:solidFill>
                  <a:srgbClr val="002060"/>
                </a:solidFill>
                <a:latin typeface="Arial"/>
              </a:rPr>
              <a:t>Таълим муассасаларини аттестация ва давлат аккредитациясидан ўтказиш </a:t>
            </a:r>
            <a:r>
              <a:rPr lang="uz-Cyrl-UZ" sz="2200" i="1" dirty="0">
                <a:solidFill>
                  <a:srgbClr val="002060"/>
                </a:solidFill>
                <a:latin typeface="Arial"/>
              </a:rPr>
              <a:t>“Ўзбекистон Республикаси таълим муассасаларини давлат аккредитациясидан ўтказиш тартиби тўғрисидаги Низом</a:t>
            </a:r>
            <a:r>
              <a:rPr lang="uz-Latn-UZ" sz="2200" i="1" dirty="0">
                <a:solidFill>
                  <a:srgbClr val="002060"/>
                </a:solidFill>
                <a:latin typeface="Arial"/>
              </a:rPr>
              <a:t>” ва</a:t>
            </a:r>
            <a:r>
              <a:rPr lang="uz-Cyrl-UZ" sz="2200" i="1" dirty="0">
                <a:solidFill>
                  <a:srgbClr val="002060"/>
                </a:solidFill>
                <a:latin typeface="Arial"/>
              </a:rPr>
              <a:t> “Ўзбекистон Республикаси таълим муассасаларини аттестациядан ўтказиш мезонлари ва технологиялари бўйича </a:t>
            </a:r>
            <a:r>
              <a:rPr lang="uz-Cyrl-UZ" sz="2200" i="1" u="sng" dirty="0">
                <a:solidFill>
                  <a:srgbClr val="002060"/>
                </a:solidFill>
                <a:latin typeface="Arial"/>
              </a:rPr>
              <a:t>Йўриқнома</a:t>
            </a:r>
            <a:r>
              <a:rPr lang="uz-Cyrl-UZ" sz="2200" i="1" dirty="0">
                <a:solidFill>
                  <a:srgbClr val="002060"/>
                </a:solidFill>
                <a:latin typeface="Arial"/>
              </a:rPr>
              <a:t>”</a:t>
            </a:r>
            <a:r>
              <a:rPr lang="uz-Latn-UZ" sz="2200" i="1" dirty="0">
                <a:solidFill>
                  <a:srgbClr val="002060"/>
                </a:solidFill>
                <a:latin typeface="Arial"/>
              </a:rPr>
              <a:t>га асосан ташкил этилади.</a:t>
            </a:r>
            <a:endParaRPr lang="uz-Cyrl-UZ" sz="2200" i="1" dirty="0">
              <a:solidFill>
                <a:srgbClr val="002060"/>
              </a:solidFill>
              <a:effectLst>
                <a:outerShdw blurRad="38100" dist="38100" dir="2700000" algn="tl">
                  <a:srgbClr val="C0C0C0"/>
                </a:outerShdw>
              </a:effectLst>
              <a:latin typeface="Arial"/>
            </a:endParaRPr>
          </a:p>
          <a:p>
            <a:pPr indent="363538" algn="just">
              <a:defRPr/>
            </a:pPr>
            <a:r>
              <a:rPr lang="uz-Cyrl-UZ" sz="2200" i="1" dirty="0">
                <a:solidFill>
                  <a:srgbClr val="002060"/>
                </a:solidFill>
                <a:effectLst>
                  <a:outerShdw blurRad="38100" dist="38100" dir="2700000" algn="tl">
                    <a:srgbClr val="C0C0C0"/>
                  </a:outerShdw>
                </a:effectLst>
                <a:latin typeface="Arial"/>
              </a:rPr>
              <a:t>Ўзбекистон Республикаси Вазирлар Маҳкамаси томонидан 2015 йил 27 мартда “Халқ таълими вазирлиги, бошқа вазирликлар ва идоралар тасарруфидаги ҳамда нодавлат мактабгача ва умумий ўрта таълим муассасаларини 2015-2020 йилларда аттестациядан ўтказиш режаси” тасдиқланди.</a:t>
            </a:r>
            <a:r>
              <a:rPr lang="uz-Cyrl-UZ" sz="2200" i="1" dirty="0">
                <a:solidFill>
                  <a:srgbClr val="002060"/>
                </a:solidFill>
                <a:latin typeface="Arial"/>
              </a:rPr>
              <a:t> Мазкур режа асосида таълим муассасалари аттестациядан ўтказилиб, аккредитацияланмоқда.</a:t>
            </a:r>
            <a:endParaRPr lang="uz-Cyrl-UZ" sz="2200" i="1" dirty="0">
              <a:solidFill>
                <a:srgbClr val="002060"/>
              </a:solidFill>
              <a:effectLst>
                <a:outerShdw blurRad="38100" dist="38100" dir="2700000" algn="tl">
                  <a:srgbClr val="C0C0C0"/>
                </a:outerShdw>
              </a:effectLst>
              <a:latin typeface="Arial"/>
            </a:endParaRPr>
          </a:p>
        </p:txBody>
      </p:sp>
    </p:spTree>
  </p:cSld>
  <p:clrMapOvr>
    <a:masterClrMapping/>
  </p:clrMapOvr>
  <p:transition spd="slow">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Прямоуг. 12"/>
          <p:cNvSpPr>
            <a:spLocks noChangeArrowheads="1"/>
          </p:cNvSpPr>
          <p:nvPr/>
        </p:nvSpPr>
        <p:spPr bwMode="auto">
          <a:xfrm>
            <a:off x="428625" y="214313"/>
            <a:ext cx="8429625" cy="862012"/>
          </a:xfrm>
          <a:prstGeom prst="rect">
            <a:avLst/>
          </a:prstGeom>
          <a:noFill/>
          <a:ln w="9525">
            <a:noFill/>
            <a:miter lim="800000"/>
            <a:headEnd/>
            <a:tailEnd/>
          </a:ln>
        </p:spPr>
        <p:txBody>
          <a:bodyPr anchor="ctr">
            <a:spAutoFit/>
          </a:bodyPr>
          <a:lstStyle/>
          <a:p>
            <a:pPr algn="ctr" eaLnBrk="0" hangingPunct="0">
              <a:defRPr/>
            </a:pPr>
            <a:r>
              <a:rPr lang="uz-Latn-UZ" sz="2500" b="1" i="1" dirty="0">
                <a:solidFill>
                  <a:srgbClr val="00008A"/>
                </a:solidFill>
                <a:effectLst>
                  <a:outerShdw blurRad="38100" dist="38100" dir="2700000" algn="tl">
                    <a:srgbClr val="C0C0C0"/>
                  </a:outerShdw>
                </a:effectLst>
                <a:latin typeface="Times New Roman" pitchFamily="18" charset="0"/>
              </a:rPr>
              <a:t>Таълим сифатини назорат қилиш давлат инспекцияси ташкил эти</a:t>
            </a:r>
            <a:r>
              <a:rPr lang="ru-RU" sz="2500" b="1" i="1" dirty="0" err="1">
                <a:solidFill>
                  <a:srgbClr val="00008A"/>
                </a:solidFill>
                <a:effectLst>
                  <a:outerShdw blurRad="38100" dist="38100" dir="2700000" algn="tl">
                    <a:srgbClr val="C0C0C0"/>
                  </a:outerShdw>
                </a:effectLst>
                <a:latin typeface="Times New Roman" pitchFamily="18" charset="0"/>
              </a:rPr>
              <a:t>лди</a:t>
            </a:r>
            <a:endParaRPr lang="ru-RU" sz="2500" b="1" i="1" dirty="0">
              <a:solidFill>
                <a:srgbClr val="00008A"/>
              </a:solidFill>
              <a:effectLst>
                <a:outerShdw blurRad="38100" dist="38100" dir="2700000" algn="tl">
                  <a:srgbClr val="C0C0C0"/>
                </a:outerShdw>
              </a:effectLst>
              <a:latin typeface="Times New Roman" pitchFamily="18" charset="0"/>
            </a:endParaRPr>
          </a:p>
        </p:txBody>
      </p:sp>
      <p:sp>
        <p:nvSpPr>
          <p:cNvPr id="4" name="Прямоугольник 3"/>
          <p:cNvSpPr/>
          <p:nvPr/>
        </p:nvSpPr>
        <p:spPr>
          <a:xfrm>
            <a:off x="357188" y="1214438"/>
            <a:ext cx="8215312" cy="5170487"/>
          </a:xfrm>
          <a:prstGeom prst="rect">
            <a:avLst/>
          </a:prstGeom>
        </p:spPr>
        <p:txBody>
          <a:bodyPr>
            <a:spAutoFit/>
          </a:bodyPr>
          <a:lstStyle/>
          <a:p>
            <a:pPr indent="363538" algn="just">
              <a:defRPr/>
            </a:pPr>
            <a:r>
              <a:rPr lang="uz-Latn-UZ" sz="2200" i="1" dirty="0">
                <a:solidFill>
                  <a:srgbClr val="002060"/>
                </a:solidFill>
                <a:effectLst>
                  <a:outerShdw blurRad="38100" dist="38100" dir="2700000" algn="tl">
                    <a:srgbClr val="C0C0C0"/>
                  </a:outerShdw>
                </a:effectLst>
                <a:latin typeface="Arial"/>
              </a:rPr>
              <a:t>Ўзбекистон Республикаси Вазирлар Маҳкамаси</a:t>
            </a:r>
            <a:r>
              <a:rPr lang="uz-Cyrl-UZ" sz="2200" i="1" dirty="0">
                <a:solidFill>
                  <a:srgbClr val="002060"/>
                </a:solidFill>
                <a:effectLst>
                  <a:outerShdw blurRad="38100" dist="38100" dir="2700000" algn="tl">
                    <a:srgbClr val="C0C0C0"/>
                  </a:outerShdw>
                </a:effectLst>
                <a:latin typeface="Arial"/>
              </a:rPr>
              <a:t>нинг 2017 йил 18 июлдаги “</a:t>
            </a:r>
            <a:r>
              <a:rPr lang="uz-Latn-UZ" sz="2200" i="1" dirty="0">
                <a:solidFill>
                  <a:srgbClr val="002060"/>
                </a:solidFill>
                <a:effectLst>
                  <a:outerShdw blurRad="38100" dist="38100" dir="2700000" algn="tl">
                    <a:srgbClr val="C0C0C0"/>
                  </a:outerShdw>
                </a:effectLst>
                <a:latin typeface="Arial"/>
              </a:rPr>
              <a:t>Ўзбекистон Республикаси Вазирлар Маҳкамаси ҳузуридаги Таълим сифатини назорат қилиш давлат инспекцияси фаолиятини ташкил этиш тўғрисида”ги қарори қабул қилинди</a:t>
            </a:r>
            <a:r>
              <a:rPr lang="ru-RU" sz="2200" i="1" dirty="0">
                <a:solidFill>
                  <a:srgbClr val="002060"/>
                </a:solidFill>
                <a:effectLst>
                  <a:outerShdw blurRad="38100" dist="38100" dir="2700000" algn="tl">
                    <a:srgbClr val="C0C0C0"/>
                  </a:outerShdw>
                </a:effectLst>
                <a:latin typeface="Arial"/>
              </a:rPr>
              <a:t>.</a:t>
            </a:r>
          </a:p>
          <a:p>
            <a:pPr algn="just">
              <a:defRPr/>
            </a:pPr>
            <a:r>
              <a:rPr lang="uz-Cyrl-UZ" sz="2200" i="1" dirty="0">
                <a:solidFill>
                  <a:srgbClr val="002060"/>
                </a:solidFill>
                <a:effectLst>
                  <a:outerShdw blurRad="38100" dist="38100" dir="2700000" algn="tl">
                    <a:srgbClr val="C0C0C0"/>
                  </a:outerShdw>
                </a:effectLst>
                <a:latin typeface="Arial"/>
              </a:rPr>
              <a:t>     Эндиликда 2017 йил 1 октябрдан бошлаб: </a:t>
            </a:r>
            <a:endParaRPr lang="ru-RU" sz="2200" i="1" dirty="0">
              <a:solidFill>
                <a:srgbClr val="002060"/>
              </a:solidFill>
              <a:effectLst>
                <a:outerShdw blurRad="38100" dist="38100" dir="2700000" algn="tl">
                  <a:srgbClr val="C0C0C0"/>
                </a:outerShdw>
              </a:effectLst>
              <a:latin typeface="Arial"/>
            </a:endParaRPr>
          </a:p>
          <a:p>
            <a:pPr algn="just">
              <a:defRPr/>
            </a:pPr>
            <a:r>
              <a:rPr lang="uz-Cyrl-UZ" sz="2200" i="1" dirty="0">
                <a:solidFill>
                  <a:srgbClr val="002060"/>
                </a:solidFill>
                <a:effectLst>
                  <a:outerShdw blurRad="38100" dist="38100" dir="2700000" algn="tl">
                    <a:srgbClr val="C0C0C0"/>
                  </a:outerShdw>
                </a:effectLst>
                <a:latin typeface="Arial"/>
              </a:rPr>
              <a:t>     - умумий ўрта, ўрта махсус ва касб-ҳунар таълим муассасаларида биринчи ва олий малака тоифали, етакчи ва бош ўқитувчи лавозимидаги ҳамда мазкур малака тоифалари ва лавозимларга талабгор педагог кадрларга малака тоифасини беришда энг кам ойлик иш ҳақининг 1 баробари миқдорида;</a:t>
            </a:r>
            <a:endParaRPr lang="ru-RU" sz="2200" i="1" dirty="0">
              <a:solidFill>
                <a:srgbClr val="002060"/>
              </a:solidFill>
              <a:effectLst>
                <a:outerShdw blurRad="38100" dist="38100" dir="2700000" algn="tl">
                  <a:srgbClr val="C0C0C0"/>
                </a:outerShdw>
              </a:effectLst>
              <a:latin typeface="Arial"/>
            </a:endParaRPr>
          </a:p>
          <a:p>
            <a:pPr algn="just">
              <a:defRPr/>
            </a:pPr>
            <a:r>
              <a:rPr lang="uz-Cyrl-UZ" sz="2200" i="1" dirty="0">
                <a:solidFill>
                  <a:srgbClr val="002060"/>
                </a:solidFill>
                <a:effectLst>
                  <a:outerShdw blurRad="38100" dist="38100" dir="2700000" algn="tl">
                    <a:srgbClr val="C0C0C0"/>
                  </a:outerShdw>
                </a:effectLst>
                <a:latin typeface="Arial"/>
              </a:rPr>
              <a:t>     - нодавлат таълим муассасаларини аттестациядан ўтказганлик учун энг кам ойлик иш ҳақининг 10 баробари миқдорида йиғим жорий этилади.</a:t>
            </a:r>
            <a:r>
              <a:rPr lang="uz-Latn-UZ" sz="2200" i="1" dirty="0">
                <a:solidFill>
                  <a:srgbClr val="002060"/>
                </a:solidFill>
                <a:effectLst>
                  <a:outerShdw blurRad="38100" dist="38100" dir="2700000" algn="tl">
                    <a:srgbClr val="C0C0C0"/>
                  </a:outerShdw>
                </a:effectLst>
                <a:latin typeface="Arial"/>
              </a:rPr>
              <a:t> </a:t>
            </a:r>
            <a:endParaRPr lang="uz-Cyrl-UZ" sz="2200" i="1" dirty="0">
              <a:solidFill>
                <a:srgbClr val="002060"/>
              </a:solidFill>
              <a:effectLst>
                <a:outerShdw blurRad="38100" dist="38100" dir="2700000" algn="tl">
                  <a:srgbClr val="C0C0C0"/>
                </a:outerShdw>
              </a:effectLst>
              <a:latin typeface="Arial"/>
            </a:endParaRPr>
          </a:p>
        </p:txBody>
      </p:sp>
    </p:spTree>
  </p:cSld>
  <p:clrMapOvr>
    <a:masterClrMapping/>
  </p:clrMapOvr>
  <p:transition spd="slow">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Прямоуг. 12"/>
          <p:cNvSpPr>
            <a:spLocks noChangeArrowheads="1"/>
          </p:cNvSpPr>
          <p:nvPr/>
        </p:nvSpPr>
        <p:spPr bwMode="auto">
          <a:xfrm>
            <a:off x="428625" y="71438"/>
            <a:ext cx="8429625" cy="862012"/>
          </a:xfrm>
          <a:prstGeom prst="rect">
            <a:avLst/>
          </a:prstGeom>
          <a:noFill/>
          <a:ln w="9525">
            <a:noFill/>
            <a:miter lim="800000"/>
            <a:headEnd/>
            <a:tailEnd/>
          </a:ln>
        </p:spPr>
        <p:txBody>
          <a:bodyPr anchor="ctr">
            <a:spAutoFit/>
          </a:bodyPr>
          <a:lstStyle/>
          <a:p>
            <a:pPr algn="ctr" eaLnBrk="0" hangingPunct="0">
              <a:defRPr/>
            </a:pPr>
            <a:r>
              <a:rPr lang="uz-Latn-UZ" sz="2500" b="1" i="1" dirty="0">
                <a:solidFill>
                  <a:srgbClr val="00008A"/>
                </a:solidFill>
                <a:effectLst>
                  <a:outerShdw blurRad="38100" dist="38100" dir="2700000" algn="tl">
                    <a:srgbClr val="C0C0C0"/>
                  </a:outerShdw>
                </a:effectLst>
                <a:latin typeface="Times New Roman" pitchFamily="18" charset="0"/>
              </a:rPr>
              <a:t>Таълим сифатини назорат қилиш давлат инспекцияси </a:t>
            </a:r>
            <a:r>
              <a:rPr lang="ru-RU" sz="2500" b="1" i="1" dirty="0" err="1">
                <a:solidFill>
                  <a:srgbClr val="00008A"/>
                </a:solidFill>
                <a:effectLst>
                  <a:outerShdw blurRad="38100" dist="38100" dir="2700000" algn="tl">
                    <a:srgbClr val="C0C0C0"/>
                  </a:outerShdw>
                </a:effectLst>
                <a:latin typeface="Times New Roman" pitchFamily="18" charset="0"/>
              </a:rPr>
              <a:t>структураси</a:t>
            </a:r>
            <a:endParaRPr lang="ru-RU" sz="2500" b="1" i="1" dirty="0">
              <a:solidFill>
                <a:srgbClr val="00008A"/>
              </a:solidFill>
              <a:effectLst>
                <a:outerShdw blurRad="38100" dist="38100" dir="2700000" algn="tl">
                  <a:srgbClr val="C0C0C0"/>
                </a:outerShdw>
              </a:effectLst>
              <a:latin typeface="Times New Roman" pitchFamily="18" charset="0"/>
            </a:endParaRPr>
          </a:p>
        </p:txBody>
      </p:sp>
      <p:pic>
        <p:nvPicPr>
          <p:cNvPr id="4" name="Рисунок 3" descr="http://lex.uz/Pages/GetPDF.aspx?file=3276801"/>
          <p:cNvPicPr/>
          <p:nvPr/>
        </p:nvPicPr>
        <p:blipFill>
          <a:blip r:link="rId2" cstate="print">
            <a:duotone>
              <a:prstClr val="black"/>
              <a:schemeClr val="accent3">
                <a:tint val="45000"/>
                <a:satMod val="400000"/>
              </a:schemeClr>
            </a:duotone>
          </a:blip>
          <a:srcRect l="1681" t="1778" r="840" b="2425"/>
          <a:stretch>
            <a:fillRect/>
          </a:stretch>
        </p:blipFill>
        <p:spPr bwMode="auto">
          <a:xfrm>
            <a:off x="285720" y="1000108"/>
            <a:ext cx="8532000" cy="5572164"/>
          </a:xfrm>
          <a:prstGeom prst="rect">
            <a:avLst/>
          </a:prstGeom>
          <a:solidFill>
            <a:srgbClr val="00FF00"/>
          </a:solidFill>
          <a:ln w="9525">
            <a:noFill/>
            <a:miter lim="800000"/>
            <a:headEnd/>
            <a:tailEnd/>
          </a:ln>
        </p:spPr>
      </p:pic>
    </p:spTree>
  </p:cSld>
  <p:clrMapOvr>
    <a:masterClrMapping/>
  </p:clrMapOvr>
  <p:transition spd="slow">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Прямоуг. 12"/>
          <p:cNvSpPr>
            <a:spLocks noChangeArrowheads="1"/>
          </p:cNvSpPr>
          <p:nvPr/>
        </p:nvSpPr>
        <p:spPr bwMode="auto">
          <a:xfrm>
            <a:off x="428625" y="142875"/>
            <a:ext cx="8429625" cy="708025"/>
          </a:xfrm>
          <a:prstGeom prst="rect">
            <a:avLst/>
          </a:prstGeom>
          <a:noFill/>
          <a:ln w="9525">
            <a:noFill/>
            <a:miter lim="800000"/>
            <a:headEnd/>
            <a:tailEnd/>
          </a:ln>
        </p:spPr>
        <p:txBody>
          <a:bodyPr anchor="ctr">
            <a:spAutoFit/>
          </a:bodyPr>
          <a:lstStyle/>
          <a:p>
            <a:pPr algn="ctr" eaLnBrk="0" hangingPunct="0">
              <a:defRPr/>
            </a:pPr>
            <a:r>
              <a:rPr lang="uz-Cyrl-UZ" sz="2000" b="1" i="1" dirty="0">
                <a:solidFill>
                  <a:srgbClr val="002060"/>
                </a:solidFill>
                <a:effectLst>
                  <a:outerShdw blurRad="38100" dist="38100" dir="2700000" algn="tl">
                    <a:srgbClr val="C0C0C0"/>
                  </a:outerShdw>
                </a:effectLst>
                <a:latin typeface="Times New Roman" pitchFamily="18" charset="0"/>
              </a:rPr>
              <a:t>Мактабгача ва умумий ўрта таълим муассасаларини аттестациядан ўтказишда юзага келган муаммо ва камчиликлар</a:t>
            </a:r>
            <a:endParaRPr lang="ru-RU" sz="2000" b="1" i="1" dirty="0">
              <a:solidFill>
                <a:srgbClr val="002060"/>
              </a:solidFill>
              <a:effectLst>
                <a:outerShdw blurRad="38100" dist="38100" dir="2700000" algn="tl">
                  <a:srgbClr val="C0C0C0"/>
                </a:outerShdw>
              </a:effectLst>
              <a:latin typeface="Times New Roman" pitchFamily="18" charset="0"/>
            </a:endParaRPr>
          </a:p>
        </p:txBody>
      </p:sp>
      <p:sp>
        <p:nvSpPr>
          <p:cNvPr id="13316" name="Rectangle 4"/>
          <p:cNvSpPr>
            <a:spLocks noChangeArrowheads="1"/>
          </p:cNvSpPr>
          <p:nvPr/>
        </p:nvSpPr>
        <p:spPr bwMode="auto">
          <a:xfrm>
            <a:off x="357158" y="1000108"/>
            <a:ext cx="8572560" cy="5509200"/>
          </a:xfrm>
          <a:prstGeom prst="rect">
            <a:avLst/>
          </a:prstGeom>
          <a:noFill/>
          <a:ln w="9525">
            <a:noFill/>
            <a:miter lim="800000"/>
            <a:headEnd/>
            <a:tailEnd/>
          </a:ln>
          <a:effectLst/>
        </p:spPr>
        <p:txBody>
          <a:bodyPr anchor="ctr">
            <a:spAutoFit/>
          </a:bodyPr>
          <a:lstStyle/>
          <a:p>
            <a:pPr marL="0" lvl="8" indent="449263" algn="just" eaLnBrk="0" fontAlgn="base" hangingPunct="0">
              <a:spcBef>
                <a:spcPct val="0"/>
              </a:spcBef>
              <a:spcAft>
                <a:spcPct val="0"/>
              </a:spcAft>
              <a:buFontTx/>
              <a:buChar char="•"/>
              <a:tabLst>
                <a:tab pos="630238" algn="l"/>
              </a:tabLst>
              <a:defRPr/>
            </a:pPr>
            <a:r>
              <a:rPr lang="uz-Cyrl-UZ" sz="2200" dirty="0">
                <a:solidFill>
                  <a:srgbClr val="002060"/>
                </a:solidFill>
                <a:latin typeface="Times New Roman" pitchFamily="18" charset="0"/>
                <a:ea typeface="Times New Roman" pitchFamily="18" charset="0"/>
                <a:cs typeface="Times New Roman" pitchFamily="18" charset="0"/>
              </a:rPr>
              <a:t>Аттестация комиссиялари раислари </a:t>
            </a:r>
            <a:r>
              <a:rPr lang="uz-Cyrl-UZ" sz="2200" i="1" dirty="0">
                <a:solidFill>
                  <a:srgbClr val="002060"/>
                </a:solidFill>
                <a:latin typeface="Times New Roman" pitchFamily="18" charset="0"/>
                <a:ea typeface="Times New Roman" pitchFamily="18" charset="0"/>
                <a:cs typeface="Times New Roman" pitchFamily="18" charset="0"/>
              </a:rPr>
              <a:t>(туман ҳокимининг тегишли ўринбосари)</a:t>
            </a:r>
            <a:r>
              <a:rPr lang="uz-Cyrl-UZ" sz="2200" dirty="0">
                <a:solidFill>
                  <a:srgbClr val="002060"/>
                </a:solidFill>
                <a:latin typeface="Times New Roman" pitchFamily="18" charset="0"/>
                <a:ea typeface="Times New Roman" pitchFamily="18" charset="0"/>
                <a:cs typeface="Times New Roman" pitchFamily="18" charset="0"/>
              </a:rPr>
              <a:t>га </a:t>
            </a:r>
            <a:r>
              <a:rPr lang="ru-RU" sz="2200" dirty="0" err="1">
                <a:solidFill>
                  <a:srgbClr val="002060"/>
                </a:solidFill>
                <a:latin typeface="Times New Roman" pitchFamily="18" charset="0"/>
                <a:ea typeface="Times New Roman" pitchFamily="18" charset="0"/>
                <a:cs typeface="Times New Roman" pitchFamily="18" charset="0"/>
              </a:rPr>
              <a:t>масаланинг</a:t>
            </a:r>
            <a:r>
              <a:rPr lang="ru-RU" sz="2200" dirty="0">
                <a:solidFill>
                  <a:srgbClr val="002060"/>
                </a:solidFill>
                <a:latin typeface="Times New Roman" pitchFamily="18" charset="0"/>
                <a:ea typeface="Times New Roman" pitchFamily="18" charset="0"/>
                <a:cs typeface="Times New Roman" pitchFamily="18" charset="0"/>
              </a:rPr>
              <a:t> </a:t>
            </a:r>
            <a:r>
              <a:rPr lang="uz-Cyrl-UZ" sz="2200" dirty="0">
                <a:solidFill>
                  <a:srgbClr val="002060"/>
                </a:solidFill>
                <a:latin typeface="Times New Roman" pitchFamily="18" charset="0"/>
                <a:ea typeface="Times New Roman" pitchFamily="18" charset="0"/>
                <a:cs typeface="Times New Roman" pitchFamily="18" charset="0"/>
              </a:rPr>
              <a:t>моҳияти </a:t>
            </a:r>
            <a:r>
              <a:rPr lang="ru-RU" sz="2200" dirty="0" err="1">
                <a:solidFill>
                  <a:srgbClr val="002060"/>
                </a:solidFill>
                <a:latin typeface="Times New Roman" pitchFamily="18" charset="0"/>
                <a:ea typeface="Times New Roman" pitchFamily="18" charset="0"/>
                <a:cs typeface="Times New Roman" pitchFamily="18" charset="0"/>
              </a:rPr>
              <a:t>ўз</a:t>
            </a:r>
            <a:r>
              <a:rPr lang="ru-RU" sz="2200" dirty="0">
                <a:solidFill>
                  <a:srgbClr val="002060"/>
                </a:solidFill>
                <a:latin typeface="Times New Roman" pitchFamily="18" charset="0"/>
                <a:ea typeface="Times New Roman" pitchFamily="18" charset="0"/>
                <a:cs typeface="Times New Roman" pitchFamily="18" charset="0"/>
              </a:rPr>
              <a:t> </a:t>
            </a:r>
            <a:r>
              <a:rPr lang="ru-RU" sz="2200" dirty="0" err="1">
                <a:solidFill>
                  <a:srgbClr val="002060"/>
                </a:solidFill>
                <a:latin typeface="Times New Roman" pitchFamily="18" charset="0"/>
                <a:ea typeface="Times New Roman" pitchFamily="18" charset="0"/>
                <a:cs typeface="Times New Roman" pitchFamily="18" charset="0"/>
              </a:rPr>
              <a:t>вақтида</a:t>
            </a:r>
            <a:r>
              <a:rPr lang="ru-RU" sz="2200" dirty="0">
                <a:solidFill>
                  <a:srgbClr val="002060"/>
                </a:solidFill>
                <a:latin typeface="Times New Roman" pitchFamily="18" charset="0"/>
                <a:ea typeface="Times New Roman" pitchFamily="18" charset="0"/>
                <a:cs typeface="Times New Roman" pitchFamily="18" charset="0"/>
              </a:rPr>
              <a:t> </a:t>
            </a:r>
            <a:r>
              <a:rPr lang="uz-Cyrl-UZ" sz="2200" dirty="0">
                <a:solidFill>
                  <a:srgbClr val="002060"/>
                </a:solidFill>
                <a:latin typeface="Times New Roman" pitchFamily="18" charset="0"/>
                <a:ea typeface="Times New Roman" pitchFamily="18" charset="0"/>
                <a:cs typeface="Times New Roman" pitchFamily="18" charset="0"/>
              </a:rPr>
              <a:t>тўғри етказилмаслиги, туман (шаҳар) ХТМФМТТЭ бўлимлари мудирлари (</a:t>
            </a:r>
            <a:r>
              <a:rPr lang="uz-Cyrl-UZ" sz="2200" i="1" dirty="0">
                <a:solidFill>
                  <a:srgbClr val="002060"/>
                </a:solidFill>
                <a:latin typeface="Times New Roman" pitchFamily="18" charset="0"/>
                <a:ea typeface="Times New Roman" pitchFamily="18" charset="0"/>
                <a:cs typeface="Times New Roman" pitchFamily="18" charset="0"/>
              </a:rPr>
              <a:t>аттестация комиссияси раиси ўринбосари)</a:t>
            </a:r>
            <a:r>
              <a:rPr lang="ru-RU" sz="2200" dirty="0" err="1">
                <a:solidFill>
                  <a:srgbClr val="002060"/>
                </a:solidFill>
                <a:latin typeface="Times New Roman" pitchFamily="18" charset="0"/>
                <a:ea typeface="Times New Roman" pitchFamily="18" charset="0"/>
                <a:cs typeface="Times New Roman" pitchFamily="18" charset="0"/>
              </a:rPr>
              <a:t>нинг</a:t>
            </a:r>
            <a:r>
              <a:rPr lang="ru-RU" sz="2200" i="1" dirty="0">
                <a:solidFill>
                  <a:srgbClr val="002060"/>
                </a:solidFill>
                <a:latin typeface="Times New Roman" pitchFamily="18" charset="0"/>
                <a:ea typeface="Times New Roman" pitchFamily="18" charset="0"/>
                <a:cs typeface="Times New Roman" pitchFamily="18" charset="0"/>
              </a:rPr>
              <a:t> </a:t>
            </a:r>
            <a:r>
              <a:rPr lang="ru-RU" sz="2200" dirty="0" err="1">
                <a:solidFill>
                  <a:srgbClr val="002060"/>
                </a:solidFill>
                <a:latin typeface="Times New Roman" pitchFamily="18" charset="0"/>
                <a:ea typeface="Times New Roman" pitchFamily="18" charset="0"/>
                <a:cs typeface="Times New Roman" pitchFamily="18" charset="0"/>
              </a:rPr>
              <a:t>эътиборсизлиги</a:t>
            </a:r>
            <a:r>
              <a:rPr lang="ru-RU" sz="2200" dirty="0">
                <a:solidFill>
                  <a:srgbClr val="002060"/>
                </a:solidFill>
                <a:latin typeface="Times New Roman" pitchFamily="18" charset="0"/>
                <a:ea typeface="Times New Roman" pitchFamily="18" charset="0"/>
                <a:cs typeface="Times New Roman" pitchFamily="18" charset="0"/>
              </a:rPr>
              <a:t> </a:t>
            </a:r>
            <a:r>
              <a:rPr lang="uz-Cyrl-UZ" sz="2200" dirty="0">
                <a:solidFill>
                  <a:srgbClr val="002060"/>
                </a:solidFill>
                <a:latin typeface="Times New Roman" pitchFamily="18" charset="0"/>
                <a:ea typeface="Times New Roman" pitchFamily="18" charset="0"/>
                <a:cs typeface="Times New Roman" pitchFamily="18" charset="0"/>
              </a:rPr>
              <a:t>оқибатида таълим муассасалари аттестацияси ҳужжатларини расмийлаштиришда ва Давлат тест марказига ўз вақтида тақдим этмаслиги;</a:t>
            </a:r>
            <a:endParaRPr lang="ru-RU" sz="2200" dirty="0">
              <a:solidFill>
                <a:srgbClr val="002060"/>
              </a:solidFill>
              <a:latin typeface="Times New Roman" pitchFamily="18" charset="0"/>
              <a:cs typeface="Times New Roman" pitchFamily="18" charset="0"/>
            </a:endParaRPr>
          </a:p>
          <a:p>
            <a:pPr indent="450850" algn="just" eaLnBrk="0" hangingPunct="0">
              <a:buFontTx/>
              <a:buChar char="•"/>
              <a:tabLst>
                <a:tab pos="630238" algn="l"/>
              </a:tabLst>
              <a:defRPr/>
            </a:pPr>
            <a:r>
              <a:rPr lang="uz-Cyrl-UZ" sz="2200" dirty="0">
                <a:solidFill>
                  <a:srgbClr val="002060"/>
                </a:solidFill>
                <a:latin typeface="Times New Roman" pitchFamily="18" charset="0"/>
                <a:ea typeface="Times New Roman" pitchFamily="18" charset="0"/>
                <a:cs typeface="Times New Roman" pitchFamily="18" charset="0"/>
              </a:rPr>
              <a:t>Ўқув йили давомида таълим муассасаларини аттестациядан ўтказиш режасини Вазирлар Маҳкамаси томонидан тасдиқланган режага мувофиқлаштирилмаганлиги;</a:t>
            </a:r>
            <a:endParaRPr lang="ru-RU" sz="2200" dirty="0">
              <a:solidFill>
                <a:srgbClr val="002060"/>
              </a:solidFill>
              <a:latin typeface="Times New Roman" pitchFamily="18" charset="0"/>
              <a:cs typeface="Times New Roman" pitchFamily="18" charset="0"/>
            </a:endParaRPr>
          </a:p>
          <a:p>
            <a:pPr indent="450850" algn="just" eaLnBrk="0" hangingPunct="0">
              <a:buFontTx/>
              <a:buChar char="•"/>
              <a:tabLst>
                <a:tab pos="630238" algn="l"/>
              </a:tabLst>
              <a:defRPr/>
            </a:pPr>
            <a:r>
              <a:rPr lang="uz-Cyrl-UZ" sz="2200" dirty="0">
                <a:solidFill>
                  <a:srgbClr val="002060"/>
                </a:solidFill>
                <a:latin typeface="Times New Roman" pitchFamily="18" charset="0"/>
                <a:ea typeface="Times New Roman" pitchFamily="18" charset="0"/>
                <a:cs typeface="Times New Roman" pitchFamily="18" charset="0"/>
              </a:rPr>
              <a:t>Турли сабабларга кўра аттестациядан ўтказилмайдиган таълим</a:t>
            </a:r>
            <a:r>
              <a:rPr lang="uz-Cyrl-UZ" sz="2200" i="1" dirty="0">
                <a:solidFill>
                  <a:srgbClr val="002060"/>
                </a:solidFill>
                <a:latin typeface="Times New Roman" pitchFamily="18" charset="0"/>
                <a:ea typeface="Times New Roman" pitchFamily="18" charset="0"/>
                <a:cs typeface="Times New Roman" pitchFamily="18" charset="0"/>
              </a:rPr>
              <a:t> </a:t>
            </a:r>
            <a:r>
              <a:rPr lang="uz-Cyrl-UZ" sz="2200" dirty="0">
                <a:solidFill>
                  <a:srgbClr val="002060"/>
                </a:solidFill>
                <a:latin typeface="Times New Roman" pitchFamily="18" charset="0"/>
                <a:ea typeface="Times New Roman" pitchFamily="18" charset="0"/>
                <a:cs typeface="Times New Roman" pitchFamily="18" charset="0"/>
              </a:rPr>
              <a:t>муассасаларини (махсусга айлантирилган, қайта ташкил этилган, мақоми ўзгарган, давлат дастури асосида таъмирлаш режасига киритилган) режадан ўз вақтида чиқарилмаганлиги; </a:t>
            </a:r>
          </a:p>
          <a:p>
            <a:pPr indent="450850" algn="just" eaLnBrk="0" hangingPunct="0">
              <a:buFontTx/>
              <a:buChar char="•"/>
              <a:tabLst>
                <a:tab pos="630238" algn="l"/>
              </a:tabLst>
              <a:defRPr/>
            </a:pPr>
            <a:r>
              <a:rPr lang="uz-Cyrl-UZ" sz="2200" dirty="0">
                <a:solidFill>
                  <a:srgbClr val="002060"/>
                </a:solidFill>
                <a:latin typeface="Times New Roman" pitchFamily="18" charset="0"/>
                <a:cs typeface="Times New Roman" pitchFamily="18" charset="0"/>
              </a:rPr>
              <a:t>Таълим муассасасини аттестациядан ўтказишда “Таълим муассасаларини аттестациядан ўтказиш мезонлари бўйича йўриқнома”га риоя қилинмаганлиги;</a:t>
            </a:r>
            <a:endParaRPr lang="ru-RU" sz="2200" dirty="0">
              <a:solidFill>
                <a:srgbClr val="002060"/>
              </a:solidFill>
              <a:latin typeface="Times New Roman" pitchFamily="18" charset="0"/>
              <a:cs typeface="Times New Roman" pitchFamily="18" charset="0"/>
            </a:endParaRPr>
          </a:p>
        </p:txBody>
      </p:sp>
    </p:spTree>
  </p:cSld>
  <p:clrMapOvr>
    <a:masterClrMapping/>
  </p:clrMapOvr>
  <p:transition spd="slow">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Прямоуг. 12"/>
          <p:cNvSpPr>
            <a:spLocks noChangeArrowheads="1"/>
          </p:cNvSpPr>
          <p:nvPr/>
        </p:nvSpPr>
        <p:spPr bwMode="auto">
          <a:xfrm>
            <a:off x="428625" y="142875"/>
            <a:ext cx="8429625" cy="708025"/>
          </a:xfrm>
          <a:prstGeom prst="rect">
            <a:avLst/>
          </a:prstGeom>
          <a:noFill/>
          <a:ln w="9525">
            <a:noFill/>
            <a:miter lim="800000"/>
            <a:headEnd/>
            <a:tailEnd/>
          </a:ln>
        </p:spPr>
        <p:txBody>
          <a:bodyPr anchor="ctr">
            <a:spAutoFit/>
          </a:bodyPr>
          <a:lstStyle/>
          <a:p>
            <a:pPr algn="ctr" eaLnBrk="0" hangingPunct="0">
              <a:defRPr/>
            </a:pPr>
            <a:r>
              <a:rPr lang="uz-Cyrl-UZ" sz="2000" b="1" i="1" dirty="0">
                <a:solidFill>
                  <a:srgbClr val="0000CC"/>
                </a:solidFill>
                <a:effectLst>
                  <a:outerShdw blurRad="38100" dist="38100" dir="2700000" algn="tl">
                    <a:srgbClr val="C0C0C0"/>
                  </a:outerShdw>
                </a:effectLst>
                <a:latin typeface="Times New Roman" pitchFamily="18" charset="0"/>
              </a:rPr>
              <a:t>Мактабгача ва умумий ўрта таълим муассасаларини аттестациядан ўтказишда юзага келган муаммо ва камчиликлар</a:t>
            </a:r>
            <a:endParaRPr lang="ru-RU" sz="2000" b="1" i="1" dirty="0">
              <a:solidFill>
                <a:srgbClr val="0000CC"/>
              </a:solidFill>
              <a:effectLst>
                <a:outerShdw blurRad="38100" dist="38100" dir="2700000" algn="tl">
                  <a:srgbClr val="C0C0C0"/>
                </a:outerShdw>
              </a:effectLst>
              <a:latin typeface="Times New Roman" pitchFamily="18" charset="0"/>
            </a:endParaRPr>
          </a:p>
        </p:txBody>
      </p:sp>
      <p:sp>
        <p:nvSpPr>
          <p:cNvPr id="14339" name="Rectangle 4"/>
          <p:cNvSpPr>
            <a:spLocks noChangeArrowheads="1"/>
          </p:cNvSpPr>
          <p:nvPr/>
        </p:nvSpPr>
        <p:spPr bwMode="auto">
          <a:xfrm>
            <a:off x="357188" y="1000125"/>
            <a:ext cx="8501062" cy="4524375"/>
          </a:xfrm>
          <a:prstGeom prst="rect">
            <a:avLst/>
          </a:prstGeom>
          <a:noFill/>
          <a:ln w="9525">
            <a:noFill/>
            <a:miter lim="800000"/>
            <a:headEnd/>
            <a:tailEnd/>
          </a:ln>
        </p:spPr>
        <p:txBody>
          <a:bodyPr anchor="ctr">
            <a:spAutoFit/>
          </a:bodyPr>
          <a:lstStyle/>
          <a:p>
            <a:pPr algn="just">
              <a:buFont typeface="Arial" charset="0"/>
              <a:buChar char="•"/>
            </a:pPr>
            <a:r>
              <a:rPr lang="uz-Cyrl-UZ" sz="2400">
                <a:solidFill>
                  <a:srgbClr val="002060"/>
                </a:solidFill>
                <a:latin typeface="Times New Roman" pitchFamily="18" charset="0"/>
                <a:cs typeface="Times New Roman" pitchFamily="18" charset="0"/>
              </a:rPr>
              <a:t>Аттестация комиссияси ва экспертларнинг ҳужжатларни юритиш тартиби тўғрисида тўлиқ маълумотга эга эмаслиги;</a:t>
            </a:r>
            <a:endParaRPr lang="ru-RU" sz="2400">
              <a:solidFill>
                <a:srgbClr val="002060"/>
              </a:solidFill>
              <a:latin typeface="Times New Roman" pitchFamily="18" charset="0"/>
              <a:cs typeface="Times New Roman" pitchFamily="18" charset="0"/>
            </a:endParaRPr>
          </a:p>
          <a:p>
            <a:pPr algn="just">
              <a:buFont typeface="Arial" charset="0"/>
              <a:buChar char="•"/>
            </a:pPr>
            <a:r>
              <a:rPr lang="uz-Cyrl-UZ" sz="2400">
                <a:solidFill>
                  <a:srgbClr val="002060"/>
                </a:solidFill>
                <a:latin typeface="Times New Roman" pitchFamily="18" charset="0"/>
                <a:cs typeface="Times New Roman" pitchFamily="18" charset="0"/>
              </a:rPr>
              <a:t>Экспертлар таркибига малакали мутахассисларнинг жалб этилмаганлиги; </a:t>
            </a:r>
            <a:endParaRPr lang="ru-RU" sz="2400">
              <a:solidFill>
                <a:srgbClr val="002060"/>
              </a:solidFill>
              <a:latin typeface="Times New Roman" pitchFamily="18" charset="0"/>
              <a:cs typeface="Times New Roman" pitchFamily="18" charset="0"/>
            </a:endParaRPr>
          </a:p>
          <a:p>
            <a:pPr algn="just">
              <a:buFont typeface="Arial" charset="0"/>
              <a:buChar char="•"/>
            </a:pPr>
            <a:r>
              <a:rPr lang="uz-Cyrl-UZ" sz="2400">
                <a:solidFill>
                  <a:srgbClr val="002060"/>
                </a:solidFill>
                <a:latin typeface="Times New Roman" pitchFamily="18" charset="0"/>
                <a:cs typeface="Times New Roman" pitchFamily="18" charset="0"/>
              </a:rPr>
              <a:t>Ҳужжатларни расмийлаштиришда масъул ходимларнинг хатоликларга йўл қўяётганлиги;</a:t>
            </a:r>
            <a:endParaRPr lang="ru-RU" sz="2400">
              <a:solidFill>
                <a:srgbClr val="002060"/>
              </a:solidFill>
              <a:latin typeface="Times New Roman" pitchFamily="18" charset="0"/>
              <a:cs typeface="Times New Roman" pitchFamily="18" charset="0"/>
            </a:endParaRPr>
          </a:p>
          <a:p>
            <a:pPr algn="just">
              <a:buFont typeface="Arial" charset="0"/>
              <a:buChar char="•"/>
            </a:pPr>
            <a:r>
              <a:rPr lang="uz-Cyrl-UZ" sz="2400">
                <a:solidFill>
                  <a:srgbClr val="002060"/>
                </a:solidFill>
                <a:latin typeface="Times New Roman" pitchFamily="18" charset="0"/>
                <a:cs typeface="Times New Roman" pitchFamily="18" charset="0"/>
              </a:rPr>
              <a:t>Жойлардаги айрим аттестация комиссияларининг иш ҳужжатлари талаб даражасида юритилмаганлиги;</a:t>
            </a:r>
            <a:endParaRPr lang="ru-RU" sz="2400">
              <a:solidFill>
                <a:srgbClr val="002060"/>
              </a:solidFill>
              <a:latin typeface="Times New Roman" pitchFamily="18" charset="0"/>
              <a:cs typeface="Times New Roman" pitchFamily="18" charset="0"/>
            </a:endParaRPr>
          </a:p>
          <a:p>
            <a:pPr algn="just">
              <a:buFont typeface="Arial" charset="0"/>
              <a:buChar char="•"/>
            </a:pPr>
            <a:r>
              <a:rPr lang="uz-Cyrl-UZ" sz="2400">
                <a:solidFill>
                  <a:srgbClr val="002060"/>
                </a:solidFill>
                <a:latin typeface="Times New Roman" pitchFamily="18" charset="0"/>
                <a:cs typeface="Times New Roman" pitchFamily="18" charset="0"/>
              </a:rPr>
              <a:t>Комиссияларнинг иш режалари ишлаб чиқилмаганлиги;</a:t>
            </a:r>
            <a:endParaRPr lang="ru-RU" sz="2400">
              <a:solidFill>
                <a:srgbClr val="002060"/>
              </a:solidFill>
              <a:latin typeface="Times New Roman" pitchFamily="18" charset="0"/>
              <a:cs typeface="Times New Roman" pitchFamily="18" charset="0"/>
            </a:endParaRPr>
          </a:p>
          <a:p>
            <a:pPr algn="just">
              <a:buFont typeface="Arial" charset="0"/>
              <a:buChar char="•"/>
            </a:pPr>
            <a:r>
              <a:rPr lang="uz-Cyrl-UZ" sz="2400">
                <a:solidFill>
                  <a:srgbClr val="002060"/>
                </a:solidFill>
                <a:latin typeface="Times New Roman" pitchFamily="18" charset="0"/>
                <a:cs typeface="Times New Roman" pitchFamily="18" charset="0"/>
              </a:rPr>
              <a:t>Комиссия баённомалар дафтарининг юритилмаганлиги;</a:t>
            </a:r>
            <a:endParaRPr lang="ru-RU" sz="2400">
              <a:solidFill>
                <a:srgbClr val="002060"/>
              </a:solidFill>
              <a:latin typeface="Times New Roman" pitchFamily="18" charset="0"/>
              <a:cs typeface="Times New Roman" pitchFamily="18" charset="0"/>
            </a:endParaRPr>
          </a:p>
          <a:p>
            <a:pPr algn="just">
              <a:buFont typeface="Arial" charset="0"/>
              <a:buChar char="•"/>
            </a:pPr>
            <a:r>
              <a:rPr lang="uz-Cyrl-UZ" sz="2400">
                <a:solidFill>
                  <a:srgbClr val="002060"/>
                </a:solidFill>
                <a:latin typeface="Times New Roman" pitchFamily="18" charset="0"/>
                <a:cs typeface="Times New Roman" pitchFamily="18" charset="0"/>
              </a:rPr>
              <a:t>Тайёрланган ҳужжатларнинг Республика таълим маркази мутахассисларига дастлабки экспертизага юборилмаганлиги</a:t>
            </a:r>
            <a:endParaRPr lang="ru-RU" sz="2400">
              <a:solidFill>
                <a:srgbClr val="002060"/>
              </a:solidFill>
              <a:latin typeface="Times New Roman" pitchFamily="18" charset="0"/>
              <a:cs typeface="Times New Roman" pitchFamily="18" charset="0"/>
            </a:endParaRPr>
          </a:p>
        </p:txBody>
      </p:sp>
    </p:spTree>
  </p:cSld>
  <p:clrMapOvr>
    <a:masterClrMapping/>
  </p:clrMapOvr>
  <p:transition spd="slow">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Прямоуг. 12"/>
          <p:cNvSpPr>
            <a:spLocks noChangeArrowheads="1"/>
          </p:cNvSpPr>
          <p:nvPr/>
        </p:nvSpPr>
        <p:spPr bwMode="auto">
          <a:xfrm>
            <a:off x="428625" y="142875"/>
            <a:ext cx="8429625" cy="769938"/>
          </a:xfrm>
          <a:prstGeom prst="rect">
            <a:avLst/>
          </a:prstGeom>
          <a:noFill/>
          <a:ln w="9525">
            <a:noFill/>
            <a:miter lim="800000"/>
            <a:headEnd/>
            <a:tailEnd/>
          </a:ln>
        </p:spPr>
        <p:txBody>
          <a:bodyPr anchor="ctr">
            <a:spAutoFit/>
          </a:bodyPr>
          <a:lstStyle/>
          <a:p>
            <a:pPr algn="ctr" eaLnBrk="0" hangingPunct="0">
              <a:defRPr/>
            </a:pPr>
            <a:r>
              <a:rPr lang="uz-Cyrl-UZ" sz="2200" b="1" i="1" dirty="0">
                <a:solidFill>
                  <a:srgbClr val="0000CC"/>
                </a:solidFill>
                <a:effectLst>
                  <a:outerShdw blurRad="38100" dist="38100" dir="2700000" algn="tl">
                    <a:srgbClr val="C0C0C0"/>
                  </a:outerShdw>
                </a:effectLst>
                <a:latin typeface="Times New Roman" pitchFamily="18" charset="0"/>
              </a:rPr>
              <a:t>Мактабгача ва умумий ўрта таълим муассасаларини аттестациядан ўтказишда юзага келган муаммо ва камчиликлар</a:t>
            </a:r>
            <a:endParaRPr lang="ru-RU" sz="2200" b="1" i="1" dirty="0">
              <a:solidFill>
                <a:srgbClr val="0000CC"/>
              </a:solidFill>
              <a:effectLst>
                <a:outerShdw blurRad="38100" dist="38100" dir="2700000" algn="tl">
                  <a:srgbClr val="C0C0C0"/>
                </a:outerShdw>
              </a:effectLst>
              <a:latin typeface="Times New Roman" pitchFamily="18" charset="0"/>
            </a:endParaRPr>
          </a:p>
        </p:txBody>
      </p:sp>
      <p:sp>
        <p:nvSpPr>
          <p:cNvPr id="15363" name="Rectangle 4"/>
          <p:cNvSpPr>
            <a:spLocks noChangeArrowheads="1"/>
          </p:cNvSpPr>
          <p:nvPr/>
        </p:nvSpPr>
        <p:spPr bwMode="auto">
          <a:xfrm>
            <a:off x="428625" y="1428750"/>
            <a:ext cx="8501063" cy="4154488"/>
          </a:xfrm>
          <a:prstGeom prst="rect">
            <a:avLst/>
          </a:prstGeom>
          <a:noFill/>
          <a:ln w="9525">
            <a:noFill/>
            <a:miter lim="800000"/>
            <a:headEnd/>
            <a:tailEnd/>
          </a:ln>
        </p:spPr>
        <p:txBody>
          <a:bodyPr anchor="ctr">
            <a:spAutoFit/>
          </a:bodyPr>
          <a:lstStyle/>
          <a:p>
            <a:pPr algn="just"/>
            <a:r>
              <a:rPr lang="uz-Cyrl-UZ" sz="2400">
                <a:solidFill>
                  <a:srgbClr val="002060"/>
                </a:solidFill>
                <a:latin typeface="Times New Roman" pitchFamily="18" charset="0"/>
                <a:cs typeface="Times New Roman" pitchFamily="18" charset="0"/>
              </a:rPr>
              <a:t>       Бундан ташқари таълим муассасаларининг аттестация комиссиялари фаолияти жойида ўрганилганда ҳам худди шу каби камчиликлар, жумладан, таълим муассасалари режа бўйича аттестациядан ўтказилмаганлиги, эксперт гуруҳлари таркибига барча фанлардан мутахассис қамраб олинмаганлиги, ўтказилган назорат ишлари экспертлар томонидан баҳоланмаганлиги, айрим фанлардан назорат ишлари ўтказилмаганлиги, ўтказилган назорат ишлари топшириқлари махсус қутиларга солинмаганлиги, назорат ишлари йўриқномага мувофиқ танланмаганлиги, махсус қутида назорат ишлари мавжуд бўлмаганлиги каби ҳолатлар аниқланган.</a:t>
            </a:r>
            <a:endParaRPr lang="ru-RU" sz="2400">
              <a:solidFill>
                <a:srgbClr val="002060"/>
              </a:solidFill>
              <a:latin typeface="Times New Roman" pitchFamily="18" charset="0"/>
              <a:cs typeface="Times New Roman" pitchFamily="18" charset="0"/>
            </a:endParaRPr>
          </a:p>
        </p:txBody>
      </p:sp>
    </p:spTree>
  </p:cSld>
  <p:clrMapOvr>
    <a:masterClrMapping/>
  </p:clrMapOvr>
  <p:transition spd="slow">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Прямоуг. 12"/>
          <p:cNvSpPr>
            <a:spLocks noChangeArrowheads="1"/>
          </p:cNvSpPr>
          <p:nvPr/>
        </p:nvSpPr>
        <p:spPr bwMode="auto">
          <a:xfrm>
            <a:off x="428625" y="142875"/>
            <a:ext cx="8429625" cy="769938"/>
          </a:xfrm>
          <a:prstGeom prst="rect">
            <a:avLst/>
          </a:prstGeom>
          <a:noFill/>
          <a:ln w="9525">
            <a:noFill/>
            <a:miter lim="800000"/>
            <a:headEnd/>
            <a:tailEnd/>
          </a:ln>
        </p:spPr>
        <p:txBody>
          <a:bodyPr anchor="ctr">
            <a:spAutoFit/>
          </a:bodyPr>
          <a:lstStyle/>
          <a:p>
            <a:pPr algn="ctr" eaLnBrk="0" hangingPunct="0">
              <a:defRPr/>
            </a:pPr>
            <a:r>
              <a:rPr lang="uz-Cyrl-UZ" sz="2200" b="1" i="1" dirty="0">
                <a:solidFill>
                  <a:srgbClr val="0000CC"/>
                </a:solidFill>
                <a:effectLst>
                  <a:outerShdw blurRad="38100" dist="38100" dir="2700000" algn="tl">
                    <a:srgbClr val="C0C0C0"/>
                  </a:outerShdw>
                </a:effectLst>
                <a:latin typeface="Times New Roman" pitchFamily="18" charset="0"/>
              </a:rPr>
              <a:t>Мактабгача ва умумий ўрта таълим муассасаларини аттестациядан ўтказишда юзага келган муаммо ва камчиликлар</a:t>
            </a:r>
            <a:endParaRPr lang="ru-RU" sz="2200" b="1" i="1" dirty="0">
              <a:solidFill>
                <a:srgbClr val="0000CC"/>
              </a:solidFill>
              <a:effectLst>
                <a:outerShdw blurRad="38100" dist="38100" dir="2700000" algn="tl">
                  <a:srgbClr val="C0C0C0"/>
                </a:outerShdw>
              </a:effectLst>
              <a:latin typeface="Times New Roman" pitchFamily="18" charset="0"/>
            </a:endParaRPr>
          </a:p>
        </p:txBody>
      </p:sp>
      <p:sp>
        <p:nvSpPr>
          <p:cNvPr id="16387" name="Rectangle 4"/>
          <p:cNvSpPr>
            <a:spLocks noChangeArrowheads="1"/>
          </p:cNvSpPr>
          <p:nvPr/>
        </p:nvSpPr>
        <p:spPr bwMode="auto">
          <a:xfrm>
            <a:off x="571500" y="1428750"/>
            <a:ext cx="8358188" cy="3046413"/>
          </a:xfrm>
          <a:prstGeom prst="rect">
            <a:avLst/>
          </a:prstGeom>
          <a:noFill/>
          <a:ln w="9525">
            <a:noFill/>
            <a:miter lim="800000"/>
            <a:headEnd/>
            <a:tailEnd/>
          </a:ln>
        </p:spPr>
        <p:txBody>
          <a:bodyPr anchor="ctr">
            <a:spAutoFit/>
          </a:bodyPr>
          <a:lstStyle/>
          <a:p>
            <a:pPr algn="just"/>
            <a:r>
              <a:rPr lang="uz-Cyrl-UZ" sz="2400">
                <a:solidFill>
                  <a:srgbClr val="002060"/>
                </a:solidFill>
                <a:latin typeface="Times New Roman" pitchFamily="18" charset="0"/>
                <a:cs typeface="Times New Roman" pitchFamily="18" charset="0"/>
              </a:rPr>
              <a:t>       Таълим муассасаси аттестациядан ўтказилиб, аккредитацияланмаган тақдирда “Ўзбекистон Республикаси таълим муассасаларини давлат аккредитациясидан ўтказиш тартиби тўғрисидаги Низом”нинг 26-бандига мувофиқ таълим муассасаси раҳбарларини навбатдан ташқари аттестацияга жалб этилишига, таълим муассасаси битирувчиларининг якуний давлат аттестациясини бошқа таълим муассасаси битирувчилари билан қўшиб ўтказилишига олиб келади.</a:t>
            </a:r>
            <a:endParaRPr lang="ru-RU" sz="2400">
              <a:solidFill>
                <a:srgbClr val="002060"/>
              </a:solidFill>
              <a:latin typeface="Times New Roman" pitchFamily="18" charset="0"/>
              <a:cs typeface="Times New Roman" pitchFamily="18" charset="0"/>
            </a:endParaRPr>
          </a:p>
        </p:txBody>
      </p:sp>
    </p:spTree>
  </p:cSld>
  <p:clrMapOvr>
    <a:masterClrMapping/>
  </p:clrMapOvr>
  <p:transition spd="slow">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noChangeAspect="1"/>
          </p:cNvGrpSpPr>
          <p:nvPr/>
        </p:nvGrpSpPr>
        <p:grpSpPr bwMode="auto">
          <a:xfrm>
            <a:off x="214313" y="463550"/>
            <a:ext cx="8701087" cy="6180138"/>
            <a:chOff x="4979" y="9512"/>
            <a:chExt cx="6526" cy="3893"/>
          </a:xfrm>
        </p:grpSpPr>
        <p:sp>
          <p:nvSpPr>
            <p:cNvPr id="2" name="Rectangle 4"/>
            <p:cNvSpPr>
              <a:spLocks noChangeArrowheads="1"/>
            </p:cNvSpPr>
            <p:nvPr/>
          </p:nvSpPr>
          <p:spPr bwMode="auto">
            <a:xfrm>
              <a:off x="5140" y="9512"/>
              <a:ext cx="6269" cy="259"/>
            </a:xfrm>
            <a:prstGeom prst="rect">
              <a:avLst/>
            </a:prstGeom>
            <a:solidFill>
              <a:srgbClr val="00FF00">
                <a:alpha val="50000"/>
              </a:srgbClr>
            </a:solidFill>
            <a:ln w="9525">
              <a:solidFill>
                <a:srgbClr val="1409E7">
                  <a:alpha val="48000"/>
                </a:srgbClr>
              </a:solidFill>
              <a:miter lim="800000"/>
              <a:headEnd/>
              <a:tailEnd/>
            </a:ln>
            <a:scene3d>
              <a:camera prst="orthographicFront"/>
              <a:lightRig rig="threePt" dir="t"/>
            </a:scene3d>
            <a:sp3d>
              <a:bevelT/>
            </a:sp3d>
          </p:spPr>
          <p:txBody>
            <a:bodyPr/>
            <a:lstStyle/>
            <a:p>
              <a:pPr algn="ctr">
                <a:defRPr/>
              </a:pPr>
              <a:r>
                <a:rPr lang="ru-RU" sz="1600" b="1" i="1" dirty="0" err="1">
                  <a:solidFill>
                    <a:srgbClr val="001E32"/>
                  </a:solidFill>
                  <a:latin typeface="Times New Roman" pitchFamily="18" charset="0"/>
                </a:rPr>
                <a:t>Таълим</a:t>
              </a:r>
              <a:r>
                <a:rPr lang="ru-RU" sz="1600" b="1" i="1" dirty="0">
                  <a:solidFill>
                    <a:srgbClr val="001E32"/>
                  </a:solidFill>
                  <a:latin typeface="Times New Roman" pitchFamily="18" charset="0"/>
                </a:rPr>
                <a:t> </a:t>
              </a:r>
              <a:r>
                <a:rPr lang="ru-RU" sz="1600" b="1" i="1" dirty="0" err="1">
                  <a:solidFill>
                    <a:srgbClr val="001E32"/>
                  </a:solidFill>
                  <a:latin typeface="Times New Roman" pitchFamily="18" charset="0"/>
                </a:rPr>
                <a:t>муассасасида</a:t>
              </a:r>
              <a:r>
                <a:rPr lang="ru-RU" sz="1600" b="1" i="1" dirty="0">
                  <a:solidFill>
                    <a:srgbClr val="001E32"/>
                  </a:solidFill>
                  <a:latin typeface="Times New Roman" pitchFamily="18" charset="0"/>
                </a:rPr>
                <a:t> аттестация </a:t>
              </a:r>
              <a:r>
                <a:rPr lang="ru-RU" sz="1600" b="1" i="1" dirty="0" err="1">
                  <a:solidFill>
                    <a:srgbClr val="001E32"/>
                  </a:solidFill>
                  <a:latin typeface="Times New Roman" pitchFamily="18" charset="0"/>
                </a:rPr>
                <a:t>жараёнида</a:t>
              </a:r>
              <a:r>
                <a:rPr lang="ru-RU" sz="1600" b="1" i="1" dirty="0">
                  <a:solidFill>
                    <a:srgbClr val="001E32"/>
                  </a:solidFill>
                  <a:latin typeface="Times New Roman" pitchFamily="18" charset="0"/>
                </a:rPr>
                <a:t> </a:t>
              </a:r>
              <a:r>
                <a:rPr lang="ru-RU" sz="1600" b="1" i="1" dirty="0" err="1">
                  <a:solidFill>
                    <a:srgbClr val="001E32"/>
                  </a:solidFill>
                  <a:latin typeface="Times New Roman" pitchFamily="18" charset="0"/>
                </a:rPr>
                <a:t>олиб</a:t>
              </a:r>
              <a:r>
                <a:rPr lang="ru-RU" sz="1600" b="1" i="1" dirty="0">
                  <a:solidFill>
                    <a:srgbClr val="001E32"/>
                  </a:solidFill>
                  <a:latin typeface="Times New Roman" pitchFamily="18" charset="0"/>
                </a:rPr>
                <a:t> </a:t>
              </a:r>
              <a:r>
                <a:rPr lang="ru-RU" sz="1600" b="1" i="1" dirty="0" err="1">
                  <a:solidFill>
                    <a:srgbClr val="001E32"/>
                  </a:solidFill>
                  <a:latin typeface="Times New Roman" pitchFamily="18" charset="0"/>
                </a:rPr>
                <a:t>бориладиган</a:t>
              </a:r>
              <a:r>
                <a:rPr lang="ru-RU" sz="1600" b="1" i="1" dirty="0">
                  <a:solidFill>
                    <a:srgbClr val="001E32"/>
                  </a:solidFill>
                  <a:latin typeface="Times New Roman" pitchFamily="18" charset="0"/>
                </a:rPr>
                <a:t> </a:t>
              </a:r>
              <a:r>
                <a:rPr lang="ru-RU" sz="1600" b="1" i="1" dirty="0" err="1">
                  <a:solidFill>
                    <a:srgbClr val="001E32"/>
                  </a:solidFill>
                  <a:latin typeface="Times New Roman" pitchFamily="18" charset="0"/>
                </a:rPr>
                <a:t>ички</a:t>
              </a:r>
              <a:r>
                <a:rPr lang="ru-RU" sz="1600" b="1" i="1" dirty="0">
                  <a:solidFill>
                    <a:srgbClr val="001E32"/>
                  </a:solidFill>
                  <a:latin typeface="Times New Roman" pitchFamily="18" charset="0"/>
                </a:rPr>
                <a:t> </a:t>
              </a:r>
              <a:r>
                <a:rPr lang="ru-RU" sz="1600" b="1" i="1" dirty="0" err="1">
                  <a:solidFill>
                    <a:srgbClr val="001E32"/>
                  </a:solidFill>
                  <a:latin typeface="Times New Roman" pitchFamily="18" charset="0"/>
                </a:rPr>
                <a:t>назорат</a:t>
              </a:r>
              <a:r>
                <a:rPr lang="ru-RU" sz="1600" b="1" i="1" dirty="0">
                  <a:solidFill>
                    <a:srgbClr val="001E32"/>
                  </a:solidFill>
                  <a:latin typeface="Times New Roman" pitchFamily="18" charset="0"/>
                </a:rPr>
                <a:t> </a:t>
              </a:r>
              <a:r>
                <a:rPr lang="ru-RU" sz="1600" b="1" i="1" dirty="0" err="1">
                  <a:solidFill>
                    <a:srgbClr val="001E32"/>
                  </a:solidFill>
                  <a:latin typeface="Times New Roman" pitchFamily="18" charset="0"/>
                </a:rPr>
                <a:t>ишлари</a:t>
              </a:r>
              <a:endParaRPr lang="ru-RU" sz="1600" b="1" i="1" dirty="0">
                <a:solidFill>
                  <a:srgbClr val="001E32"/>
                </a:solidFill>
                <a:latin typeface="Times New Roman" pitchFamily="18" charset="0"/>
              </a:endParaRPr>
            </a:p>
          </p:txBody>
        </p:sp>
        <p:sp>
          <p:nvSpPr>
            <p:cNvPr id="26629" name="Rectangle 5"/>
            <p:cNvSpPr>
              <a:spLocks noChangeArrowheads="1"/>
            </p:cNvSpPr>
            <p:nvPr/>
          </p:nvSpPr>
          <p:spPr bwMode="auto">
            <a:xfrm>
              <a:off x="4990" y="9857"/>
              <a:ext cx="2936" cy="443"/>
            </a:xfrm>
            <a:prstGeom prst="rect">
              <a:avLst/>
            </a:prstGeom>
            <a:solidFill>
              <a:srgbClr val="05D0EB">
                <a:alpha val="35000"/>
              </a:srgbClr>
            </a:solidFill>
            <a:ln w="9525">
              <a:solidFill>
                <a:srgbClr val="000000"/>
              </a:solidFill>
              <a:miter lim="800000"/>
              <a:headEnd/>
              <a:tailEnd/>
            </a:ln>
            <a:scene3d>
              <a:camera prst="orthographicFront"/>
              <a:lightRig rig="threePt" dir="t"/>
            </a:scene3d>
            <a:sp3d>
              <a:bevelT/>
            </a:sp3d>
          </p:spPr>
          <p:txBody>
            <a:bodyPr/>
            <a:lstStyle/>
            <a:p>
              <a:pPr algn="ctr">
                <a:defRPr/>
              </a:pPr>
              <a:r>
                <a:rPr lang="ru-RU" sz="1400" b="1" i="1" dirty="0" err="1">
                  <a:solidFill>
                    <a:srgbClr val="001E32"/>
                  </a:solidFill>
                  <a:latin typeface="Times New Roman" pitchFamily="18" charset="0"/>
                </a:rPr>
                <a:t>Таълим</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муассасаси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аттестациядан</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ўтиши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ҳақида навбатдан</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ташқари педкенгаш</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ўтказади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ва</a:t>
              </a:r>
              <a:r>
                <a:rPr lang="ru-RU" sz="1400" b="1" i="1" dirty="0">
                  <a:solidFill>
                    <a:srgbClr val="001E32"/>
                  </a:solidFill>
                  <a:latin typeface="Times New Roman" pitchFamily="18" charset="0"/>
                </a:rPr>
                <a:t> жамоани </a:t>
              </a:r>
              <a:r>
                <a:rPr lang="ru-RU" sz="1400" b="1" i="1" dirty="0" err="1">
                  <a:solidFill>
                    <a:srgbClr val="001E32"/>
                  </a:solidFill>
                  <a:latin typeface="Times New Roman" pitchFamily="18" charset="0"/>
                </a:rPr>
                <a:t>таништиради</a:t>
              </a:r>
              <a:r>
                <a:rPr lang="ru-RU" sz="1400" b="1" i="1" dirty="0">
                  <a:solidFill>
                    <a:srgbClr val="001E32"/>
                  </a:solidFill>
                  <a:latin typeface="Times New Roman" pitchFamily="18" charset="0"/>
                </a:rPr>
                <a:t>  </a:t>
              </a:r>
              <a:endParaRPr lang="ru-RU" sz="1400" i="1" dirty="0">
                <a:solidFill>
                  <a:srgbClr val="001E32"/>
                </a:solidFill>
                <a:latin typeface="Times New Roman" pitchFamily="18" charset="0"/>
              </a:endParaRPr>
            </a:p>
          </p:txBody>
        </p:sp>
        <p:sp>
          <p:nvSpPr>
            <p:cNvPr id="26631" name="Rectangle 7"/>
            <p:cNvSpPr>
              <a:spLocks noChangeArrowheads="1"/>
            </p:cNvSpPr>
            <p:nvPr/>
          </p:nvSpPr>
          <p:spPr bwMode="auto">
            <a:xfrm>
              <a:off x="6990" y="10376"/>
              <a:ext cx="1315" cy="345"/>
            </a:xfrm>
            <a:prstGeom prst="rect">
              <a:avLst/>
            </a:prstGeom>
            <a:solidFill>
              <a:srgbClr val="05D0EB">
                <a:alpha val="50000"/>
              </a:srgbClr>
            </a:solidFill>
            <a:ln w="9525">
              <a:solidFill>
                <a:srgbClr val="000000"/>
              </a:solidFill>
              <a:miter lim="800000"/>
              <a:headEnd/>
              <a:tailEnd/>
            </a:ln>
            <a:scene3d>
              <a:camera prst="orthographicFront"/>
              <a:lightRig rig="threePt" dir="t"/>
            </a:scene3d>
            <a:sp3d>
              <a:bevelT/>
              <a:bevelB/>
            </a:sp3d>
          </p:spPr>
          <p:txBody>
            <a:bodyPr/>
            <a:lstStyle/>
            <a:p>
              <a:pPr algn="ctr">
                <a:defRPr/>
              </a:pPr>
              <a:r>
                <a:rPr lang="ru-RU" sz="1400" b="1" i="1" dirty="0">
                  <a:solidFill>
                    <a:srgbClr val="001E32"/>
                  </a:solidFill>
                  <a:latin typeface="Times New Roman" pitchFamily="18" charset="0"/>
                </a:rPr>
                <a:t>ЎТИБ директор </a:t>
              </a:r>
              <a:r>
                <a:rPr lang="ru-RU" sz="1400" b="1" i="1" dirty="0" err="1">
                  <a:solidFill>
                    <a:srgbClr val="001E32"/>
                  </a:solidFill>
                  <a:latin typeface="Times New Roman" pitchFamily="18" charset="0"/>
                </a:rPr>
                <a:t>ўринбосари</a:t>
              </a:r>
              <a:endParaRPr lang="ru-RU" sz="1400" i="1" dirty="0">
                <a:solidFill>
                  <a:srgbClr val="001E32"/>
                </a:solidFill>
                <a:latin typeface="Times New Roman" pitchFamily="18" charset="0"/>
              </a:endParaRPr>
            </a:p>
          </p:txBody>
        </p:sp>
        <p:sp>
          <p:nvSpPr>
            <p:cNvPr id="26632" name="Rectangle 8"/>
            <p:cNvSpPr>
              <a:spLocks noChangeArrowheads="1"/>
            </p:cNvSpPr>
            <p:nvPr/>
          </p:nvSpPr>
          <p:spPr bwMode="auto">
            <a:xfrm>
              <a:off x="8301" y="9857"/>
              <a:ext cx="3161" cy="432"/>
            </a:xfrm>
            <a:prstGeom prst="rect">
              <a:avLst/>
            </a:prstGeom>
            <a:solidFill>
              <a:srgbClr val="05D0EB">
                <a:alpha val="49000"/>
              </a:srgbClr>
            </a:solidFill>
            <a:ln w="9525">
              <a:solidFill>
                <a:srgbClr val="000000"/>
              </a:solidFill>
              <a:miter lim="800000"/>
              <a:headEnd/>
              <a:tailEnd/>
            </a:ln>
            <a:scene3d>
              <a:camera prst="orthographicFront"/>
              <a:lightRig rig="threePt" dir="t"/>
            </a:scene3d>
            <a:sp3d>
              <a:bevelT w="165100" prst="coolSlant"/>
            </a:sp3d>
          </p:spPr>
          <p:txBody>
            <a:bodyPr/>
            <a:lstStyle/>
            <a:p>
              <a:pPr algn="ctr">
                <a:defRPr/>
              </a:pPr>
              <a:r>
                <a:rPr lang="ru-RU" sz="1400" b="1" i="1" dirty="0">
                  <a:solidFill>
                    <a:srgbClr val="001E32"/>
                  </a:solidFill>
                  <a:latin typeface="Times New Roman" pitchFamily="18" charset="0"/>
                </a:rPr>
                <a:t>Аттестация </a:t>
              </a:r>
              <a:r>
                <a:rPr lang="ru-RU" sz="1400" b="1" i="1" dirty="0" err="1">
                  <a:solidFill>
                    <a:srgbClr val="001E32"/>
                  </a:solidFill>
                  <a:latin typeface="Times New Roman" pitchFamily="18" charset="0"/>
                </a:rPr>
                <a:t>жараёнида</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бажарилиши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лозим</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бўлган</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ишлар</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масъулларга</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жадвал</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бандлари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бўйича</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тақсимлади</a:t>
              </a:r>
              <a:r>
                <a:rPr lang="ru-RU" sz="1400" b="1" i="1" dirty="0">
                  <a:solidFill>
                    <a:srgbClr val="001E32"/>
                  </a:solidFill>
                  <a:latin typeface="Times New Roman" pitchFamily="18" charset="0"/>
                </a:rPr>
                <a:t>.</a:t>
              </a:r>
              <a:endParaRPr lang="ru-RU" sz="1400" i="1" dirty="0">
                <a:solidFill>
                  <a:srgbClr val="001E32"/>
                </a:solidFill>
                <a:latin typeface="Times New Roman" pitchFamily="18" charset="0"/>
              </a:endParaRPr>
            </a:p>
          </p:txBody>
        </p:sp>
        <p:sp>
          <p:nvSpPr>
            <p:cNvPr id="26634" name="Rectangle 10"/>
            <p:cNvSpPr>
              <a:spLocks noChangeArrowheads="1"/>
            </p:cNvSpPr>
            <p:nvPr/>
          </p:nvSpPr>
          <p:spPr bwMode="auto">
            <a:xfrm>
              <a:off x="6933" y="10808"/>
              <a:ext cx="1373" cy="432"/>
            </a:xfrm>
            <a:prstGeom prst="rect">
              <a:avLst/>
            </a:prstGeom>
            <a:solidFill>
              <a:srgbClr val="FFFF00">
                <a:alpha val="45000"/>
              </a:srgbClr>
            </a:solidFill>
            <a:ln w="9525">
              <a:solidFill>
                <a:srgbClr val="000000"/>
              </a:solidFill>
              <a:miter lim="800000"/>
              <a:headEnd/>
              <a:tailEnd/>
            </a:ln>
            <a:scene3d>
              <a:camera prst="orthographicFront"/>
              <a:lightRig rig="threePt" dir="t"/>
            </a:scene3d>
            <a:sp3d>
              <a:bevelB w="165100" prst="coolSlant"/>
            </a:sp3d>
          </p:spPr>
          <p:txBody>
            <a:bodyPr/>
            <a:lstStyle/>
            <a:p>
              <a:pPr algn="ctr">
                <a:defRPr/>
              </a:pPr>
              <a:r>
                <a:rPr lang="ru-RU" sz="1400" b="1" i="1" dirty="0">
                  <a:solidFill>
                    <a:srgbClr val="001E32"/>
                  </a:solidFill>
                  <a:latin typeface="Times New Roman" pitchFamily="18" charset="0"/>
                </a:rPr>
                <a:t>Методика </a:t>
              </a:r>
              <a:r>
                <a:rPr lang="ru-RU" sz="1400" b="1" i="1" dirty="0" err="1">
                  <a:solidFill>
                    <a:srgbClr val="001E32"/>
                  </a:solidFill>
                  <a:latin typeface="Times New Roman" pitchFamily="18" charset="0"/>
                </a:rPr>
                <a:t>бирлашма</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раислари</a:t>
              </a:r>
              <a:r>
                <a:rPr lang="ru-RU" sz="1400" b="1" i="1" dirty="0">
                  <a:solidFill>
                    <a:srgbClr val="001E32"/>
                  </a:solidFill>
                  <a:latin typeface="Times New Roman" pitchFamily="18" charset="0"/>
                </a:rPr>
                <a:t> </a:t>
              </a:r>
              <a:endParaRPr lang="ru-RU" sz="1400" i="1" dirty="0">
                <a:solidFill>
                  <a:srgbClr val="001E32"/>
                </a:solidFill>
                <a:latin typeface="Times New Roman" pitchFamily="18" charset="0"/>
              </a:endParaRPr>
            </a:p>
          </p:txBody>
        </p:sp>
        <p:sp>
          <p:nvSpPr>
            <p:cNvPr id="26635" name="Rectangle 11"/>
            <p:cNvSpPr>
              <a:spLocks noChangeArrowheads="1"/>
            </p:cNvSpPr>
            <p:nvPr/>
          </p:nvSpPr>
          <p:spPr bwMode="auto">
            <a:xfrm>
              <a:off x="7848" y="11413"/>
              <a:ext cx="2627" cy="345"/>
            </a:xfrm>
            <a:prstGeom prst="rect">
              <a:avLst/>
            </a:prstGeom>
            <a:solidFill>
              <a:srgbClr val="CC66FF">
                <a:alpha val="35000"/>
              </a:srgbClr>
            </a:solidFill>
            <a:ln w="9525">
              <a:solidFill>
                <a:srgbClr val="000000"/>
              </a:solidFill>
              <a:miter lim="800000"/>
              <a:headEnd/>
              <a:tailEnd/>
            </a:ln>
            <a:scene3d>
              <a:camera prst="orthographicFront"/>
              <a:lightRig rig="threePt" dir="t"/>
            </a:scene3d>
            <a:sp3d>
              <a:bevelT prst="angle"/>
              <a:bevelB w="152400" h="50800" prst="softRound"/>
            </a:sp3d>
          </p:spPr>
          <p:txBody>
            <a:bodyPr/>
            <a:lstStyle/>
            <a:p>
              <a:pPr algn="ctr">
                <a:defRPr/>
              </a:pPr>
              <a:r>
                <a:rPr lang="ru-RU" sz="1400" b="1" i="1" dirty="0" err="1">
                  <a:solidFill>
                    <a:srgbClr val="001E32"/>
                  </a:solidFill>
                  <a:latin typeface="Times New Roman" pitchFamily="18" charset="0"/>
                </a:rPr>
                <a:t>Берилган</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жадваллар</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учун</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маълумотлар</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тўпланади</a:t>
              </a:r>
              <a:endParaRPr lang="ru-RU" sz="1400" i="1" dirty="0">
                <a:solidFill>
                  <a:srgbClr val="001E32"/>
                </a:solidFill>
                <a:latin typeface="Times New Roman" pitchFamily="18" charset="0"/>
              </a:endParaRPr>
            </a:p>
          </p:txBody>
        </p:sp>
        <p:sp>
          <p:nvSpPr>
            <p:cNvPr id="26636" name="Rectangle 12"/>
            <p:cNvSpPr>
              <a:spLocks noChangeArrowheads="1"/>
            </p:cNvSpPr>
            <p:nvPr/>
          </p:nvSpPr>
          <p:spPr bwMode="auto">
            <a:xfrm>
              <a:off x="10076" y="10376"/>
              <a:ext cx="1429" cy="345"/>
            </a:xfrm>
            <a:prstGeom prst="rect">
              <a:avLst/>
            </a:prstGeom>
            <a:solidFill>
              <a:srgbClr val="05D0EB">
                <a:alpha val="50000"/>
              </a:srgbClr>
            </a:solidFill>
            <a:ln w="9525">
              <a:solidFill>
                <a:srgbClr val="000000"/>
              </a:solidFill>
              <a:miter lim="800000"/>
              <a:headEnd/>
              <a:tailEnd/>
            </a:ln>
            <a:scene3d>
              <a:camera prst="orthographicFront"/>
              <a:lightRig rig="threePt" dir="t"/>
            </a:scene3d>
            <a:sp3d>
              <a:bevelT/>
            </a:sp3d>
          </p:spPr>
          <p:txBody>
            <a:bodyPr/>
            <a:lstStyle/>
            <a:p>
              <a:pPr algn="ctr">
                <a:defRPr/>
              </a:pPr>
              <a:r>
                <a:rPr lang="ru-RU" sz="1400" b="1" i="1" dirty="0" err="1">
                  <a:solidFill>
                    <a:srgbClr val="001E32"/>
                  </a:solidFill>
                  <a:latin typeface="Times New Roman" pitchFamily="18" charset="0"/>
                </a:rPr>
                <a:t>Хўжалик</a:t>
              </a:r>
              <a:r>
                <a:rPr lang="ru-RU" sz="1400" b="1" i="1" dirty="0">
                  <a:solidFill>
                    <a:srgbClr val="001E32"/>
                  </a:solidFill>
                  <a:latin typeface="Times New Roman" pitchFamily="18" charset="0"/>
                </a:rPr>
                <a:t> ИБ директор </a:t>
              </a:r>
              <a:r>
                <a:rPr lang="ru-RU" sz="1400" b="1" i="1" dirty="0" err="1">
                  <a:solidFill>
                    <a:srgbClr val="001E32"/>
                  </a:solidFill>
                  <a:latin typeface="Times New Roman" pitchFamily="18" charset="0"/>
                </a:rPr>
                <a:t>ўринбосари</a:t>
              </a:r>
              <a:endParaRPr lang="ru-RU" sz="1400" i="1" dirty="0">
                <a:solidFill>
                  <a:srgbClr val="001E32"/>
                </a:solidFill>
                <a:latin typeface="Times New Roman" pitchFamily="18" charset="0"/>
              </a:endParaRPr>
            </a:p>
          </p:txBody>
        </p:sp>
        <p:sp>
          <p:nvSpPr>
            <p:cNvPr id="26637" name="Rectangle 13"/>
            <p:cNvSpPr>
              <a:spLocks noChangeArrowheads="1"/>
            </p:cNvSpPr>
            <p:nvPr/>
          </p:nvSpPr>
          <p:spPr bwMode="auto">
            <a:xfrm>
              <a:off x="10076" y="10808"/>
              <a:ext cx="1429" cy="432"/>
            </a:xfrm>
            <a:prstGeom prst="rect">
              <a:avLst/>
            </a:prstGeom>
            <a:solidFill>
              <a:srgbClr val="FFFF00">
                <a:alpha val="45000"/>
              </a:srgbClr>
            </a:solidFill>
            <a:ln w="9525">
              <a:solidFill>
                <a:srgbClr val="000000"/>
              </a:solidFill>
              <a:miter lim="800000"/>
              <a:headEnd/>
              <a:tailEnd/>
            </a:ln>
            <a:scene3d>
              <a:camera prst="orthographicFront"/>
              <a:lightRig rig="threePt" dir="t"/>
            </a:scene3d>
            <a:sp3d>
              <a:bevelB w="165100" prst="coolSlant"/>
            </a:sp3d>
          </p:spPr>
          <p:txBody>
            <a:bodyPr/>
            <a:lstStyle/>
            <a:p>
              <a:pPr algn="ctr">
                <a:defRPr/>
              </a:pPr>
              <a:r>
                <a:rPr lang="uz-Cyrl-UZ" sz="1400" b="1" i="1" dirty="0">
                  <a:solidFill>
                    <a:srgbClr val="001E32"/>
                  </a:solidFill>
                  <a:latin typeface="Times New Roman" pitchFamily="18" charset="0"/>
                </a:rPr>
                <a:t>Моддий-техник йўналишлар бўйича масъуллар</a:t>
              </a:r>
              <a:endParaRPr lang="ru-RU" sz="1400" b="1" i="1" dirty="0">
                <a:solidFill>
                  <a:srgbClr val="001E32"/>
                </a:solidFill>
                <a:latin typeface="Times New Roman" pitchFamily="18" charset="0"/>
              </a:endParaRPr>
            </a:p>
          </p:txBody>
        </p:sp>
        <p:sp>
          <p:nvSpPr>
            <p:cNvPr id="26638" name="Rectangle 14"/>
            <p:cNvSpPr>
              <a:spLocks noChangeArrowheads="1"/>
            </p:cNvSpPr>
            <p:nvPr/>
          </p:nvSpPr>
          <p:spPr bwMode="auto">
            <a:xfrm>
              <a:off x="8476" y="10808"/>
              <a:ext cx="1429" cy="432"/>
            </a:xfrm>
            <a:prstGeom prst="rect">
              <a:avLst/>
            </a:prstGeom>
            <a:solidFill>
              <a:srgbClr val="FFFF00">
                <a:alpha val="45000"/>
              </a:srgbClr>
            </a:solidFill>
            <a:ln w="9525">
              <a:solidFill>
                <a:srgbClr val="000000"/>
              </a:solidFill>
              <a:miter lim="800000"/>
              <a:headEnd/>
              <a:tailEnd/>
            </a:ln>
            <a:scene3d>
              <a:camera prst="orthographicFront"/>
              <a:lightRig rig="threePt" dir="t"/>
            </a:scene3d>
            <a:sp3d>
              <a:bevelT/>
            </a:sp3d>
          </p:spPr>
          <p:txBody>
            <a:bodyPr/>
            <a:lstStyle/>
            <a:p>
              <a:pPr algn="ctr">
                <a:defRPr/>
              </a:pPr>
              <a:r>
                <a:rPr lang="ru-RU" sz="1300" b="1" i="1" dirty="0">
                  <a:solidFill>
                    <a:srgbClr val="001E32"/>
                  </a:solidFill>
                  <a:latin typeface="Times New Roman" pitchFamily="18" charset="0"/>
                </a:rPr>
                <a:t>Психолог,</a:t>
              </a:r>
              <a:r>
                <a:rPr lang="uz-Cyrl-UZ" sz="1300" b="1" i="1" dirty="0">
                  <a:solidFill>
                    <a:srgbClr val="001E32"/>
                  </a:solidFill>
                  <a:latin typeface="Times New Roman" pitchFamily="18" charset="0"/>
                </a:rPr>
                <a:t> </a:t>
              </a:r>
              <a:r>
                <a:rPr lang="ru-RU" sz="1300" b="1" i="1" dirty="0" err="1">
                  <a:solidFill>
                    <a:srgbClr val="001E32"/>
                  </a:solidFill>
                  <a:latin typeface="Times New Roman" pitchFamily="18" charset="0"/>
                </a:rPr>
                <a:t>касбга</a:t>
              </a:r>
              <a:r>
                <a:rPr lang="ru-RU" sz="1300" b="1" i="1" dirty="0">
                  <a:solidFill>
                    <a:srgbClr val="001E32"/>
                  </a:solidFill>
                  <a:latin typeface="Times New Roman" pitchFamily="18" charset="0"/>
                </a:rPr>
                <a:t> </a:t>
              </a:r>
              <a:r>
                <a:rPr lang="ru-RU" sz="1300" b="1" i="1" dirty="0" err="1">
                  <a:solidFill>
                    <a:srgbClr val="001E32"/>
                  </a:solidFill>
                  <a:latin typeface="Times New Roman" pitchFamily="18" charset="0"/>
                </a:rPr>
                <a:t>йўналтирувчи</a:t>
              </a:r>
              <a:r>
                <a:rPr lang="ru-RU" sz="1300" b="1" i="1" dirty="0">
                  <a:solidFill>
                    <a:srgbClr val="001E32"/>
                  </a:solidFill>
                  <a:latin typeface="Times New Roman" pitchFamily="18" charset="0"/>
                </a:rPr>
                <a:t>, </a:t>
              </a:r>
              <a:r>
                <a:rPr lang="ru-RU" sz="1300" b="1" i="1" dirty="0" err="1">
                  <a:solidFill>
                    <a:srgbClr val="001E32"/>
                  </a:solidFill>
                  <a:latin typeface="Times New Roman" pitchFamily="18" charset="0"/>
                </a:rPr>
                <a:t>етакчи</a:t>
              </a:r>
              <a:r>
                <a:rPr lang="ru-RU" sz="1300" b="1" i="1" dirty="0">
                  <a:solidFill>
                    <a:srgbClr val="001E32"/>
                  </a:solidFill>
                  <a:latin typeface="Times New Roman" pitchFamily="18" charset="0"/>
                </a:rPr>
                <a:t>, </a:t>
              </a:r>
              <a:r>
                <a:rPr lang="ru-RU" sz="1300" b="1" i="1" dirty="0" err="1">
                  <a:solidFill>
                    <a:srgbClr val="001E32"/>
                  </a:solidFill>
                  <a:latin typeface="Times New Roman" pitchFamily="18" charset="0"/>
                </a:rPr>
                <a:t>тўгарак</a:t>
              </a:r>
              <a:r>
                <a:rPr lang="ru-RU" sz="1300" b="1" i="1" dirty="0">
                  <a:solidFill>
                    <a:srgbClr val="001E32"/>
                  </a:solidFill>
                  <a:latin typeface="Times New Roman" pitchFamily="18" charset="0"/>
                </a:rPr>
                <a:t> </a:t>
              </a:r>
              <a:r>
                <a:rPr lang="ru-RU" sz="1300" b="1" i="1" dirty="0" err="1">
                  <a:solidFill>
                    <a:srgbClr val="001E32"/>
                  </a:solidFill>
                  <a:latin typeface="Times New Roman" pitchFamily="18" charset="0"/>
                </a:rPr>
                <a:t>раҳбарлари</a:t>
              </a:r>
              <a:endParaRPr lang="ru-RU" sz="1300" b="1" i="1" dirty="0">
                <a:solidFill>
                  <a:srgbClr val="001E32"/>
                </a:solidFill>
                <a:latin typeface="Times New Roman" pitchFamily="18" charset="0"/>
              </a:endParaRPr>
            </a:p>
            <a:p>
              <a:pPr algn="ctr">
                <a:defRPr/>
              </a:pPr>
              <a:endParaRPr lang="ru-RU" sz="1200" b="1" i="1" dirty="0">
                <a:solidFill>
                  <a:srgbClr val="001E32"/>
                </a:solidFill>
                <a:latin typeface="Times New Roman" pitchFamily="18" charset="0"/>
              </a:endParaRPr>
            </a:p>
            <a:p>
              <a:pPr algn="ctr">
                <a:defRPr/>
              </a:pPr>
              <a:endParaRPr lang="ru-RU" sz="1000" b="1" i="1" dirty="0">
                <a:solidFill>
                  <a:srgbClr val="001E32"/>
                </a:solidFill>
              </a:endParaRPr>
            </a:p>
            <a:p>
              <a:pPr>
                <a:defRPr/>
              </a:pPr>
              <a:endParaRPr lang="ru-RU" i="1" dirty="0">
                <a:solidFill>
                  <a:srgbClr val="001E32"/>
                </a:solidFill>
              </a:endParaRPr>
            </a:p>
          </p:txBody>
        </p:sp>
        <p:sp>
          <p:nvSpPr>
            <p:cNvPr id="26639" name="Rectangle 15"/>
            <p:cNvSpPr>
              <a:spLocks noChangeArrowheads="1"/>
            </p:cNvSpPr>
            <p:nvPr/>
          </p:nvSpPr>
          <p:spPr bwMode="auto">
            <a:xfrm>
              <a:off x="8476" y="10376"/>
              <a:ext cx="1429" cy="345"/>
            </a:xfrm>
            <a:prstGeom prst="rect">
              <a:avLst/>
            </a:prstGeom>
            <a:solidFill>
              <a:srgbClr val="05D0EB">
                <a:alpha val="50000"/>
              </a:srgbClr>
            </a:solidFill>
            <a:ln w="9525">
              <a:solidFill>
                <a:srgbClr val="000000"/>
              </a:solidFill>
              <a:miter lim="800000"/>
              <a:headEnd/>
              <a:tailEnd/>
            </a:ln>
            <a:scene3d>
              <a:camera prst="orthographicFront"/>
              <a:lightRig rig="threePt" dir="t"/>
            </a:scene3d>
            <a:sp3d>
              <a:bevelT/>
            </a:sp3d>
          </p:spPr>
          <p:txBody>
            <a:bodyPr/>
            <a:lstStyle/>
            <a:p>
              <a:pPr algn="ctr">
                <a:defRPr/>
              </a:pPr>
              <a:r>
                <a:rPr lang="ru-RU" sz="1400" b="1" i="1" dirty="0">
                  <a:solidFill>
                    <a:srgbClr val="001E32"/>
                  </a:solidFill>
                  <a:latin typeface="Times New Roman" pitchFamily="18" charset="0"/>
                </a:rPr>
                <a:t>ММИБ директор</a:t>
              </a:r>
            </a:p>
            <a:p>
              <a:pPr algn="ctr">
                <a:defRPr/>
              </a:pP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ўринбосари</a:t>
              </a:r>
              <a:endParaRPr lang="ru-RU" sz="1400" i="1" dirty="0">
                <a:solidFill>
                  <a:srgbClr val="001E32"/>
                </a:solidFill>
                <a:latin typeface="Times New Roman" pitchFamily="18" charset="0"/>
              </a:endParaRPr>
            </a:p>
          </p:txBody>
        </p:sp>
        <p:sp>
          <p:nvSpPr>
            <p:cNvPr id="26640" name="Rectangle 16"/>
            <p:cNvSpPr>
              <a:spLocks noChangeArrowheads="1"/>
            </p:cNvSpPr>
            <p:nvPr/>
          </p:nvSpPr>
          <p:spPr bwMode="auto">
            <a:xfrm>
              <a:off x="8033" y="11873"/>
              <a:ext cx="3322" cy="362"/>
            </a:xfrm>
            <a:prstGeom prst="rect">
              <a:avLst/>
            </a:prstGeom>
            <a:solidFill>
              <a:srgbClr val="CC66FF">
                <a:alpha val="35000"/>
              </a:srgbClr>
            </a:solidFill>
            <a:ln w="9525">
              <a:solidFill>
                <a:srgbClr val="000000"/>
              </a:solidFill>
              <a:miter lim="800000"/>
              <a:headEnd/>
              <a:tailEnd/>
            </a:ln>
            <a:scene3d>
              <a:camera prst="orthographicFront"/>
              <a:lightRig rig="threePt" dir="t"/>
            </a:scene3d>
            <a:sp3d prstMaterial="dkEdge">
              <a:bevelT prst="angle"/>
              <a:bevelB w="101600" prst="riblet"/>
            </a:sp3d>
          </p:spPr>
          <p:txBody>
            <a:bodyPr/>
            <a:lstStyle/>
            <a:p>
              <a:pPr algn="ctr">
                <a:defRPr/>
              </a:pPr>
              <a:r>
                <a:rPr lang="ru-RU" sz="1400" b="1" i="1" dirty="0" err="1">
                  <a:solidFill>
                    <a:srgbClr val="001E32"/>
                  </a:solidFill>
                  <a:latin typeface="Times New Roman" pitchFamily="18" charset="0"/>
                </a:rPr>
                <a:t>Раҳбарият ва</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масъуллар</a:t>
              </a:r>
              <a:r>
                <a:rPr lang="ru-RU" sz="1400" b="1" i="1" dirty="0">
                  <a:solidFill>
                    <a:srgbClr val="001E32"/>
                  </a:solidFill>
                  <a:latin typeface="Times New Roman" pitchFamily="18" charset="0"/>
                </a:rPr>
                <a:t> аттестация </a:t>
              </a:r>
              <a:r>
                <a:rPr lang="ru-RU" sz="1400" b="1" i="1" dirty="0" err="1">
                  <a:solidFill>
                    <a:srgbClr val="001E32"/>
                  </a:solidFill>
                  <a:latin typeface="Times New Roman" pitchFamily="18" charset="0"/>
                </a:rPr>
                <a:t>жараёнида</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кузатувчи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сифатида</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иштирок</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этади</a:t>
              </a:r>
              <a:endParaRPr lang="ru-RU" sz="1400" i="1" dirty="0">
                <a:solidFill>
                  <a:srgbClr val="001E32"/>
                </a:solidFill>
                <a:latin typeface="Times New Roman" pitchFamily="18" charset="0"/>
              </a:endParaRPr>
            </a:p>
          </p:txBody>
        </p:sp>
        <p:sp>
          <p:nvSpPr>
            <p:cNvPr id="26641" name="Rectangle 17"/>
            <p:cNvSpPr>
              <a:spLocks noChangeArrowheads="1"/>
            </p:cNvSpPr>
            <p:nvPr/>
          </p:nvSpPr>
          <p:spPr bwMode="auto">
            <a:xfrm>
              <a:off x="8033" y="12370"/>
              <a:ext cx="3322" cy="450"/>
            </a:xfrm>
            <a:prstGeom prst="rect">
              <a:avLst/>
            </a:prstGeom>
            <a:solidFill>
              <a:srgbClr val="00FF00">
                <a:alpha val="70000"/>
              </a:srgbClr>
            </a:solidFill>
            <a:ln w="9525">
              <a:solidFill>
                <a:srgbClr val="000000"/>
              </a:solidFill>
              <a:miter lim="800000"/>
              <a:headEnd/>
              <a:tailEnd/>
            </a:ln>
            <a:scene3d>
              <a:camera prst="orthographicFront"/>
              <a:lightRig rig="threePt" dir="t"/>
            </a:scene3d>
            <a:sp3d>
              <a:bevelT prst="relaxedInset"/>
              <a:bevelB w="101600" prst="riblet"/>
            </a:sp3d>
          </p:spPr>
          <p:txBody>
            <a:bodyPr/>
            <a:lstStyle/>
            <a:p>
              <a:pPr algn="ctr">
                <a:defRPr/>
              </a:pPr>
              <a:r>
                <a:rPr lang="uz-Cyrl-UZ" sz="1400" b="1" i="1" dirty="0">
                  <a:solidFill>
                    <a:srgbClr val="001E32"/>
                  </a:solidFill>
                  <a:latin typeface="Times New Roman" pitchFamily="18" charset="0"/>
                </a:rPr>
                <a:t>Аттестация натижалари бўйича Комиссия қарори асосида навбатдан ташқари пед.кенгашда кўрилади ва қарор қабул қилинади</a:t>
              </a:r>
              <a:endParaRPr lang="ru-RU" sz="1400" b="1" i="1" dirty="0">
                <a:solidFill>
                  <a:srgbClr val="001E32"/>
                </a:solidFill>
                <a:latin typeface="Times New Roman" pitchFamily="18" charset="0"/>
              </a:endParaRPr>
            </a:p>
          </p:txBody>
        </p:sp>
        <p:sp>
          <p:nvSpPr>
            <p:cNvPr id="26642" name="Rectangle 18"/>
            <p:cNvSpPr>
              <a:spLocks noChangeArrowheads="1"/>
            </p:cNvSpPr>
            <p:nvPr/>
          </p:nvSpPr>
          <p:spPr bwMode="auto">
            <a:xfrm>
              <a:off x="8033" y="12910"/>
              <a:ext cx="3322" cy="495"/>
            </a:xfrm>
            <a:prstGeom prst="rect">
              <a:avLst/>
            </a:prstGeom>
            <a:solidFill>
              <a:srgbClr val="00FF00">
                <a:alpha val="70000"/>
              </a:srgbClr>
            </a:solidFill>
            <a:ln w="9525">
              <a:solidFill>
                <a:srgbClr val="000000"/>
              </a:solidFill>
              <a:miter lim="800000"/>
              <a:headEnd/>
              <a:tailEnd/>
            </a:ln>
            <a:scene3d>
              <a:camera prst="orthographicFront"/>
              <a:lightRig rig="threePt" dir="t"/>
            </a:scene3d>
            <a:sp3d>
              <a:bevelT prst="angle"/>
            </a:sp3d>
          </p:spPr>
          <p:txBody>
            <a:bodyPr/>
            <a:lstStyle/>
            <a:p>
              <a:pPr algn="ctr">
                <a:defRPr/>
              </a:pPr>
              <a:r>
                <a:rPr lang="ru-RU" sz="1400" b="1" i="1" dirty="0" err="1">
                  <a:solidFill>
                    <a:srgbClr val="001E32"/>
                  </a:solidFill>
                  <a:latin typeface="Times New Roman" pitchFamily="18" charset="0"/>
                </a:rPr>
                <a:t>Аниқланган камчиликларни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бартараф</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этиш</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юзасидан</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чора-тадбирлар</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ишлаб</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чиқилади ва</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ижросини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таъминлайди</a:t>
              </a:r>
              <a:endParaRPr lang="ru-RU" sz="1400" i="1" dirty="0">
                <a:solidFill>
                  <a:srgbClr val="001E32"/>
                </a:solidFill>
                <a:latin typeface="Times New Roman" pitchFamily="18" charset="0"/>
              </a:endParaRPr>
            </a:p>
          </p:txBody>
        </p:sp>
        <p:sp>
          <p:nvSpPr>
            <p:cNvPr id="17452" name="Line 19"/>
            <p:cNvSpPr>
              <a:spLocks noChangeShapeType="1"/>
            </p:cNvSpPr>
            <p:nvPr/>
          </p:nvSpPr>
          <p:spPr bwMode="auto">
            <a:xfrm flipH="1">
              <a:off x="7162" y="9771"/>
              <a:ext cx="914" cy="86"/>
            </a:xfrm>
            <a:prstGeom prst="line">
              <a:avLst/>
            </a:prstGeom>
            <a:noFill/>
            <a:ln w="9525">
              <a:solidFill>
                <a:srgbClr val="000000"/>
              </a:solidFill>
              <a:round/>
              <a:headEnd/>
              <a:tailEnd type="triangle" w="med" len="med"/>
            </a:ln>
          </p:spPr>
          <p:txBody>
            <a:bodyPr/>
            <a:lstStyle/>
            <a:p>
              <a:endParaRPr lang="ru-RU"/>
            </a:p>
          </p:txBody>
        </p:sp>
        <p:sp>
          <p:nvSpPr>
            <p:cNvPr id="26644" name="Rectangle 20"/>
            <p:cNvSpPr>
              <a:spLocks noChangeArrowheads="1"/>
            </p:cNvSpPr>
            <p:nvPr/>
          </p:nvSpPr>
          <p:spPr bwMode="auto">
            <a:xfrm>
              <a:off x="4979" y="10390"/>
              <a:ext cx="1777" cy="850"/>
            </a:xfrm>
            <a:prstGeom prst="rect">
              <a:avLst/>
            </a:prstGeom>
            <a:solidFill>
              <a:srgbClr val="FFFF00">
                <a:alpha val="45000"/>
              </a:srgbClr>
            </a:solidFill>
            <a:ln w="9525">
              <a:solidFill>
                <a:srgbClr val="000000"/>
              </a:solidFill>
              <a:miter lim="800000"/>
              <a:headEnd/>
              <a:tailEnd/>
            </a:ln>
            <a:scene3d>
              <a:camera prst="orthographicFront"/>
              <a:lightRig rig="threePt" dir="t"/>
            </a:scene3d>
            <a:sp3d>
              <a:bevelB/>
            </a:sp3d>
          </p:spPr>
          <p:txBody>
            <a:bodyPr/>
            <a:lstStyle/>
            <a:p>
              <a:pPr algn="ctr">
                <a:defRPr/>
              </a:pPr>
              <a:r>
                <a:rPr lang="ru-RU" sz="1400" b="1" i="1" dirty="0">
                  <a:solidFill>
                    <a:srgbClr val="001E32"/>
                  </a:solidFill>
                  <a:latin typeface="Times New Roman" pitchFamily="18" charset="0"/>
                </a:rPr>
                <a:t>Аттестация </a:t>
              </a:r>
              <a:r>
                <a:rPr lang="ru-RU" sz="1400" b="1" i="1" dirty="0" err="1">
                  <a:solidFill>
                    <a:srgbClr val="001E32"/>
                  </a:solidFill>
                  <a:latin typeface="Times New Roman" pitchFamily="18" charset="0"/>
                </a:rPr>
                <a:t>комиссияси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ва</a:t>
              </a:r>
              <a:r>
                <a:rPr lang="ru-RU" sz="1400" b="1" i="1" dirty="0">
                  <a:solidFill>
                    <a:srgbClr val="001E32"/>
                  </a:solidFill>
                  <a:latin typeface="Times New Roman" pitchFamily="18" charset="0"/>
                </a:rPr>
                <a:t> эксперт </a:t>
              </a:r>
              <a:r>
                <a:rPr lang="ru-RU" sz="1400" b="1" i="1" dirty="0" err="1">
                  <a:solidFill>
                    <a:srgbClr val="001E32"/>
                  </a:solidFill>
                  <a:latin typeface="Times New Roman" pitchFamily="18" charset="0"/>
                </a:rPr>
                <a:t>гуруҳи ўрганиши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учун</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керакли</a:t>
              </a:r>
              <a:r>
                <a:rPr lang="ru-RU" sz="1400" b="1" i="1" dirty="0">
                  <a:solidFill>
                    <a:srgbClr val="001E32"/>
                  </a:solidFill>
                  <a:latin typeface="Times New Roman" pitchFamily="18" charset="0"/>
                </a:rPr>
                <a:t> </a:t>
              </a:r>
              <a:r>
                <a:rPr lang="ru-RU" sz="1400" b="1" i="1" dirty="0" err="1">
                  <a:solidFill>
                    <a:srgbClr val="001E32"/>
                  </a:solidFill>
                  <a:latin typeface="Times New Roman" pitchFamily="18" charset="0"/>
                </a:rPr>
                <a:t>ҳужжатлар    тайёрланади</a:t>
              </a:r>
              <a:endParaRPr lang="uz-Cyrl-UZ" sz="1400" b="1" i="1" dirty="0">
                <a:solidFill>
                  <a:srgbClr val="001E32"/>
                </a:solidFill>
                <a:latin typeface="Times New Roman" pitchFamily="18" charset="0"/>
              </a:endParaRPr>
            </a:p>
            <a:p>
              <a:pPr algn="ctr">
                <a:defRPr/>
              </a:pPr>
              <a:endParaRPr lang="ru-RU" sz="1200" i="1" dirty="0">
                <a:solidFill>
                  <a:srgbClr val="001E32"/>
                </a:solidFill>
                <a:latin typeface="Times New Roman" pitchFamily="18" charset="0"/>
              </a:endParaRPr>
            </a:p>
          </p:txBody>
        </p:sp>
        <p:sp>
          <p:nvSpPr>
            <p:cNvPr id="17456" name="Line 21"/>
            <p:cNvSpPr>
              <a:spLocks noChangeShapeType="1"/>
            </p:cNvSpPr>
            <p:nvPr/>
          </p:nvSpPr>
          <p:spPr bwMode="auto">
            <a:xfrm>
              <a:off x="7921" y="10030"/>
              <a:ext cx="378" cy="1"/>
            </a:xfrm>
            <a:prstGeom prst="line">
              <a:avLst/>
            </a:prstGeom>
            <a:noFill/>
            <a:ln w="9525">
              <a:solidFill>
                <a:srgbClr val="000000"/>
              </a:solidFill>
              <a:round/>
              <a:headEnd/>
              <a:tailEnd type="triangle" w="med" len="med"/>
            </a:ln>
          </p:spPr>
          <p:txBody>
            <a:bodyPr/>
            <a:lstStyle/>
            <a:p>
              <a:endParaRPr lang="ru-RU"/>
            </a:p>
          </p:txBody>
        </p:sp>
        <p:sp>
          <p:nvSpPr>
            <p:cNvPr id="17457" name="Line 22"/>
            <p:cNvSpPr>
              <a:spLocks noChangeShapeType="1"/>
            </p:cNvSpPr>
            <p:nvPr/>
          </p:nvSpPr>
          <p:spPr bwMode="auto">
            <a:xfrm>
              <a:off x="5849" y="10289"/>
              <a:ext cx="0" cy="91"/>
            </a:xfrm>
            <a:prstGeom prst="line">
              <a:avLst/>
            </a:prstGeom>
            <a:noFill/>
            <a:ln w="9525">
              <a:solidFill>
                <a:srgbClr val="000000"/>
              </a:solidFill>
              <a:round/>
              <a:headEnd/>
              <a:tailEnd type="triangle" w="med" len="med"/>
            </a:ln>
          </p:spPr>
          <p:txBody>
            <a:bodyPr/>
            <a:lstStyle/>
            <a:p>
              <a:endParaRPr lang="ru-RU"/>
            </a:p>
          </p:txBody>
        </p:sp>
        <p:sp>
          <p:nvSpPr>
            <p:cNvPr id="17458" name="Line 23"/>
            <p:cNvSpPr>
              <a:spLocks noChangeShapeType="1"/>
            </p:cNvSpPr>
            <p:nvPr/>
          </p:nvSpPr>
          <p:spPr bwMode="auto">
            <a:xfrm>
              <a:off x="7562" y="10721"/>
              <a:ext cx="0" cy="87"/>
            </a:xfrm>
            <a:prstGeom prst="line">
              <a:avLst/>
            </a:prstGeom>
            <a:noFill/>
            <a:ln w="9525">
              <a:solidFill>
                <a:srgbClr val="000000"/>
              </a:solidFill>
              <a:round/>
              <a:headEnd/>
              <a:tailEnd type="triangle" w="med" len="med"/>
            </a:ln>
          </p:spPr>
          <p:txBody>
            <a:bodyPr/>
            <a:lstStyle/>
            <a:p>
              <a:endParaRPr lang="ru-RU"/>
            </a:p>
          </p:txBody>
        </p:sp>
        <p:sp>
          <p:nvSpPr>
            <p:cNvPr id="17459" name="Line 24"/>
            <p:cNvSpPr>
              <a:spLocks noChangeShapeType="1"/>
            </p:cNvSpPr>
            <p:nvPr/>
          </p:nvSpPr>
          <p:spPr bwMode="auto">
            <a:xfrm>
              <a:off x="9162" y="10721"/>
              <a:ext cx="0" cy="87"/>
            </a:xfrm>
            <a:prstGeom prst="line">
              <a:avLst/>
            </a:prstGeom>
            <a:noFill/>
            <a:ln w="9525">
              <a:solidFill>
                <a:srgbClr val="000000"/>
              </a:solidFill>
              <a:round/>
              <a:headEnd/>
              <a:tailEnd type="triangle" w="med" len="med"/>
            </a:ln>
          </p:spPr>
          <p:txBody>
            <a:bodyPr/>
            <a:lstStyle/>
            <a:p>
              <a:endParaRPr lang="ru-RU"/>
            </a:p>
          </p:txBody>
        </p:sp>
        <p:sp>
          <p:nvSpPr>
            <p:cNvPr id="17460" name="Line 25"/>
            <p:cNvSpPr>
              <a:spLocks noChangeShapeType="1"/>
            </p:cNvSpPr>
            <p:nvPr/>
          </p:nvSpPr>
          <p:spPr bwMode="auto">
            <a:xfrm>
              <a:off x="10819" y="10721"/>
              <a:ext cx="0" cy="0"/>
            </a:xfrm>
            <a:prstGeom prst="line">
              <a:avLst/>
            </a:prstGeom>
            <a:noFill/>
            <a:ln w="9525">
              <a:solidFill>
                <a:srgbClr val="000000"/>
              </a:solidFill>
              <a:round/>
              <a:headEnd/>
              <a:tailEnd type="triangle" w="med" len="med"/>
            </a:ln>
          </p:spPr>
          <p:txBody>
            <a:bodyPr/>
            <a:lstStyle/>
            <a:p>
              <a:endParaRPr lang="ru-RU"/>
            </a:p>
          </p:txBody>
        </p:sp>
        <p:sp>
          <p:nvSpPr>
            <p:cNvPr id="17461" name="Line 26"/>
            <p:cNvSpPr>
              <a:spLocks noChangeShapeType="1"/>
            </p:cNvSpPr>
            <p:nvPr/>
          </p:nvSpPr>
          <p:spPr bwMode="auto">
            <a:xfrm>
              <a:off x="10762" y="10721"/>
              <a:ext cx="0" cy="87"/>
            </a:xfrm>
            <a:prstGeom prst="line">
              <a:avLst/>
            </a:prstGeom>
            <a:noFill/>
            <a:ln w="9525">
              <a:solidFill>
                <a:srgbClr val="000000"/>
              </a:solidFill>
              <a:round/>
              <a:headEnd/>
              <a:tailEnd type="triangle" w="med" len="med"/>
            </a:ln>
          </p:spPr>
          <p:txBody>
            <a:bodyPr/>
            <a:lstStyle/>
            <a:p>
              <a:endParaRPr lang="ru-RU"/>
            </a:p>
          </p:txBody>
        </p:sp>
        <p:sp>
          <p:nvSpPr>
            <p:cNvPr id="17462" name="Line 27"/>
            <p:cNvSpPr>
              <a:spLocks noChangeShapeType="1"/>
            </p:cNvSpPr>
            <p:nvPr/>
          </p:nvSpPr>
          <p:spPr bwMode="auto">
            <a:xfrm>
              <a:off x="7619" y="11240"/>
              <a:ext cx="1200" cy="173"/>
            </a:xfrm>
            <a:prstGeom prst="line">
              <a:avLst/>
            </a:prstGeom>
            <a:noFill/>
            <a:ln w="9525">
              <a:solidFill>
                <a:srgbClr val="000000"/>
              </a:solidFill>
              <a:round/>
              <a:headEnd/>
              <a:tailEnd type="triangle" w="med" len="med"/>
            </a:ln>
          </p:spPr>
          <p:txBody>
            <a:bodyPr/>
            <a:lstStyle/>
            <a:p>
              <a:endParaRPr lang="ru-RU"/>
            </a:p>
          </p:txBody>
        </p:sp>
        <p:sp>
          <p:nvSpPr>
            <p:cNvPr id="17463" name="Line 28"/>
            <p:cNvSpPr>
              <a:spLocks noChangeShapeType="1"/>
            </p:cNvSpPr>
            <p:nvPr/>
          </p:nvSpPr>
          <p:spPr bwMode="auto">
            <a:xfrm flipH="1">
              <a:off x="9676" y="11240"/>
              <a:ext cx="1143" cy="173"/>
            </a:xfrm>
            <a:prstGeom prst="line">
              <a:avLst/>
            </a:prstGeom>
            <a:noFill/>
            <a:ln w="9525">
              <a:solidFill>
                <a:srgbClr val="000000"/>
              </a:solidFill>
              <a:round/>
              <a:headEnd/>
              <a:tailEnd type="triangle" w="med" len="med"/>
            </a:ln>
          </p:spPr>
          <p:txBody>
            <a:bodyPr/>
            <a:lstStyle/>
            <a:p>
              <a:endParaRPr lang="ru-RU"/>
            </a:p>
          </p:txBody>
        </p:sp>
        <p:sp>
          <p:nvSpPr>
            <p:cNvPr id="17464" name="Line 29"/>
            <p:cNvSpPr>
              <a:spLocks noChangeShapeType="1"/>
            </p:cNvSpPr>
            <p:nvPr/>
          </p:nvSpPr>
          <p:spPr bwMode="auto">
            <a:xfrm>
              <a:off x="9219" y="11240"/>
              <a:ext cx="0" cy="173"/>
            </a:xfrm>
            <a:prstGeom prst="line">
              <a:avLst/>
            </a:prstGeom>
            <a:noFill/>
            <a:ln w="9525">
              <a:solidFill>
                <a:srgbClr val="000000"/>
              </a:solidFill>
              <a:round/>
              <a:headEnd/>
              <a:tailEnd type="triangle" w="med" len="med"/>
            </a:ln>
          </p:spPr>
          <p:txBody>
            <a:bodyPr/>
            <a:lstStyle/>
            <a:p>
              <a:endParaRPr lang="ru-RU"/>
            </a:p>
          </p:txBody>
        </p:sp>
        <p:sp>
          <p:nvSpPr>
            <p:cNvPr id="17465" name="Line 34"/>
            <p:cNvSpPr>
              <a:spLocks noChangeShapeType="1"/>
            </p:cNvSpPr>
            <p:nvPr/>
          </p:nvSpPr>
          <p:spPr bwMode="auto">
            <a:xfrm flipH="1">
              <a:off x="7905" y="10289"/>
              <a:ext cx="1600" cy="87"/>
            </a:xfrm>
            <a:prstGeom prst="line">
              <a:avLst/>
            </a:prstGeom>
            <a:noFill/>
            <a:ln w="9525">
              <a:solidFill>
                <a:srgbClr val="000000"/>
              </a:solidFill>
              <a:round/>
              <a:headEnd/>
              <a:tailEnd type="triangle" w="med" len="med"/>
            </a:ln>
          </p:spPr>
          <p:txBody>
            <a:bodyPr/>
            <a:lstStyle/>
            <a:p>
              <a:endParaRPr lang="ru-RU"/>
            </a:p>
          </p:txBody>
        </p:sp>
        <p:sp>
          <p:nvSpPr>
            <p:cNvPr id="17466" name="Line 35"/>
            <p:cNvSpPr>
              <a:spLocks noChangeShapeType="1"/>
            </p:cNvSpPr>
            <p:nvPr/>
          </p:nvSpPr>
          <p:spPr bwMode="auto">
            <a:xfrm>
              <a:off x="9505" y="10289"/>
              <a:ext cx="1314" cy="87"/>
            </a:xfrm>
            <a:prstGeom prst="line">
              <a:avLst/>
            </a:prstGeom>
            <a:noFill/>
            <a:ln w="9525">
              <a:solidFill>
                <a:srgbClr val="000000"/>
              </a:solidFill>
              <a:round/>
              <a:headEnd/>
              <a:tailEnd type="triangle" w="med" len="med"/>
            </a:ln>
          </p:spPr>
          <p:txBody>
            <a:bodyPr/>
            <a:lstStyle/>
            <a:p>
              <a:endParaRPr lang="ru-RU"/>
            </a:p>
          </p:txBody>
        </p:sp>
        <p:sp>
          <p:nvSpPr>
            <p:cNvPr id="17467" name="Line 36"/>
            <p:cNvSpPr>
              <a:spLocks noChangeShapeType="1"/>
            </p:cNvSpPr>
            <p:nvPr/>
          </p:nvSpPr>
          <p:spPr bwMode="auto">
            <a:xfrm>
              <a:off x="9505" y="10289"/>
              <a:ext cx="0" cy="87"/>
            </a:xfrm>
            <a:prstGeom prst="line">
              <a:avLst/>
            </a:prstGeom>
            <a:noFill/>
            <a:ln w="9525">
              <a:solidFill>
                <a:srgbClr val="000000"/>
              </a:solidFill>
              <a:round/>
              <a:headEnd/>
              <a:tailEnd type="triangle" w="med" len="med"/>
            </a:ln>
          </p:spPr>
          <p:txBody>
            <a:bodyPr/>
            <a:lstStyle/>
            <a:p>
              <a:endParaRPr lang="ru-RU"/>
            </a:p>
          </p:txBody>
        </p:sp>
      </p:grpSp>
      <p:sp>
        <p:nvSpPr>
          <p:cNvPr id="17411" name="Line 24"/>
          <p:cNvSpPr>
            <a:spLocks noChangeShapeType="1"/>
          </p:cNvSpPr>
          <p:nvPr/>
        </p:nvSpPr>
        <p:spPr bwMode="auto">
          <a:xfrm>
            <a:off x="6500813" y="4000500"/>
            <a:ext cx="0" cy="138113"/>
          </a:xfrm>
          <a:prstGeom prst="line">
            <a:avLst/>
          </a:prstGeom>
          <a:noFill/>
          <a:ln w="9525">
            <a:solidFill>
              <a:srgbClr val="000000"/>
            </a:solidFill>
            <a:round/>
            <a:headEnd/>
            <a:tailEnd type="triangle" w="med" len="med"/>
          </a:ln>
        </p:spPr>
        <p:txBody>
          <a:bodyPr/>
          <a:lstStyle/>
          <a:p>
            <a:endParaRPr lang="ru-RU"/>
          </a:p>
        </p:txBody>
      </p:sp>
      <p:sp>
        <p:nvSpPr>
          <p:cNvPr id="17412" name="Line 29"/>
          <p:cNvSpPr>
            <a:spLocks noChangeShapeType="1"/>
          </p:cNvSpPr>
          <p:nvPr/>
        </p:nvSpPr>
        <p:spPr bwMode="auto">
          <a:xfrm>
            <a:off x="6572250" y="4725988"/>
            <a:ext cx="0" cy="274637"/>
          </a:xfrm>
          <a:prstGeom prst="line">
            <a:avLst/>
          </a:prstGeom>
          <a:noFill/>
          <a:ln w="9525">
            <a:solidFill>
              <a:srgbClr val="000000"/>
            </a:solidFill>
            <a:round/>
            <a:headEnd/>
            <a:tailEnd type="triangle" w="med" len="med"/>
          </a:ln>
        </p:spPr>
        <p:txBody>
          <a:bodyPr/>
          <a:lstStyle/>
          <a:p>
            <a:endParaRPr lang="ru-RU"/>
          </a:p>
        </p:txBody>
      </p:sp>
    </p:spTree>
  </p:cSld>
  <p:clrMapOvr>
    <a:masterClrMapping/>
  </p:clrMapOvr>
  <p:transition spd="slow">
    <p:wedg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Оформление по умолчанию">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8_Открытая">
      <a:majorFont>
        <a:latin typeface=""/>
        <a:ea typeface=""/>
        <a:cs typeface=""/>
      </a:majorFont>
      <a:minorFont>
        <a:latin typeface=""/>
        <a:ea typeface=""/>
        <a:cs typeface=""/>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Flow</Template>
  <TotalTime>6447</TotalTime>
  <Words>769</Words>
  <Application>Microsoft Office PowerPoint</Application>
  <PresentationFormat>Экран (4:3)</PresentationFormat>
  <Paragraphs>68</Paragraphs>
  <Slides>11</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11</vt:i4>
      </vt:variant>
    </vt:vector>
  </HeadingPairs>
  <TitlesOfParts>
    <vt:vector size="20" baseType="lpstr">
      <vt:lpstr>Arial</vt:lpstr>
      <vt:lpstr>Times New Roman</vt:lpstr>
      <vt:lpstr>Calibri</vt:lpstr>
      <vt:lpstr>Wingdings 3</vt:lpstr>
      <vt:lpstr>Verdana</vt:lpstr>
      <vt:lpstr>Wingdings 2</vt:lpstr>
      <vt:lpstr>Tahoma</vt:lpstr>
      <vt:lpstr>Оформление по умолчанию</vt:lpstr>
      <vt:lpstr>8_Открытая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Mine</dc:creator>
  <cp:lastModifiedBy>Nodir</cp:lastModifiedBy>
  <cp:revision>602</cp:revision>
  <cp:lastPrinted>2010-12-25T04:11:47Z</cp:lastPrinted>
  <dcterms:created xsi:type="dcterms:W3CDTF">2006-11-21T15:20:28Z</dcterms:created>
  <dcterms:modified xsi:type="dcterms:W3CDTF">2017-08-10T18:42:37Z</dcterms:modified>
</cp:coreProperties>
</file>