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355" r:id="rId3"/>
    <p:sldId id="356" r:id="rId4"/>
    <p:sldId id="358" r:id="rId5"/>
    <p:sldId id="359" r:id="rId6"/>
    <p:sldId id="360" r:id="rId7"/>
    <p:sldId id="311" r:id="rId8"/>
    <p:sldId id="352" r:id="rId9"/>
    <p:sldId id="354" r:id="rId10"/>
    <p:sldId id="353" r:id="rId11"/>
    <p:sldId id="357" r:id="rId12"/>
    <p:sldId id="363" r:id="rId13"/>
    <p:sldId id="362" r:id="rId14"/>
    <p:sldId id="366" r:id="rId15"/>
    <p:sldId id="370" r:id="rId16"/>
    <p:sldId id="371" r:id="rId17"/>
    <p:sldId id="364" r:id="rId18"/>
    <p:sldId id="365" r:id="rId19"/>
    <p:sldId id="361" r:id="rId20"/>
    <p:sldId id="372" r:id="rId21"/>
    <p:sldId id="373" r:id="rId22"/>
    <p:sldId id="374" r:id="rId23"/>
    <p:sldId id="375" r:id="rId24"/>
    <p:sldId id="377" r:id="rId25"/>
    <p:sldId id="376" r:id="rId26"/>
    <p:sldId id="378" r:id="rId27"/>
    <p:sldId id="368" r:id="rId28"/>
    <p:sldId id="369" r:id="rId29"/>
    <p:sldId id="292" r:id="rId30"/>
  </p:sldIdLst>
  <p:sldSz cx="9144000" cy="6858000" type="screen4x3"/>
  <p:notesSz cx="6888163" cy="100187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3333"/>
    <a:srgbClr val="1E742E"/>
    <a:srgbClr val="9900FF"/>
    <a:srgbClr val="C5C5C5"/>
    <a:srgbClr val="C0C0C0"/>
    <a:srgbClr val="DDDDDD"/>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93743" autoAdjust="0"/>
  </p:normalViewPr>
  <p:slideViewPr>
    <p:cSldViewPr>
      <p:cViewPr varScale="1">
        <p:scale>
          <a:sx n="113" d="100"/>
          <a:sy n="113" d="100"/>
        </p:scale>
        <p:origin x="-15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ru-RU"/>
          </a:p>
        </p:txBody>
      </p:sp>
      <p:sp>
        <p:nvSpPr>
          <p:cNvPr id="3" name="Дата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F80DB663-5633-41FF-AA7F-8B3A40B597FC}" type="datetimeFigureOut">
              <a:rPr lang="ru-RU"/>
              <a:pPr>
                <a:defRPr/>
              </a:pPr>
              <a:t>10.08.2017</a:t>
            </a:fld>
            <a:endParaRPr lang="ru-RU"/>
          </a:p>
        </p:txBody>
      </p:sp>
      <p:sp>
        <p:nvSpPr>
          <p:cNvPr id="4" name="Нижний колонтитул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ru-RU"/>
          </a:p>
        </p:txBody>
      </p:sp>
      <p:sp>
        <p:nvSpPr>
          <p:cNvPr id="5" name="Номер слайда 4"/>
          <p:cNvSpPr>
            <a:spLocks noGrp="1"/>
          </p:cNvSpPr>
          <p:nvPr>
            <p:ph type="sldNum" sz="quarter" idx="3"/>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E897825-F9AC-4EFF-B531-B28AF43AECE6}"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06" tIns="48303" rIns="96606" bIns="48303" numCol="1" anchor="t" anchorCtr="0" compatLnSpc="1">
            <a:prstTxWarp prst="textNoShape">
              <a:avLst/>
            </a:prstTxWarp>
          </a:bodyPr>
          <a:lstStyle>
            <a:lvl1pPr eaLnBrk="1" hangingPunct="1">
              <a:defRPr sz="13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902075" y="0"/>
            <a:ext cx="2984500" cy="501650"/>
          </a:xfrm>
          <a:prstGeom prst="rect">
            <a:avLst/>
          </a:prstGeom>
          <a:noFill/>
          <a:ln w="9525">
            <a:noFill/>
            <a:miter lim="800000"/>
            <a:headEnd/>
            <a:tailEnd/>
          </a:ln>
          <a:effectLst/>
        </p:spPr>
        <p:txBody>
          <a:bodyPr vert="horz" wrap="square" lIns="96606" tIns="48303" rIns="96606" bIns="48303" numCol="1" anchor="t" anchorCtr="0" compatLnSpc="1">
            <a:prstTxWarp prst="textNoShape">
              <a:avLst/>
            </a:prstTxWarp>
          </a:bodyPr>
          <a:lstStyle>
            <a:lvl1pPr algn="r" eaLnBrk="1" hangingPunct="1">
              <a:defRPr sz="1300">
                <a:latin typeface="Arial" charset="0"/>
              </a:defRPr>
            </a:lvl1pPr>
          </a:lstStyle>
          <a:p>
            <a:pPr>
              <a:defRPr/>
            </a:pPr>
            <a:endParaRPr lang="en-US"/>
          </a:p>
        </p:txBody>
      </p:sp>
      <p:sp>
        <p:nvSpPr>
          <p:cNvPr id="32772" name="Rectangle 4"/>
          <p:cNvSpPr>
            <a:spLocks noRo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8975" y="4759325"/>
            <a:ext cx="5510213" cy="4508500"/>
          </a:xfrm>
          <a:prstGeom prst="rect">
            <a:avLst/>
          </a:prstGeom>
          <a:noFill/>
          <a:ln w="9525">
            <a:noFill/>
            <a:miter lim="800000"/>
            <a:headEnd/>
            <a:tailEnd/>
          </a:ln>
          <a:effectLst/>
        </p:spPr>
        <p:txBody>
          <a:bodyPr vert="horz" wrap="square" lIns="96606" tIns="48303" rIns="96606" bIns="4830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9515475"/>
            <a:ext cx="2984500" cy="501650"/>
          </a:xfrm>
          <a:prstGeom prst="rect">
            <a:avLst/>
          </a:prstGeom>
          <a:noFill/>
          <a:ln w="9525">
            <a:noFill/>
            <a:miter lim="800000"/>
            <a:headEnd/>
            <a:tailEnd/>
          </a:ln>
          <a:effectLst/>
        </p:spPr>
        <p:txBody>
          <a:bodyPr vert="horz" wrap="square" lIns="96606" tIns="48303" rIns="96606" bIns="48303"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902075" y="9515475"/>
            <a:ext cx="2984500" cy="501650"/>
          </a:xfrm>
          <a:prstGeom prst="rect">
            <a:avLst/>
          </a:prstGeom>
          <a:noFill/>
          <a:ln w="9525">
            <a:noFill/>
            <a:miter lim="800000"/>
            <a:headEnd/>
            <a:tailEnd/>
          </a:ln>
          <a:effectLst/>
        </p:spPr>
        <p:txBody>
          <a:bodyPr vert="horz" wrap="square" lIns="96606" tIns="48303" rIns="96606" bIns="48303" numCol="1" anchor="b" anchorCtr="0" compatLnSpc="1">
            <a:prstTxWarp prst="textNoShape">
              <a:avLst/>
            </a:prstTxWarp>
          </a:bodyPr>
          <a:lstStyle>
            <a:lvl1pPr algn="r" eaLnBrk="1" hangingPunct="1">
              <a:defRPr sz="1300"/>
            </a:lvl1pPr>
          </a:lstStyle>
          <a:p>
            <a:pPr>
              <a:defRPr/>
            </a:pPr>
            <a:fld id="{399E64BE-2E0D-47F6-B72D-9441AB61FD54}"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a:ln/>
        </p:spPr>
        <p:txBody>
          <a:bodyPr/>
          <a:lstStyle/>
          <a:p>
            <a:endParaRPr lang="ru-RU" altLang="ru-RU" smtClean="0"/>
          </a:p>
        </p:txBody>
      </p:sp>
      <p:sp>
        <p:nvSpPr>
          <p:cNvPr id="33796" name="Номер слайда 3"/>
          <p:cNvSpPr>
            <a:spLocks noGrp="1"/>
          </p:cNvSpPr>
          <p:nvPr>
            <p:ph type="sldNum" sz="quarter" idx="5"/>
          </p:nvPr>
        </p:nvSpPr>
        <p:spPr>
          <a:noFill/>
        </p:spPr>
        <p:txBody>
          <a:bodyPr/>
          <a:lstStyle/>
          <a:p>
            <a:fld id="{573FCC50-C121-4716-995B-B3D95A9300F4}" type="slidenum">
              <a:rPr lang="en-US" altLang="ru-RU" smtClean="0"/>
              <a:pPr/>
              <a:t>9</a:t>
            </a:fld>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Freeform 158"/>
          <p:cNvSpPr>
            <a:spLocks/>
          </p:cNvSpPr>
          <p:nvPr userDrawn="1"/>
        </p:nvSpPr>
        <p:spPr bwMode="gray">
          <a:xfrm>
            <a:off x="5321300" y="115888"/>
            <a:ext cx="3822700" cy="6765925"/>
          </a:xfrm>
          <a:custGeom>
            <a:avLst/>
            <a:gdLst>
              <a:gd name="T0" fmla="*/ 2147483647 w 2502"/>
              <a:gd name="T1" fmla="*/ 2147483647 h 4352"/>
              <a:gd name="T2" fmla="*/ 2147483647 w 2502"/>
              <a:gd name="T3" fmla="*/ 2147483647 h 4352"/>
              <a:gd name="T4" fmla="*/ 0 w 2502"/>
              <a:gd name="T5" fmla="*/ 2147483647 h 4352"/>
              <a:gd name="T6" fmla="*/ 2147483647 w 2502"/>
              <a:gd name="T7" fmla="*/ 2147483647 h 4352"/>
              <a:gd name="T8" fmla="*/ 2147483647 w 2502"/>
              <a:gd name="T9" fmla="*/ 2147483647 h 4352"/>
              <a:gd name="T10" fmla="*/ 2147483647 w 2502"/>
              <a:gd name="T11" fmla="*/ 0 h 4352"/>
              <a:gd name="T12" fmla="*/ 2147483647 w 2502"/>
              <a:gd name="T13" fmla="*/ 2147483647 h 43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02" h="4352">
                <a:moveTo>
                  <a:pt x="882" y="17"/>
                </a:moveTo>
                <a:cubicBezTo>
                  <a:pt x="2077" y="287"/>
                  <a:pt x="2361" y="1554"/>
                  <a:pt x="2105" y="2560"/>
                </a:cubicBezTo>
                <a:cubicBezTo>
                  <a:pt x="1849" y="3566"/>
                  <a:pt x="905" y="3993"/>
                  <a:pt x="0" y="4344"/>
                </a:cubicBezTo>
                <a:lnTo>
                  <a:pt x="1242" y="4352"/>
                </a:lnTo>
                <a:cubicBezTo>
                  <a:pt x="1563" y="4096"/>
                  <a:pt x="2205" y="3360"/>
                  <a:pt x="2336" y="2584"/>
                </a:cubicBezTo>
                <a:cubicBezTo>
                  <a:pt x="2468" y="1808"/>
                  <a:pt x="2502" y="416"/>
                  <a:pt x="1186" y="0"/>
                </a:cubicBezTo>
                <a:lnTo>
                  <a:pt x="882" y="17"/>
                </a:lnTo>
                <a:close/>
              </a:path>
            </a:pathLst>
          </a:custGeom>
          <a:gradFill rotWithShape="1">
            <a:gsLst>
              <a:gs pos="0">
                <a:srgbClr val="E3FED8"/>
              </a:gs>
              <a:gs pos="100000">
                <a:srgbClr val="99FA72"/>
              </a:gs>
            </a:gsLst>
            <a:lin ang="5400000" scaled="1"/>
          </a:gradFill>
          <a:ln w="9525">
            <a:round/>
            <a:headEnd/>
            <a:tailEnd/>
          </a:ln>
          <a:scene3d>
            <a:camera prst="legacyPerspectiveTopRight"/>
            <a:lightRig rig="legacyFlat4" dir="b"/>
          </a:scene3d>
          <a:sp3d extrusionH="354000" prstMaterial="legacyMetal">
            <a:bevelT w="13500" h="13500" prst="angle"/>
            <a:bevelB w="13500" h="13500" prst="angle"/>
            <a:extrusionClr>
              <a:srgbClr val="258F39"/>
            </a:extrusionClr>
          </a:sp3d>
        </p:spPr>
        <p:txBody>
          <a:bodyPr>
            <a:flatTx/>
          </a:bodyPr>
          <a:lstStyle/>
          <a:p>
            <a:endParaRPr lang="ru-RU"/>
          </a:p>
        </p:txBody>
      </p:sp>
      <p:grpSp>
        <p:nvGrpSpPr>
          <p:cNvPr id="5" name="Group 79"/>
          <p:cNvGrpSpPr>
            <a:grpSpLocks/>
          </p:cNvGrpSpPr>
          <p:nvPr userDrawn="1"/>
        </p:nvGrpSpPr>
        <p:grpSpPr bwMode="auto">
          <a:xfrm>
            <a:off x="755650" y="1196975"/>
            <a:ext cx="7848600" cy="4859338"/>
            <a:chOff x="96" y="509"/>
            <a:chExt cx="5328" cy="3567"/>
          </a:xfrm>
        </p:grpSpPr>
        <p:grpSp>
          <p:nvGrpSpPr>
            <p:cNvPr id="6" name="Group 80"/>
            <p:cNvGrpSpPr>
              <a:grpSpLocks/>
            </p:cNvGrpSpPr>
            <p:nvPr/>
          </p:nvGrpSpPr>
          <p:grpSpPr bwMode="auto">
            <a:xfrm>
              <a:off x="252" y="509"/>
              <a:ext cx="630" cy="3552"/>
              <a:chOff x="252" y="509"/>
              <a:chExt cx="630" cy="3552"/>
            </a:xfrm>
          </p:grpSpPr>
          <p:sp>
            <p:nvSpPr>
              <p:cNvPr id="53" name="Line 81"/>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54" name="Line 82"/>
              <p:cNvSpPr>
                <a:spLocks noChangeShapeType="1"/>
              </p:cNvSpPr>
              <p:nvPr/>
            </p:nvSpPr>
            <p:spPr bwMode="auto">
              <a:xfrm flipV="1">
                <a:off x="455" y="509"/>
                <a:ext cx="0" cy="3531"/>
              </a:xfrm>
              <a:prstGeom prst="line">
                <a:avLst/>
              </a:prstGeom>
              <a:noFill/>
              <a:ln w="12700">
                <a:solidFill>
                  <a:srgbClr val="C0C0C0"/>
                </a:solidFill>
                <a:round/>
                <a:headEnd/>
                <a:tailEnd/>
              </a:ln>
            </p:spPr>
            <p:txBody>
              <a:bodyPr/>
              <a:lstStyle/>
              <a:p>
                <a:endParaRPr lang="ru-RU"/>
              </a:p>
            </p:txBody>
          </p:sp>
          <p:sp>
            <p:nvSpPr>
              <p:cNvPr id="55" name="Line 83"/>
              <p:cNvSpPr>
                <a:spLocks noChangeShapeType="1"/>
              </p:cNvSpPr>
              <p:nvPr/>
            </p:nvSpPr>
            <p:spPr bwMode="auto">
              <a:xfrm flipV="1">
                <a:off x="669" y="528"/>
                <a:ext cx="0" cy="3533"/>
              </a:xfrm>
              <a:prstGeom prst="line">
                <a:avLst/>
              </a:prstGeom>
              <a:noFill/>
              <a:ln w="12700">
                <a:solidFill>
                  <a:srgbClr val="C0C0C0"/>
                </a:solidFill>
                <a:round/>
                <a:headEnd/>
                <a:tailEnd/>
              </a:ln>
            </p:spPr>
            <p:txBody>
              <a:bodyPr/>
              <a:lstStyle/>
              <a:p>
                <a:endParaRPr lang="ru-RU"/>
              </a:p>
            </p:txBody>
          </p:sp>
          <p:sp>
            <p:nvSpPr>
              <p:cNvPr id="56" name="Line 84"/>
              <p:cNvSpPr>
                <a:spLocks noChangeShapeType="1"/>
              </p:cNvSpPr>
              <p:nvPr/>
            </p:nvSpPr>
            <p:spPr bwMode="auto">
              <a:xfrm flipV="1">
                <a:off x="882" y="528"/>
                <a:ext cx="0" cy="3533"/>
              </a:xfrm>
              <a:prstGeom prst="line">
                <a:avLst/>
              </a:prstGeom>
              <a:noFill/>
              <a:ln w="12700">
                <a:solidFill>
                  <a:srgbClr val="C0C0C0"/>
                </a:solidFill>
                <a:round/>
                <a:headEnd/>
                <a:tailEnd/>
              </a:ln>
            </p:spPr>
            <p:txBody>
              <a:bodyPr/>
              <a:lstStyle/>
              <a:p>
                <a:endParaRPr lang="ru-RU"/>
              </a:p>
            </p:txBody>
          </p:sp>
        </p:grpSp>
        <p:grpSp>
          <p:nvGrpSpPr>
            <p:cNvPr id="7" name="Group 85"/>
            <p:cNvGrpSpPr>
              <a:grpSpLocks/>
            </p:cNvGrpSpPr>
            <p:nvPr/>
          </p:nvGrpSpPr>
          <p:grpSpPr bwMode="auto">
            <a:xfrm rot="5400000">
              <a:off x="1171" y="-391"/>
              <a:ext cx="3191" cy="5328"/>
              <a:chOff x="1635" y="771"/>
              <a:chExt cx="3663" cy="4098"/>
            </a:xfrm>
          </p:grpSpPr>
          <p:grpSp>
            <p:nvGrpSpPr>
              <p:cNvPr id="33" name="Group 86"/>
              <p:cNvGrpSpPr>
                <a:grpSpLocks/>
              </p:cNvGrpSpPr>
              <p:nvPr/>
            </p:nvGrpSpPr>
            <p:grpSpPr bwMode="auto">
              <a:xfrm>
                <a:off x="1635" y="781"/>
                <a:ext cx="732" cy="4088"/>
                <a:chOff x="1635" y="781"/>
                <a:chExt cx="732" cy="4088"/>
              </a:xfrm>
            </p:grpSpPr>
            <p:sp>
              <p:nvSpPr>
                <p:cNvPr id="49" name="Line 87"/>
                <p:cNvSpPr>
                  <a:spLocks noChangeShapeType="1"/>
                </p:cNvSpPr>
                <p:nvPr/>
              </p:nvSpPr>
              <p:spPr bwMode="auto">
                <a:xfrm flipV="1">
                  <a:off x="1634" y="824"/>
                  <a:ext cx="0" cy="4045"/>
                </a:xfrm>
                <a:prstGeom prst="line">
                  <a:avLst/>
                </a:prstGeom>
                <a:noFill/>
                <a:ln w="12700">
                  <a:solidFill>
                    <a:srgbClr val="C0C0C0"/>
                  </a:solidFill>
                  <a:round/>
                  <a:headEnd/>
                  <a:tailEnd/>
                </a:ln>
              </p:spPr>
              <p:txBody>
                <a:bodyPr/>
                <a:lstStyle/>
                <a:p>
                  <a:endParaRPr lang="ru-RU"/>
                </a:p>
              </p:txBody>
            </p:sp>
            <p:sp>
              <p:nvSpPr>
                <p:cNvPr id="50" name="Line 88"/>
                <p:cNvSpPr>
                  <a:spLocks noChangeShapeType="1"/>
                </p:cNvSpPr>
                <p:nvPr/>
              </p:nvSpPr>
              <p:spPr bwMode="auto">
                <a:xfrm flipV="1">
                  <a:off x="1878" y="781"/>
                  <a:ext cx="0" cy="4045"/>
                </a:xfrm>
                <a:prstGeom prst="line">
                  <a:avLst/>
                </a:prstGeom>
                <a:noFill/>
                <a:ln w="12700">
                  <a:solidFill>
                    <a:srgbClr val="C0C0C0"/>
                  </a:solidFill>
                  <a:round/>
                  <a:headEnd/>
                  <a:tailEnd/>
                </a:ln>
              </p:spPr>
              <p:txBody>
                <a:bodyPr/>
                <a:lstStyle/>
                <a:p>
                  <a:endParaRPr lang="ru-RU"/>
                </a:p>
              </p:txBody>
            </p:sp>
            <p:sp>
              <p:nvSpPr>
                <p:cNvPr id="51" name="Line 89"/>
                <p:cNvSpPr>
                  <a:spLocks noChangeShapeType="1"/>
                </p:cNvSpPr>
                <p:nvPr/>
              </p:nvSpPr>
              <p:spPr bwMode="auto">
                <a:xfrm flipV="1">
                  <a:off x="2120" y="805"/>
                  <a:ext cx="0" cy="4045"/>
                </a:xfrm>
                <a:prstGeom prst="line">
                  <a:avLst/>
                </a:prstGeom>
                <a:noFill/>
                <a:ln w="12700">
                  <a:solidFill>
                    <a:srgbClr val="C0C0C0"/>
                  </a:solidFill>
                  <a:round/>
                  <a:headEnd/>
                  <a:tailEnd/>
                </a:ln>
              </p:spPr>
              <p:txBody>
                <a:bodyPr/>
                <a:lstStyle/>
                <a:p>
                  <a:endParaRPr lang="ru-RU"/>
                </a:p>
              </p:txBody>
            </p:sp>
            <p:sp>
              <p:nvSpPr>
                <p:cNvPr id="52" name="Line 90"/>
                <p:cNvSpPr>
                  <a:spLocks noChangeShapeType="1"/>
                </p:cNvSpPr>
                <p:nvPr/>
              </p:nvSpPr>
              <p:spPr bwMode="auto">
                <a:xfrm flipV="1">
                  <a:off x="2366" y="817"/>
                  <a:ext cx="0" cy="4047"/>
                </a:xfrm>
                <a:prstGeom prst="line">
                  <a:avLst/>
                </a:prstGeom>
                <a:noFill/>
                <a:ln w="12700">
                  <a:solidFill>
                    <a:srgbClr val="C0C0C0"/>
                  </a:solidFill>
                  <a:round/>
                  <a:headEnd/>
                  <a:tailEnd/>
                </a:ln>
              </p:spPr>
              <p:txBody>
                <a:bodyPr/>
                <a:lstStyle/>
                <a:p>
                  <a:endParaRPr lang="ru-RU"/>
                </a:p>
              </p:txBody>
            </p:sp>
          </p:grpSp>
          <p:grpSp>
            <p:nvGrpSpPr>
              <p:cNvPr id="34" name="Group 91"/>
              <p:cNvGrpSpPr>
                <a:grpSpLocks/>
              </p:cNvGrpSpPr>
              <p:nvPr/>
            </p:nvGrpSpPr>
            <p:grpSpPr bwMode="auto">
              <a:xfrm>
                <a:off x="2605" y="771"/>
                <a:ext cx="735" cy="4088"/>
                <a:chOff x="1635" y="782"/>
                <a:chExt cx="735" cy="4088"/>
              </a:xfrm>
            </p:grpSpPr>
            <p:sp>
              <p:nvSpPr>
                <p:cNvPr id="45" name="Line 92"/>
                <p:cNvSpPr>
                  <a:spLocks noChangeShapeType="1"/>
                </p:cNvSpPr>
                <p:nvPr/>
              </p:nvSpPr>
              <p:spPr bwMode="auto">
                <a:xfrm flipV="1">
                  <a:off x="1634" y="825"/>
                  <a:ext cx="0" cy="4045"/>
                </a:xfrm>
                <a:prstGeom prst="line">
                  <a:avLst/>
                </a:prstGeom>
                <a:noFill/>
                <a:ln w="12700">
                  <a:solidFill>
                    <a:srgbClr val="C0C0C0"/>
                  </a:solidFill>
                  <a:round/>
                  <a:headEnd/>
                  <a:tailEnd/>
                </a:ln>
              </p:spPr>
              <p:txBody>
                <a:bodyPr/>
                <a:lstStyle/>
                <a:p>
                  <a:endParaRPr lang="ru-RU"/>
                </a:p>
              </p:txBody>
            </p:sp>
            <p:sp>
              <p:nvSpPr>
                <p:cNvPr id="46" name="Line 93"/>
                <p:cNvSpPr>
                  <a:spLocks noChangeShapeType="1"/>
                </p:cNvSpPr>
                <p:nvPr/>
              </p:nvSpPr>
              <p:spPr bwMode="auto">
                <a:xfrm flipV="1">
                  <a:off x="1879" y="782"/>
                  <a:ext cx="0" cy="4045"/>
                </a:xfrm>
                <a:prstGeom prst="line">
                  <a:avLst/>
                </a:prstGeom>
                <a:noFill/>
                <a:ln w="12700">
                  <a:solidFill>
                    <a:srgbClr val="C0C0C0"/>
                  </a:solidFill>
                  <a:round/>
                  <a:headEnd/>
                  <a:tailEnd/>
                </a:ln>
              </p:spPr>
              <p:txBody>
                <a:bodyPr/>
                <a:lstStyle/>
                <a:p>
                  <a:endParaRPr lang="ru-RU"/>
                </a:p>
              </p:txBody>
            </p:sp>
            <p:sp>
              <p:nvSpPr>
                <p:cNvPr id="47" name="Line 94"/>
                <p:cNvSpPr>
                  <a:spLocks noChangeShapeType="1"/>
                </p:cNvSpPr>
                <p:nvPr/>
              </p:nvSpPr>
              <p:spPr bwMode="auto">
                <a:xfrm flipV="1">
                  <a:off x="2122" y="805"/>
                  <a:ext cx="0" cy="4045"/>
                </a:xfrm>
                <a:prstGeom prst="line">
                  <a:avLst/>
                </a:prstGeom>
                <a:noFill/>
                <a:ln w="12700">
                  <a:solidFill>
                    <a:srgbClr val="C0C0C0"/>
                  </a:solidFill>
                  <a:round/>
                  <a:headEnd/>
                  <a:tailEnd/>
                </a:ln>
              </p:spPr>
              <p:txBody>
                <a:bodyPr/>
                <a:lstStyle/>
                <a:p>
                  <a:endParaRPr lang="ru-RU"/>
                </a:p>
              </p:txBody>
            </p:sp>
            <p:sp>
              <p:nvSpPr>
                <p:cNvPr id="48" name="Line 95"/>
                <p:cNvSpPr>
                  <a:spLocks noChangeShapeType="1"/>
                </p:cNvSpPr>
                <p:nvPr/>
              </p:nvSpPr>
              <p:spPr bwMode="auto">
                <a:xfrm flipV="1">
                  <a:off x="2370" y="818"/>
                  <a:ext cx="0" cy="4047"/>
                </a:xfrm>
                <a:prstGeom prst="line">
                  <a:avLst/>
                </a:prstGeom>
                <a:noFill/>
                <a:ln w="12700">
                  <a:solidFill>
                    <a:srgbClr val="C0C0C0"/>
                  </a:solidFill>
                  <a:round/>
                  <a:headEnd/>
                  <a:tailEnd/>
                </a:ln>
              </p:spPr>
              <p:txBody>
                <a:bodyPr/>
                <a:lstStyle/>
                <a:p>
                  <a:endParaRPr lang="ru-RU"/>
                </a:p>
              </p:txBody>
            </p:sp>
          </p:grpSp>
          <p:grpSp>
            <p:nvGrpSpPr>
              <p:cNvPr id="35" name="Group 96"/>
              <p:cNvGrpSpPr>
                <a:grpSpLocks/>
              </p:cNvGrpSpPr>
              <p:nvPr/>
            </p:nvGrpSpPr>
            <p:grpSpPr bwMode="auto">
              <a:xfrm>
                <a:off x="3592" y="781"/>
                <a:ext cx="736" cy="4088"/>
                <a:chOff x="1633" y="781"/>
                <a:chExt cx="736" cy="4088"/>
              </a:xfrm>
            </p:grpSpPr>
            <p:sp>
              <p:nvSpPr>
                <p:cNvPr id="41" name="Line 97"/>
                <p:cNvSpPr>
                  <a:spLocks noChangeShapeType="1"/>
                </p:cNvSpPr>
                <p:nvPr/>
              </p:nvSpPr>
              <p:spPr bwMode="auto">
                <a:xfrm flipV="1">
                  <a:off x="1632" y="824"/>
                  <a:ext cx="0" cy="4045"/>
                </a:xfrm>
                <a:prstGeom prst="line">
                  <a:avLst/>
                </a:prstGeom>
                <a:noFill/>
                <a:ln w="12700">
                  <a:solidFill>
                    <a:srgbClr val="C0C0C0"/>
                  </a:solidFill>
                  <a:round/>
                  <a:headEnd/>
                  <a:tailEnd/>
                </a:ln>
              </p:spPr>
              <p:txBody>
                <a:bodyPr/>
                <a:lstStyle/>
                <a:p>
                  <a:endParaRPr lang="ru-RU"/>
                </a:p>
              </p:txBody>
            </p:sp>
            <p:sp>
              <p:nvSpPr>
                <p:cNvPr id="42" name="Line 98"/>
                <p:cNvSpPr>
                  <a:spLocks noChangeShapeType="1"/>
                </p:cNvSpPr>
                <p:nvPr/>
              </p:nvSpPr>
              <p:spPr bwMode="auto">
                <a:xfrm flipV="1">
                  <a:off x="1881" y="781"/>
                  <a:ext cx="0" cy="4045"/>
                </a:xfrm>
                <a:prstGeom prst="line">
                  <a:avLst/>
                </a:prstGeom>
                <a:noFill/>
                <a:ln w="12700">
                  <a:solidFill>
                    <a:srgbClr val="C0C0C0"/>
                  </a:solidFill>
                  <a:round/>
                  <a:headEnd/>
                  <a:tailEnd/>
                </a:ln>
              </p:spPr>
              <p:txBody>
                <a:bodyPr/>
                <a:lstStyle/>
                <a:p>
                  <a:endParaRPr lang="ru-RU"/>
                </a:p>
              </p:txBody>
            </p:sp>
            <p:sp>
              <p:nvSpPr>
                <p:cNvPr id="43" name="Line 99"/>
                <p:cNvSpPr>
                  <a:spLocks noChangeShapeType="1"/>
                </p:cNvSpPr>
                <p:nvPr/>
              </p:nvSpPr>
              <p:spPr bwMode="auto">
                <a:xfrm flipV="1">
                  <a:off x="2123" y="805"/>
                  <a:ext cx="0" cy="4045"/>
                </a:xfrm>
                <a:prstGeom prst="line">
                  <a:avLst/>
                </a:prstGeom>
                <a:noFill/>
                <a:ln w="12700">
                  <a:solidFill>
                    <a:srgbClr val="C0C0C0"/>
                  </a:solidFill>
                  <a:round/>
                  <a:headEnd/>
                  <a:tailEnd/>
                </a:ln>
              </p:spPr>
              <p:txBody>
                <a:bodyPr/>
                <a:lstStyle/>
                <a:p>
                  <a:endParaRPr lang="ru-RU"/>
                </a:p>
              </p:txBody>
            </p:sp>
            <p:sp>
              <p:nvSpPr>
                <p:cNvPr id="44" name="Line 100"/>
                <p:cNvSpPr>
                  <a:spLocks noChangeShapeType="1"/>
                </p:cNvSpPr>
                <p:nvPr/>
              </p:nvSpPr>
              <p:spPr bwMode="auto">
                <a:xfrm flipV="1">
                  <a:off x="2369" y="817"/>
                  <a:ext cx="0" cy="4047"/>
                </a:xfrm>
                <a:prstGeom prst="line">
                  <a:avLst/>
                </a:prstGeom>
                <a:noFill/>
                <a:ln w="12700">
                  <a:solidFill>
                    <a:srgbClr val="C0C0C0"/>
                  </a:solidFill>
                  <a:round/>
                  <a:headEnd/>
                  <a:tailEnd/>
                </a:ln>
              </p:spPr>
              <p:txBody>
                <a:bodyPr/>
                <a:lstStyle/>
                <a:p>
                  <a:endParaRPr lang="ru-RU"/>
                </a:p>
              </p:txBody>
            </p:sp>
          </p:grpSp>
          <p:grpSp>
            <p:nvGrpSpPr>
              <p:cNvPr id="36" name="Group 101"/>
              <p:cNvGrpSpPr>
                <a:grpSpLocks/>
              </p:cNvGrpSpPr>
              <p:nvPr/>
            </p:nvGrpSpPr>
            <p:grpSpPr bwMode="auto">
              <a:xfrm>
                <a:off x="4564" y="771"/>
                <a:ext cx="734" cy="4088"/>
                <a:chOff x="1635" y="782"/>
                <a:chExt cx="734" cy="4088"/>
              </a:xfrm>
            </p:grpSpPr>
            <p:sp>
              <p:nvSpPr>
                <p:cNvPr id="37" name="Line 102"/>
                <p:cNvSpPr>
                  <a:spLocks noChangeShapeType="1"/>
                </p:cNvSpPr>
                <p:nvPr/>
              </p:nvSpPr>
              <p:spPr bwMode="auto">
                <a:xfrm flipV="1">
                  <a:off x="1635" y="825"/>
                  <a:ext cx="0" cy="4045"/>
                </a:xfrm>
                <a:prstGeom prst="line">
                  <a:avLst/>
                </a:prstGeom>
                <a:noFill/>
                <a:ln w="12700">
                  <a:solidFill>
                    <a:srgbClr val="C0C0C0"/>
                  </a:solidFill>
                  <a:round/>
                  <a:headEnd/>
                  <a:tailEnd/>
                </a:ln>
              </p:spPr>
              <p:txBody>
                <a:bodyPr/>
                <a:lstStyle/>
                <a:p>
                  <a:endParaRPr lang="ru-RU"/>
                </a:p>
              </p:txBody>
            </p:sp>
            <p:sp>
              <p:nvSpPr>
                <p:cNvPr id="38" name="Line 103"/>
                <p:cNvSpPr>
                  <a:spLocks noChangeShapeType="1"/>
                </p:cNvSpPr>
                <p:nvPr/>
              </p:nvSpPr>
              <p:spPr bwMode="auto">
                <a:xfrm flipV="1">
                  <a:off x="1881" y="782"/>
                  <a:ext cx="0" cy="4045"/>
                </a:xfrm>
                <a:prstGeom prst="line">
                  <a:avLst/>
                </a:prstGeom>
                <a:noFill/>
                <a:ln w="12700">
                  <a:solidFill>
                    <a:srgbClr val="C0C0C0"/>
                  </a:solidFill>
                  <a:round/>
                  <a:headEnd/>
                  <a:tailEnd/>
                </a:ln>
              </p:spPr>
              <p:txBody>
                <a:bodyPr/>
                <a:lstStyle/>
                <a:p>
                  <a:endParaRPr lang="ru-RU"/>
                </a:p>
              </p:txBody>
            </p:sp>
            <p:sp>
              <p:nvSpPr>
                <p:cNvPr id="39" name="Line 104"/>
                <p:cNvSpPr>
                  <a:spLocks noChangeShapeType="1"/>
                </p:cNvSpPr>
                <p:nvPr/>
              </p:nvSpPr>
              <p:spPr bwMode="auto">
                <a:xfrm flipV="1">
                  <a:off x="2123" y="805"/>
                  <a:ext cx="0" cy="4045"/>
                </a:xfrm>
                <a:prstGeom prst="line">
                  <a:avLst/>
                </a:prstGeom>
                <a:noFill/>
                <a:ln w="12700">
                  <a:solidFill>
                    <a:srgbClr val="C0C0C0"/>
                  </a:solidFill>
                  <a:round/>
                  <a:headEnd/>
                  <a:tailEnd/>
                </a:ln>
              </p:spPr>
              <p:txBody>
                <a:bodyPr/>
                <a:lstStyle/>
                <a:p>
                  <a:endParaRPr lang="ru-RU"/>
                </a:p>
              </p:txBody>
            </p:sp>
            <p:sp>
              <p:nvSpPr>
                <p:cNvPr id="40" name="Line 105"/>
                <p:cNvSpPr>
                  <a:spLocks noChangeShapeType="1"/>
                </p:cNvSpPr>
                <p:nvPr/>
              </p:nvSpPr>
              <p:spPr bwMode="auto">
                <a:xfrm flipV="1">
                  <a:off x="2369" y="818"/>
                  <a:ext cx="0" cy="4047"/>
                </a:xfrm>
                <a:prstGeom prst="line">
                  <a:avLst/>
                </a:prstGeom>
                <a:noFill/>
                <a:ln w="12700">
                  <a:solidFill>
                    <a:srgbClr val="C0C0C0"/>
                  </a:solidFill>
                  <a:round/>
                  <a:headEnd/>
                  <a:tailEnd/>
                </a:ln>
              </p:spPr>
              <p:txBody>
                <a:bodyPr/>
                <a:lstStyle/>
                <a:p>
                  <a:endParaRPr lang="ru-RU"/>
                </a:p>
              </p:txBody>
            </p:sp>
          </p:grpSp>
        </p:grpSp>
        <p:grpSp>
          <p:nvGrpSpPr>
            <p:cNvPr id="8" name="Group 106"/>
            <p:cNvGrpSpPr>
              <a:grpSpLocks/>
            </p:cNvGrpSpPr>
            <p:nvPr/>
          </p:nvGrpSpPr>
          <p:grpSpPr bwMode="auto">
            <a:xfrm>
              <a:off x="1104" y="528"/>
              <a:ext cx="630" cy="3548"/>
              <a:chOff x="252" y="509"/>
              <a:chExt cx="630" cy="3548"/>
            </a:xfrm>
          </p:grpSpPr>
          <p:sp>
            <p:nvSpPr>
              <p:cNvPr id="29" name="Line 107"/>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30" name="Line 108"/>
              <p:cNvSpPr>
                <a:spLocks noChangeShapeType="1"/>
              </p:cNvSpPr>
              <p:nvPr/>
            </p:nvSpPr>
            <p:spPr bwMode="auto">
              <a:xfrm flipV="1">
                <a:off x="455" y="509"/>
                <a:ext cx="0" cy="3531"/>
              </a:xfrm>
              <a:prstGeom prst="line">
                <a:avLst/>
              </a:prstGeom>
              <a:noFill/>
              <a:ln w="12700">
                <a:solidFill>
                  <a:srgbClr val="C0C0C0"/>
                </a:solidFill>
                <a:round/>
                <a:headEnd/>
                <a:tailEnd/>
              </a:ln>
            </p:spPr>
            <p:txBody>
              <a:bodyPr/>
              <a:lstStyle/>
              <a:p>
                <a:endParaRPr lang="ru-RU"/>
              </a:p>
            </p:txBody>
          </p:sp>
          <p:sp>
            <p:nvSpPr>
              <p:cNvPr id="31" name="Line 109"/>
              <p:cNvSpPr>
                <a:spLocks noChangeShapeType="1"/>
              </p:cNvSpPr>
              <p:nvPr/>
            </p:nvSpPr>
            <p:spPr bwMode="auto">
              <a:xfrm flipV="1">
                <a:off x="672" y="526"/>
                <a:ext cx="0" cy="3531"/>
              </a:xfrm>
              <a:prstGeom prst="line">
                <a:avLst/>
              </a:prstGeom>
              <a:noFill/>
              <a:ln w="12700">
                <a:solidFill>
                  <a:srgbClr val="C0C0C0"/>
                </a:solidFill>
                <a:round/>
                <a:headEnd/>
                <a:tailEnd/>
              </a:ln>
            </p:spPr>
            <p:txBody>
              <a:bodyPr/>
              <a:lstStyle/>
              <a:p>
                <a:endParaRPr lang="ru-RU"/>
              </a:p>
            </p:txBody>
          </p:sp>
          <p:sp>
            <p:nvSpPr>
              <p:cNvPr id="32" name="Line 110"/>
              <p:cNvSpPr>
                <a:spLocks noChangeShapeType="1"/>
              </p:cNvSpPr>
              <p:nvPr/>
            </p:nvSpPr>
            <p:spPr bwMode="auto">
              <a:xfrm flipV="1">
                <a:off x="882" y="526"/>
                <a:ext cx="0" cy="3530"/>
              </a:xfrm>
              <a:prstGeom prst="line">
                <a:avLst/>
              </a:prstGeom>
              <a:noFill/>
              <a:ln w="12700">
                <a:solidFill>
                  <a:srgbClr val="C0C0C0"/>
                </a:solidFill>
                <a:round/>
                <a:headEnd/>
                <a:tailEnd/>
              </a:ln>
            </p:spPr>
            <p:txBody>
              <a:bodyPr/>
              <a:lstStyle/>
              <a:p>
                <a:endParaRPr lang="ru-RU"/>
              </a:p>
            </p:txBody>
          </p:sp>
        </p:grpSp>
        <p:grpSp>
          <p:nvGrpSpPr>
            <p:cNvPr id="9" name="Group 111"/>
            <p:cNvGrpSpPr>
              <a:grpSpLocks/>
            </p:cNvGrpSpPr>
            <p:nvPr/>
          </p:nvGrpSpPr>
          <p:grpSpPr bwMode="auto">
            <a:xfrm>
              <a:off x="1968" y="528"/>
              <a:ext cx="630" cy="3548"/>
              <a:chOff x="252" y="509"/>
              <a:chExt cx="630" cy="3548"/>
            </a:xfrm>
          </p:grpSpPr>
          <p:sp>
            <p:nvSpPr>
              <p:cNvPr id="25" name="Line 112"/>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26" name="Line 113"/>
              <p:cNvSpPr>
                <a:spLocks noChangeShapeType="1"/>
              </p:cNvSpPr>
              <p:nvPr/>
            </p:nvSpPr>
            <p:spPr bwMode="auto">
              <a:xfrm flipV="1">
                <a:off x="456" y="509"/>
                <a:ext cx="0" cy="3531"/>
              </a:xfrm>
              <a:prstGeom prst="line">
                <a:avLst/>
              </a:prstGeom>
              <a:noFill/>
              <a:ln w="12700">
                <a:solidFill>
                  <a:srgbClr val="C0C0C0"/>
                </a:solidFill>
                <a:round/>
                <a:headEnd/>
                <a:tailEnd/>
              </a:ln>
            </p:spPr>
            <p:txBody>
              <a:bodyPr/>
              <a:lstStyle/>
              <a:p>
                <a:endParaRPr lang="ru-RU"/>
              </a:p>
            </p:txBody>
          </p:sp>
          <p:sp>
            <p:nvSpPr>
              <p:cNvPr id="27" name="Line 114"/>
              <p:cNvSpPr>
                <a:spLocks noChangeShapeType="1"/>
              </p:cNvSpPr>
              <p:nvPr/>
            </p:nvSpPr>
            <p:spPr bwMode="auto">
              <a:xfrm flipV="1">
                <a:off x="672" y="526"/>
                <a:ext cx="0" cy="3531"/>
              </a:xfrm>
              <a:prstGeom prst="line">
                <a:avLst/>
              </a:prstGeom>
              <a:noFill/>
              <a:ln w="12700">
                <a:solidFill>
                  <a:srgbClr val="C0C0C0"/>
                </a:solidFill>
                <a:round/>
                <a:headEnd/>
                <a:tailEnd/>
              </a:ln>
            </p:spPr>
            <p:txBody>
              <a:bodyPr/>
              <a:lstStyle/>
              <a:p>
                <a:endParaRPr lang="ru-RU"/>
              </a:p>
            </p:txBody>
          </p:sp>
          <p:sp>
            <p:nvSpPr>
              <p:cNvPr id="28" name="Line 115"/>
              <p:cNvSpPr>
                <a:spLocks noChangeShapeType="1"/>
              </p:cNvSpPr>
              <p:nvPr/>
            </p:nvSpPr>
            <p:spPr bwMode="auto">
              <a:xfrm flipV="1">
                <a:off x="882" y="526"/>
                <a:ext cx="0" cy="3530"/>
              </a:xfrm>
              <a:prstGeom prst="line">
                <a:avLst/>
              </a:prstGeom>
              <a:noFill/>
              <a:ln w="12700">
                <a:solidFill>
                  <a:srgbClr val="C0C0C0"/>
                </a:solidFill>
                <a:round/>
                <a:headEnd/>
                <a:tailEnd/>
              </a:ln>
            </p:spPr>
            <p:txBody>
              <a:bodyPr/>
              <a:lstStyle/>
              <a:p>
                <a:endParaRPr lang="ru-RU"/>
              </a:p>
            </p:txBody>
          </p:sp>
        </p:grpSp>
        <p:grpSp>
          <p:nvGrpSpPr>
            <p:cNvPr id="10" name="Group 116"/>
            <p:cNvGrpSpPr>
              <a:grpSpLocks/>
            </p:cNvGrpSpPr>
            <p:nvPr/>
          </p:nvGrpSpPr>
          <p:grpSpPr bwMode="auto">
            <a:xfrm>
              <a:off x="2832" y="528"/>
              <a:ext cx="630" cy="3548"/>
              <a:chOff x="252" y="509"/>
              <a:chExt cx="630" cy="3548"/>
            </a:xfrm>
          </p:grpSpPr>
          <p:sp>
            <p:nvSpPr>
              <p:cNvPr id="21" name="Line 117"/>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22" name="Line 118"/>
              <p:cNvSpPr>
                <a:spLocks noChangeShapeType="1"/>
              </p:cNvSpPr>
              <p:nvPr/>
            </p:nvSpPr>
            <p:spPr bwMode="auto">
              <a:xfrm flipV="1">
                <a:off x="455" y="509"/>
                <a:ext cx="0" cy="3531"/>
              </a:xfrm>
              <a:prstGeom prst="line">
                <a:avLst/>
              </a:prstGeom>
              <a:noFill/>
              <a:ln w="12700">
                <a:solidFill>
                  <a:srgbClr val="C0C0C0"/>
                </a:solidFill>
                <a:round/>
                <a:headEnd/>
                <a:tailEnd/>
              </a:ln>
            </p:spPr>
            <p:txBody>
              <a:bodyPr/>
              <a:lstStyle/>
              <a:p>
                <a:endParaRPr lang="ru-RU"/>
              </a:p>
            </p:txBody>
          </p:sp>
          <p:sp>
            <p:nvSpPr>
              <p:cNvPr id="23" name="Line 119"/>
              <p:cNvSpPr>
                <a:spLocks noChangeShapeType="1"/>
              </p:cNvSpPr>
              <p:nvPr/>
            </p:nvSpPr>
            <p:spPr bwMode="auto">
              <a:xfrm flipV="1">
                <a:off x="669" y="526"/>
                <a:ext cx="0" cy="3531"/>
              </a:xfrm>
              <a:prstGeom prst="line">
                <a:avLst/>
              </a:prstGeom>
              <a:noFill/>
              <a:ln w="12700">
                <a:solidFill>
                  <a:srgbClr val="C0C0C0"/>
                </a:solidFill>
                <a:round/>
                <a:headEnd/>
                <a:tailEnd/>
              </a:ln>
            </p:spPr>
            <p:txBody>
              <a:bodyPr/>
              <a:lstStyle/>
              <a:p>
                <a:endParaRPr lang="ru-RU"/>
              </a:p>
            </p:txBody>
          </p:sp>
          <p:sp>
            <p:nvSpPr>
              <p:cNvPr id="24" name="Line 120"/>
              <p:cNvSpPr>
                <a:spLocks noChangeShapeType="1"/>
              </p:cNvSpPr>
              <p:nvPr/>
            </p:nvSpPr>
            <p:spPr bwMode="auto">
              <a:xfrm flipV="1">
                <a:off x="882" y="526"/>
                <a:ext cx="0" cy="3530"/>
              </a:xfrm>
              <a:prstGeom prst="line">
                <a:avLst/>
              </a:prstGeom>
              <a:noFill/>
              <a:ln w="12700">
                <a:solidFill>
                  <a:srgbClr val="C0C0C0"/>
                </a:solidFill>
                <a:round/>
                <a:headEnd/>
                <a:tailEnd/>
              </a:ln>
            </p:spPr>
            <p:txBody>
              <a:bodyPr/>
              <a:lstStyle/>
              <a:p>
                <a:endParaRPr lang="ru-RU"/>
              </a:p>
            </p:txBody>
          </p:sp>
        </p:grpSp>
        <p:grpSp>
          <p:nvGrpSpPr>
            <p:cNvPr id="11" name="Group 121"/>
            <p:cNvGrpSpPr>
              <a:grpSpLocks/>
            </p:cNvGrpSpPr>
            <p:nvPr/>
          </p:nvGrpSpPr>
          <p:grpSpPr bwMode="auto">
            <a:xfrm>
              <a:off x="3659" y="528"/>
              <a:ext cx="630" cy="3548"/>
              <a:chOff x="252" y="509"/>
              <a:chExt cx="630" cy="3548"/>
            </a:xfrm>
          </p:grpSpPr>
          <p:sp>
            <p:nvSpPr>
              <p:cNvPr id="17" name="Line 122"/>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18" name="Line 123"/>
              <p:cNvSpPr>
                <a:spLocks noChangeShapeType="1"/>
              </p:cNvSpPr>
              <p:nvPr/>
            </p:nvSpPr>
            <p:spPr bwMode="auto">
              <a:xfrm flipV="1">
                <a:off x="455" y="509"/>
                <a:ext cx="0" cy="3531"/>
              </a:xfrm>
              <a:prstGeom prst="line">
                <a:avLst/>
              </a:prstGeom>
              <a:noFill/>
              <a:ln w="12700">
                <a:solidFill>
                  <a:srgbClr val="C0C0C0"/>
                </a:solidFill>
                <a:round/>
                <a:headEnd/>
                <a:tailEnd/>
              </a:ln>
            </p:spPr>
            <p:txBody>
              <a:bodyPr/>
              <a:lstStyle/>
              <a:p>
                <a:endParaRPr lang="ru-RU"/>
              </a:p>
            </p:txBody>
          </p:sp>
          <p:sp>
            <p:nvSpPr>
              <p:cNvPr id="19" name="Line 124"/>
              <p:cNvSpPr>
                <a:spLocks noChangeShapeType="1"/>
              </p:cNvSpPr>
              <p:nvPr/>
            </p:nvSpPr>
            <p:spPr bwMode="auto">
              <a:xfrm flipV="1">
                <a:off x="672" y="526"/>
                <a:ext cx="0" cy="3531"/>
              </a:xfrm>
              <a:prstGeom prst="line">
                <a:avLst/>
              </a:prstGeom>
              <a:noFill/>
              <a:ln w="12700">
                <a:solidFill>
                  <a:srgbClr val="C0C0C0"/>
                </a:solidFill>
                <a:round/>
                <a:headEnd/>
                <a:tailEnd/>
              </a:ln>
            </p:spPr>
            <p:txBody>
              <a:bodyPr/>
              <a:lstStyle/>
              <a:p>
                <a:endParaRPr lang="ru-RU"/>
              </a:p>
            </p:txBody>
          </p:sp>
          <p:sp>
            <p:nvSpPr>
              <p:cNvPr id="20" name="Line 125"/>
              <p:cNvSpPr>
                <a:spLocks noChangeShapeType="1"/>
              </p:cNvSpPr>
              <p:nvPr/>
            </p:nvSpPr>
            <p:spPr bwMode="auto">
              <a:xfrm flipV="1">
                <a:off x="882" y="526"/>
                <a:ext cx="0" cy="3530"/>
              </a:xfrm>
              <a:prstGeom prst="line">
                <a:avLst/>
              </a:prstGeom>
              <a:noFill/>
              <a:ln w="12700">
                <a:solidFill>
                  <a:srgbClr val="C0C0C0"/>
                </a:solidFill>
                <a:round/>
                <a:headEnd/>
                <a:tailEnd/>
              </a:ln>
            </p:spPr>
            <p:txBody>
              <a:bodyPr/>
              <a:lstStyle/>
              <a:p>
                <a:endParaRPr lang="ru-RU"/>
              </a:p>
            </p:txBody>
          </p:sp>
        </p:grpSp>
        <p:grpSp>
          <p:nvGrpSpPr>
            <p:cNvPr id="12" name="Group 126"/>
            <p:cNvGrpSpPr>
              <a:grpSpLocks/>
            </p:cNvGrpSpPr>
            <p:nvPr/>
          </p:nvGrpSpPr>
          <p:grpSpPr bwMode="auto">
            <a:xfrm>
              <a:off x="4505" y="528"/>
              <a:ext cx="630" cy="3548"/>
              <a:chOff x="252" y="509"/>
              <a:chExt cx="630" cy="3548"/>
            </a:xfrm>
          </p:grpSpPr>
          <p:sp>
            <p:nvSpPr>
              <p:cNvPr id="13" name="Line 127"/>
              <p:cNvSpPr>
                <a:spLocks noChangeShapeType="1"/>
              </p:cNvSpPr>
              <p:nvPr/>
            </p:nvSpPr>
            <p:spPr bwMode="auto">
              <a:xfrm flipV="1">
                <a:off x="252" y="517"/>
                <a:ext cx="0" cy="3530"/>
              </a:xfrm>
              <a:prstGeom prst="line">
                <a:avLst/>
              </a:prstGeom>
              <a:noFill/>
              <a:ln w="12700">
                <a:solidFill>
                  <a:srgbClr val="C0C0C0"/>
                </a:solidFill>
                <a:round/>
                <a:headEnd/>
                <a:tailEnd/>
              </a:ln>
            </p:spPr>
            <p:txBody>
              <a:bodyPr/>
              <a:lstStyle/>
              <a:p>
                <a:endParaRPr lang="ru-RU"/>
              </a:p>
            </p:txBody>
          </p:sp>
          <p:sp>
            <p:nvSpPr>
              <p:cNvPr id="14" name="Line 128"/>
              <p:cNvSpPr>
                <a:spLocks noChangeShapeType="1"/>
              </p:cNvSpPr>
              <p:nvPr/>
            </p:nvSpPr>
            <p:spPr bwMode="auto">
              <a:xfrm flipV="1">
                <a:off x="455" y="509"/>
                <a:ext cx="0" cy="3531"/>
              </a:xfrm>
              <a:prstGeom prst="line">
                <a:avLst/>
              </a:prstGeom>
              <a:noFill/>
              <a:ln w="12700">
                <a:solidFill>
                  <a:srgbClr val="C0C0C0"/>
                </a:solidFill>
                <a:round/>
                <a:headEnd/>
                <a:tailEnd/>
              </a:ln>
            </p:spPr>
            <p:txBody>
              <a:bodyPr/>
              <a:lstStyle/>
              <a:p>
                <a:endParaRPr lang="ru-RU"/>
              </a:p>
            </p:txBody>
          </p:sp>
          <p:sp>
            <p:nvSpPr>
              <p:cNvPr id="15" name="Line 129"/>
              <p:cNvSpPr>
                <a:spLocks noChangeShapeType="1"/>
              </p:cNvSpPr>
              <p:nvPr/>
            </p:nvSpPr>
            <p:spPr bwMode="auto">
              <a:xfrm flipV="1">
                <a:off x="672" y="526"/>
                <a:ext cx="0" cy="3531"/>
              </a:xfrm>
              <a:prstGeom prst="line">
                <a:avLst/>
              </a:prstGeom>
              <a:noFill/>
              <a:ln w="12700">
                <a:solidFill>
                  <a:srgbClr val="C0C0C0"/>
                </a:solidFill>
                <a:round/>
                <a:headEnd/>
                <a:tailEnd/>
              </a:ln>
            </p:spPr>
            <p:txBody>
              <a:bodyPr/>
              <a:lstStyle/>
              <a:p>
                <a:endParaRPr lang="ru-RU"/>
              </a:p>
            </p:txBody>
          </p:sp>
          <p:sp>
            <p:nvSpPr>
              <p:cNvPr id="16" name="Line 130"/>
              <p:cNvSpPr>
                <a:spLocks noChangeShapeType="1"/>
              </p:cNvSpPr>
              <p:nvPr/>
            </p:nvSpPr>
            <p:spPr bwMode="auto">
              <a:xfrm flipV="1">
                <a:off x="882" y="526"/>
                <a:ext cx="0" cy="3530"/>
              </a:xfrm>
              <a:prstGeom prst="line">
                <a:avLst/>
              </a:prstGeom>
              <a:noFill/>
              <a:ln w="12700">
                <a:solidFill>
                  <a:srgbClr val="C0C0C0"/>
                </a:solidFill>
                <a:round/>
                <a:headEnd/>
                <a:tailEnd/>
              </a:ln>
            </p:spPr>
            <p:txBody>
              <a:bodyPr/>
              <a:lstStyle/>
              <a:p>
                <a:endParaRPr lang="ru-RU"/>
              </a:p>
            </p:txBody>
          </p:sp>
        </p:grpSp>
      </p:grpSp>
      <p:sp>
        <p:nvSpPr>
          <p:cNvPr id="57" name="Rectangle 54"/>
          <p:cNvSpPr>
            <a:spLocks noChangeArrowheads="1"/>
          </p:cNvSpPr>
          <p:nvPr/>
        </p:nvSpPr>
        <p:spPr bwMode="gray">
          <a:xfrm>
            <a:off x="1187450" y="5516563"/>
            <a:ext cx="742950" cy="742950"/>
          </a:xfrm>
          <a:prstGeom prst="rect">
            <a:avLst/>
          </a:prstGeom>
          <a:gradFill rotWithShape="1">
            <a:gsLst>
              <a:gs pos="0">
                <a:srgbClr val="99FA72"/>
              </a:gs>
              <a:gs pos="100000">
                <a:srgbClr val="477435"/>
              </a:gs>
            </a:gsLst>
            <a:path path="shape">
              <a:fillToRect l="50000" t="50000" r="50000" b="50000"/>
            </a:path>
          </a:gradFill>
          <a:ln>
            <a:noFill/>
          </a:ln>
          <a:effectLst>
            <a:outerShdw dist="107763" dir="8100000" algn="ctr" rotWithShape="0">
              <a:schemeClr val="bg2">
                <a:alpha val="50000"/>
              </a:schemeClr>
            </a:outer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ru-RU" altLang="ru-RU" smtClean="0"/>
          </a:p>
        </p:txBody>
      </p:sp>
      <p:sp>
        <p:nvSpPr>
          <p:cNvPr id="58" name="Freeform 27"/>
          <p:cNvSpPr>
            <a:spLocks/>
          </p:cNvSpPr>
          <p:nvPr/>
        </p:nvSpPr>
        <p:spPr bwMode="gray">
          <a:xfrm>
            <a:off x="85725" y="76200"/>
            <a:ext cx="8977313" cy="500063"/>
          </a:xfrm>
          <a:custGeom>
            <a:avLst/>
            <a:gdLst/>
            <a:ahLst/>
            <a:cxnLst>
              <a:cxn ang="0">
                <a:pos x="0" y="1"/>
              </a:cxn>
              <a:cxn ang="0">
                <a:pos x="5546" y="0"/>
              </a:cxn>
              <a:cxn ang="0">
                <a:pos x="5655" y="84"/>
              </a:cxn>
              <a:cxn ang="0">
                <a:pos x="5649" y="315"/>
              </a:cxn>
              <a:cxn ang="0">
                <a:pos x="1" y="314"/>
              </a:cxn>
              <a:cxn ang="0">
                <a:pos x="0" y="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gradFill rotWithShape="0">
            <a:gsLst>
              <a:gs pos="0">
                <a:schemeClr val="bg1"/>
              </a:gs>
              <a:gs pos="100000">
                <a:schemeClr val="bg1">
                  <a:gamma/>
                  <a:shade val="29804"/>
                  <a:invGamma/>
                  <a:alpha val="77000"/>
                </a:schemeClr>
              </a:gs>
            </a:gsLst>
            <a:path path="rect">
              <a:fillToRect l="50000" t="50000" r="50000" b="50000"/>
            </a:path>
          </a:gradFill>
          <a:ln w="9525">
            <a:noFill/>
            <a:round/>
            <a:headEnd/>
            <a:tailEnd/>
          </a:ln>
          <a:effectLst>
            <a:outerShdw dist="107763" dir="8100000" algn="ctr" rotWithShape="0">
              <a:schemeClr val="bg2">
                <a:alpha val="50000"/>
              </a:schemeClr>
            </a:outerShdw>
          </a:effectLst>
        </p:spPr>
        <p:txBody>
          <a:bodyPr/>
          <a:lstStyle/>
          <a:p>
            <a:pPr eaLnBrk="1" hangingPunct="1">
              <a:defRPr/>
            </a:pPr>
            <a:endParaRPr lang="ru-RU"/>
          </a:p>
        </p:txBody>
      </p:sp>
      <p:sp>
        <p:nvSpPr>
          <p:cNvPr id="59" name="Rectangle 28"/>
          <p:cNvSpPr>
            <a:spLocks noChangeArrowheads="1"/>
          </p:cNvSpPr>
          <p:nvPr/>
        </p:nvSpPr>
        <p:spPr bwMode="gray">
          <a:xfrm>
            <a:off x="114300" y="6610350"/>
            <a:ext cx="8931275" cy="163513"/>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noFill/>
            <a:miter lim="800000"/>
            <a:headEnd/>
            <a:tailEnd/>
          </a:ln>
          <a:effectLst>
            <a:outerShdw dist="107763" dir="8100000" algn="ctr" rotWithShape="0">
              <a:schemeClr val="bg2">
                <a:alpha val="50000"/>
              </a:schemeClr>
            </a:outerShdw>
          </a:effectLst>
        </p:spPr>
        <p:txBody>
          <a:bodyPr wrap="none" anchor="ctr"/>
          <a:lstStyle/>
          <a:p>
            <a:pPr eaLnBrk="1" hangingPunct="1">
              <a:defRPr/>
            </a:pPr>
            <a:endParaRPr lang="ru-RU"/>
          </a:p>
        </p:txBody>
      </p:sp>
      <p:sp>
        <p:nvSpPr>
          <p:cNvPr id="60" name="Rectangle 33"/>
          <p:cNvSpPr>
            <a:spLocks noChangeArrowheads="1"/>
          </p:cNvSpPr>
          <p:nvPr/>
        </p:nvSpPr>
        <p:spPr bwMode="gray">
          <a:xfrm>
            <a:off x="85725" y="609600"/>
            <a:ext cx="8982075" cy="185738"/>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noFill/>
            <a:miter lim="800000"/>
            <a:headEnd/>
            <a:tailEnd/>
          </a:ln>
          <a:effectLst>
            <a:outerShdw dist="107763" dir="8100000" algn="ctr" rotWithShape="0">
              <a:schemeClr val="bg2">
                <a:alpha val="50000"/>
              </a:schemeClr>
            </a:outerShdw>
          </a:effectLst>
        </p:spPr>
        <p:txBody>
          <a:bodyPr wrap="none" anchor="ctr"/>
          <a:lstStyle/>
          <a:p>
            <a:pPr eaLnBrk="1" hangingPunct="1">
              <a:defRPr/>
            </a:pPr>
            <a:endParaRPr lang="ru-RU"/>
          </a:p>
        </p:txBody>
      </p:sp>
      <p:sp>
        <p:nvSpPr>
          <p:cNvPr id="61" name="Rectangle 49"/>
          <p:cNvSpPr>
            <a:spLocks noChangeArrowheads="1"/>
          </p:cNvSpPr>
          <p:nvPr/>
        </p:nvSpPr>
        <p:spPr bwMode="gray">
          <a:xfrm>
            <a:off x="323850" y="5516563"/>
            <a:ext cx="742950" cy="742950"/>
          </a:xfrm>
          <a:prstGeom prst="rect">
            <a:avLst/>
          </a:prstGeom>
          <a:gradFill rotWithShape="1">
            <a:gsLst>
              <a:gs pos="0">
                <a:schemeClr val="accent1">
                  <a:alpha val="50000"/>
                </a:schemeClr>
              </a:gs>
              <a:gs pos="100000">
                <a:schemeClr val="accent1">
                  <a:gamma/>
                  <a:shade val="46275"/>
                  <a:invGamma/>
                </a:schemeClr>
              </a:gs>
            </a:gsLst>
            <a:path path="shape">
              <a:fillToRect l="50000" t="50000" r="50000" b="50000"/>
            </a:path>
          </a:gradFill>
          <a:ln w="9525">
            <a:noFill/>
            <a:miter lim="800000"/>
            <a:headEnd/>
            <a:tailEnd/>
          </a:ln>
          <a:effectLst>
            <a:outerShdw dist="107763" dir="8100000" algn="ctr" rotWithShape="0">
              <a:schemeClr val="bg2">
                <a:alpha val="50000"/>
              </a:schemeClr>
            </a:outerShdw>
          </a:effectLst>
        </p:spPr>
        <p:txBody>
          <a:bodyPr wrap="none" anchor="ctr"/>
          <a:lstStyle/>
          <a:p>
            <a:pPr eaLnBrk="1" hangingPunct="1">
              <a:defRPr/>
            </a:pPr>
            <a:endParaRPr lang="ru-RU"/>
          </a:p>
        </p:txBody>
      </p:sp>
      <p:sp>
        <p:nvSpPr>
          <p:cNvPr id="62" name="Rectangle 50"/>
          <p:cNvSpPr>
            <a:spLocks noChangeArrowheads="1"/>
          </p:cNvSpPr>
          <p:nvPr/>
        </p:nvSpPr>
        <p:spPr bwMode="gray">
          <a:xfrm>
            <a:off x="323850" y="4652963"/>
            <a:ext cx="741363" cy="742950"/>
          </a:xfrm>
          <a:prstGeom prst="rect">
            <a:avLst/>
          </a:prstGeom>
          <a:gradFill rotWithShape="1">
            <a:gsLst>
              <a:gs pos="0">
                <a:schemeClr val="bg1">
                  <a:alpha val="50000"/>
                </a:schemeClr>
              </a:gs>
              <a:gs pos="100000">
                <a:schemeClr val="bg1">
                  <a:gamma/>
                  <a:shade val="46275"/>
                  <a:invGamma/>
                </a:schemeClr>
              </a:gs>
            </a:gsLst>
            <a:path path="shape">
              <a:fillToRect l="50000" t="50000" r="50000" b="50000"/>
            </a:path>
          </a:gradFill>
          <a:ln w="9525">
            <a:noFill/>
            <a:miter lim="800000"/>
            <a:headEnd/>
            <a:tailEnd/>
          </a:ln>
          <a:effectLst>
            <a:outerShdw dist="107763" dir="8100000" algn="ctr" rotWithShape="0">
              <a:schemeClr val="bg2">
                <a:alpha val="50000"/>
              </a:schemeClr>
            </a:outerShdw>
          </a:effectLst>
        </p:spPr>
        <p:txBody>
          <a:bodyPr wrap="none" anchor="ctr"/>
          <a:lstStyle/>
          <a:p>
            <a:pPr eaLnBrk="1" hangingPunct="1">
              <a:defRPr/>
            </a:pPr>
            <a:endParaRPr lang="ru-RU"/>
          </a:p>
        </p:txBody>
      </p:sp>
      <p:pic>
        <p:nvPicPr>
          <p:cNvPr id="63" name="Picture 77" descr="b699cfd5b71900647f3ef56417be1aa7"/>
          <p:cNvPicPr>
            <a:picLocks noChangeAspect="1" noChangeArrowheads="1" noCrop="1"/>
          </p:cNvPicPr>
          <p:nvPr userDrawn="1"/>
        </p:nvPicPr>
        <p:blipFill>
          <a:blip r:embed="rId2" cstate="print"/>
          <a:srcRect/>
          <a:stretch>
            <a:fillRect/>
          </a:stretch>
        </p:blipFill>
        <p:spPr bwMode="auto">
          <a:xfrm>
            <a:off x="250825" y="5461000"/>
            <a:ext cx="865188" cy="865188"/>
          </a:xfrm>
          <a:prstGeom prst="rect">
            <a:avLst/>
          </a:prstGeom>
          <a:noFill/>
          <a:ln w="9525">
            <a:noFill/>
            <a:miter lim="800000"/>
            <a:headEnd/>
            <a:tailEnd/>
          </a:ln>
        </p:spPr>
      </p:pic>
      <p:pic>
        <p:nvPicPr>
          <p:cNvPr id="64" name="Picture 153" descr="j0152694"/>
          <p:cNvPicPr preferRelativeResize="0">
            <a:picLocks noChangeArrowheads="1" noChangeShapeType="1"/>
          </p:cNvPicPr>
          <p:nvPr userDrawn="1"/>
        </p:nvPicPr>
        <p:blipFill>
          <a:blip r:embed="rId3" cstate="print"/>
          <a:srcRect/>
          <a:stretch>
            <a:fillRect/>
          </a:stretch>
        </p:blipFill>
        <p:spPr bwMode="auto">
          <a:xfrm>
            <a:off x="7885113" y="115888"/>
            <a:ext cx="720725" cy="720725"/>
          </a:xfrm>
          <a:prstGeom prst="rect">
            <a:avLst/>
          </a:prstGeom>
          <a:noFill/>
          <a:ln w="9525" algn="in">
            <a:noFill/>
            <a:miter lim="800000"/>
            <a:headEnd/>
            <a:tailEnd/>
          </a:ln>
        </p:spPr>
      </p:pic>
      <p:sp>
        <p:nvSpPr>
          <p:cNvPr id="3075" name="Rectangle 3"/>
          <p:cNvSpPr>
            <a:spLocks noGrp="1" noChangeArrowheads="1"/>
          </p:cNvSpPr>
          <p:nvPr>
            <p:ph type="subTitle" idx="1"/>
          </p:nvPr>
        </p:nvSpPr>
        <p:spPr>
          <a:xfrm>
            <a:off x="2051050" y="3500438"/>
            <a:ext cx="4811713" cy="576262"/>
          </a:xfrm>
        </p:spPr>
        <p:txBody>
          <a:bodyPr/>
          <a:lstStyle>
            <a:lvl1pPr marL="0" indent="0" algn="r">
              <a:buFontTx/>
              <a:buNone/>
              <a:defRPr sz="1600" i="1">
                <a:solidFill>
                  <a:schemeClr val="tx2"/>
                </a:solidFill>
                <a:latin typeface="Times New Roman" pitchFamily="18" charset="0"/>
              </a:defRPr>
            </a:lvl1pPr>
          </a:lstStyle>
          <a:p>
            <a:r>
              <a:rPr lang="en-US"/>
              <a:t>Образец подзаголовка</a:t>
            </a:r>
          </a:p>
        </p:txBody>
      </p:sp>
      <p:sp>
        <p:nvSpPr>
          <p:cNvPr id="3074" name="Rectangle 2"/>
          <p:cNvSpPr>
            <a:spLocks noGrp="1" noChangeArrowheads="1"/>
          </p:cNvSpPr>
          <p:nvPr>
            <p:ph type="ctrTitle"/>
          </p:nvPr>
        </p:nvSpPr>
        <p:spPr>
          <a:xfrm>
            <a:off x="1619250" y="1700213"/>
            <a:ext cx="6019800" cy="1470025"/>
          </a:xfrm>
        </p:spPr>
        <p:txBody>
          <a:bodyPr/>
          <a:lstStyle>
            <a:lvl1pPr algn="r">
              <a:defRPr sz="4800">
                <a:solidFill>
                  <a:schemeClr val="tx2"/>
                </a:solidFill>
                <a:effectLst>
                  <a:outerShdw blurRad="38100" dist="38100" dir="2700000" algn="tl">
                    <a:srgbClr val="C0C0C0"/>
                  </a:outerShdw>
                </a:effectLst>
              </a:defRPr>
            </a:lvl1pPr>
          </a:lstStyle>
          <a:p>
            <a:r>
              <a:rPr lang="en-US"/>
              <a:t>Образец заголовка</a:t>
            </a:r>
          </a:p>
        </p:txBody>
      </p:sp>
      <p:sp>
        <p:nvSpPr>
          <p:cNvPr id="65" name="Rectangle 4"/>
          <p:cNvSpPr>
            <a:spLocks noGrp="1" noChangeArrowheads="1"/>
          </p:cNvSpPr>
          <p:nvPr>
            <p:ph type="dt" sz="half" idx="10"/>
          </p:nvPr>
        </p:nvSpPr>
        <p:spPr>
          <a:xfrm>
            <a:off x="231775" y="6445250"/>
            <a:ext cx="2205038" cy="317500"/>
          </a:xfrm>
        </p:spPr>
        <p:txBody>
          <a:bodyPr/>
          <a:lstStyle>
            <a:lvl1pPr>
              <a:defRPr/>
            </a:lvl1pPr>
          </a:lstStyle>
          <a:p>
            <a:pPr>
              <a:defRPr/>
            </a:pPr>
            <a:endParaRPr lang="en-US"/>
          </a:p>
        </p:txBody>
      </p:sp>
      <p:sp>
        <p:nvSpPr>
          <p:cNvPr id="66" name="Rectangle 5"/>
          <p:cNvSpPr>
            <a:spLocks noGrp="1" noChangeArrowheads="1"/>
          </p:cNvSpPr>
          <p:nvPr>
            <p:ph type="ftr" sz="quarter" idx="11"/>
          </p:nvPr>
        </p:nvSpPr>
        <p:spPr>
          <a:xfrm>
            <a:off x="2574925" y="6445250"/>
            <a:ext cx="2990850" cy="317500"/>
          </a:xfrm>
        </p:spPr>
        <p:txBody>
          <a:bodyPr/>
          <a:lstStyle>
            <a:lvl1pPr>
              <a:defRPr/>
            </a:lvl1pPr>
          </a:lstStyle>
          <a:p>
            <a:pPr>
              <a:defRPr/>
            </a:pPr>
            <a:endParaRPr lang="en-US"/>
          </a:p>
        </p:txBody>
      </p:sp>
      <p:sp>
        <p:nvSpPr>
          <p:cNvPr id="67" name="Rectangle 6"/>
          <p:cNvSpPr>
            <a:spLocks noGrp="1" noChangeArrowheads="1"/>
          </p:cNvSpPr>
          <p:nvPr>
            <p:ph type="sldNum" sz="quarter" idx="12"/>
          </p:nvPr>
        </p:nvSpPr>
        <p:spPr>
          <a:xfrm>
            <a:off x="5700713" y="6445250"/>
            <a:ext cx="2205037" cy="317500"/>
          </a:xfrm>
        </p:spPr>
        <p:txBody>
          <a:bodyPr/>
          <a:lstStyle>
            <a:lvl1pPr>
              <a:defRPr/>
            </a:lvl1pPr>
          </a:lstStyle>
          <a:p>
            <a:pPr>
              <a:defRPr/>
            </a:pPr>
            <a:fld id="{FE273494-635C-42CC-BC49-02CCE18A7AC3}" type="slidenum">
              <a:rPr lang="en-US" altLang="ru-RU"/>
              <a:pPr>
                <a:defRPr/>
              </a:pPr>
              <a:t>‹#›</a:t>
            </a:fld>
            <a:endParaRPr lang="en-US" alt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1000" fill="hold"/>
                                        <p:tgtEl>
                                          <p:spTgt spid="58"/>
                                        </p:tgtEl>
                                        <p:attrNameLst>
                                          <p:attrName>ppt_x</p:attrName>
                                        </p:attrNameLst>
                                      </p:cBhvr>
                                      <p:tavLst>
                                        <p:tav tm="0">
                                          <p:val>
                                            <p:strVal val="#ppt_x-.2"/>
                                          </p:val>
                                        </p:tav>
                                        <p:tav tm="100000">
                                          <p:val>
                                            <p:strVal val="#ppt_x"/>
                                          </p:val>
                                        </p:tav>
                                      </p:tavLst>
                                    </p:anim>
                                    <p:anim calcmode="lin" valueType="num">
                                      <p:cBhvr>
                                        <p:cTn id="8" dur="1000" fill="hold"/>
                                        <p:tgtEl>
                                          <p:spTgt spid="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58"/>
                                        </p:tgtEl>
                                      </p:cBhvr>
                                    </p:animEffect>
                                  </p:childTnLst>
                                </p:cTn>
                              </p:par>
                            </p:childTnLst>
                          </p:cTn>
                        </p:par>
                        <p:par>
                          <p:cTn id="10" fill="hold">
                            <p:stCondLst>
                              <p:cond delay="1000"/>
                            </p:stCondLst>
                            <p:childTnLst>
                              <p:par>
                                <p:cTn id="11" presetID="22" presetClass="entr" presetSubtype="2" fill="hold" grpId="0" nodeType="after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wipe(right)">
                                      <p:cBhvr>
                                        <p:cTn id="13" dur="500"/>
                                        <p:tgtEl>
                                          <p:spTgt spid="60"/>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left)">
                                      <p:cBhvr>
                                        <p:cTn id="16" dur="1000"/>
                                        <p:tgtEl>
                                          <p:spTgt spid="59"/>
                                        </p:tgtEl>
                                      </p:cBhvr>
                                    </p:animEffect>
                                  </p:childTnLst>
                                </p:cTn>
                              </p:par>
                              <p:par>
                                <p:cTn id="17" presetID="9" presetClass="entr" presetSubtype="0" fill="hold"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dissolve">
                                      <p:cBhvr>
                                        <p:cTn id="1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82AB4E-DF0E-4144-8B64-87BC4AD2524D}" type="slidenum">
              <a:rPr lang="en-US" altLang="ru-RU"/>
              <a:pPr>
                <a:defRPr/>
              </a:pPr>
              <a:t>‹#›</a:t>
            </a:fld>
            <a:endParaRPr lang="en-US"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38925" y="238125"/>
            <a:ext cx="2058988" cy="58372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38125"/>
            <a:ext cx="6029325" cy="58372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18E659-D4E6-42A3-A49B-545DC3CA1B98}" type="slidenum">
              <a:rPr lang="en-US" altLang="ru-RU"/>
              <a:pPr>
                <a:defRPr/>
              </a:pPr>
              <a:t>‹#›</a:t>
            </a:fld>
            <a:endParaRPr lang="en-US"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60DC62-CDB7-4A8F-B8EE-2CF8176F939A}"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C5AD27-AF34-4A31-9523-734F1B699D70}" type="slidenum">
              <a:rPr lang="en-US" altLang="ru-RU"/>
              <a:pPr>
                <a:defRPr/>
              </a:pPr>
              <a:t>‹#›</a:t>
            </a:fld>
            <a:endParaRPr lang="en-US"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68313" y="1341438"/>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59313" y="1341438"/>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A91A70-771D-4A3B-BA34-CDE5B5608621}" type="slidenum">
              <a:rPr lang="en-US" altLang="ru-RU"/>
              <a:pPr>
                <a:defRPr/>
              </a:pPr>
              <a:t>‹#›</a:t>
            </a:fld>
            <a:endParaRPr lang="en-US"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252282C-A911-484E-91C8-520A01379B07}" type="slidenum">
              <a:rPr lang="en-US" altLang="ru-RU"/>
              <a:pPr>
                <a:defRPr/>
              </a:pPr>
              <a:t>‹#›</a:t>
            </a:fld>
            <a:endParaRPr lang="en-US"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B555B1-C1AD-47C2-9757-F222B95105C0}" type="slidenum">
              <a:rPr lang="en-US" altLang="ru-RU"/>
              <a:pPr>
                <a:defRPr/>
              </a:pPr>
              <a:t>‹#›</a:t>
            </a:fld>
            <a:endParaRPr lang="en-US"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E83A78-000A-4D67-BB68-6B24E06B7E0E}" type="slidenum">
              <a:rPr lang="en-US" altLang="ru-RU"/>
              <a:pPr>
                <a:defRPr/>
              </a:pPr>
              <a:t>‹#›</a:t>
            </a:fld>
            <a:endParaRPr lang="en-US"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5646FD-B1FE-4A22-85CF-F91E758B21A9}" type="slidenum">
              <a:rPr lang="en-US" altLang="ru-RU"/>
              <a:pPr>
                <a:defRPr/>
              </a:pPr>
              <a:t>‹#›</a:t>
            </a:fld>
            <a:endParaRPr lang="en-US"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0C5F78-894D-4BA6-8B0B-0D09138C577D}"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Freeform 25"/>
          <p:cNvSpPr>
            <a:spLocks/>
          </p:cNvSpPr>
          <p:nvPr/>
        </p:nvSpPr>
        <p:spPr bwMode="gray">
          <a:xfrm>
            <a:off x="96838" y="6381750"/>
            <a:ext cx="8970962" cy="314325"/>
          </a:xfrm>
          <a:custGeom>
            <a:avLst/>
            <a:gdLst>
              <a:gd name="T0" fmla="*/ 2147483647 w 5651"/>
              <a:gd name="T1" fmla="*/ 2147483647 h 198"/>
              <a:gd name="T2" fmla="*/ 2147483647 w 5651"/>
              <a:gd name="T3" fmla="*/ 2147483647 h 198"/>
              <a:gd name="T4" fmla="*/ 2147483647 w 5651"/>
              <a:gd name="T5" fmla="*/ 2147483647 h 198"/>
              <a:gd name="T6" fmla="*/ 2147483647 w 5651"/>
              <a:gd name="T7" fmla="*/ 2147483647 h 198"/>
              <a:gd name="T8" fmla="*/ 2147483647 w 5651"/>
              <a:gd name="T9" fmla="*/ 2147483647 h 198"/>
              <a:gd name="T10" fmla="*/ 0 w 5651"/>
              <a:gd name="T11" fmla="*/ 0 h 198"/>
              <a:gd name="T12" fmla="*/ 2147483647 w 5651"/>
              <a:gd name="T13" fmla="*/ 2147483647 h 1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w="9525">
            <a:noFill/>
            <a:round/>
            <a:headEnd/>
            <a:tailEnd/>
          </a:ln>
        </p:spPr>
        <p:txBody>
          <a:bodyPr/>
          <a:lstStyle/>
          <a:p>
            <a:endParaRPr lang="ru-RU"/>
          </a:p>
        </p:txBody>
      </p:sp>
      <p:sp>
        <p:nvSpPr>
          <p:cNvPr id="1050" name="Freeform 26"/>
          <p:cNvSpPr>
            <a:spLocks/>
          </p:cNvSpPr>
          <p:nvPr/>
        </p:nvSpPr>
        <p:spPr bwMode="gray">
          <a:xfrm>
            <a:off x="103188" y="6453188"/>
            <a:ext cx="8975725" cy="279400"/>
          </a:xfrm>
          <a:custGeom>
            <a:avLst/>
            <a:gdLst/>
            <a:ahLst/>
            <a:cxnLst>
              <a:cxn ang="0">
                <a:pos x="0" y="176"/>
              </a:cxn>
              <a:cxn ang="0">
                <a:pos x="5650" y="169"/>
              </a:cxn>
              <a:cxn ang="0">
                <a:pos x="5646" y="95"/>
              </a:cxn>
              <a:cxn ang="0">
                <a:pos x="1478" y="95"/>
              </a:cxn>
              <a:cxn ang="0">
                <a:pos x="1317" y="3"/>
              </a:cxn>
              <a:cxn ang="0">
                <a:pos x="0" y="0"/>
              </a:cxn>
              <a:cxn ang="0">
                <a:pos x="0" y="176"/>
              </a:cxn>
            </a:cxnLst>
            <a:rect l="0" t="0" r="r" b="b"/>
            <a:pathLst>
              <a:path w="5650" h="176">
                <a:moveTo>
                  <a:pt x="0" y="176"/>
                </a:moveTo>
                <a:lnTo>
                  <a:pt x="5650" y="169"/>
                </a:lnTo>
                <a:lnTo>
                  <a:pt x="5646" y="95"/>
                </a:lnTo>
                <a:lnTo>
                  <a:pt x="1478" y="95"/>
                </a:lnTo>
                <a:lnTo>
                  <a:pt x="1317" y="3"/>
                </a:lnTo>
                <a:lnTo>
                  <a:pt x="0" y="0"/>
                </a:lnTo>
                <a:lnTo>
                  <a:pt x="0" y="176"/>
                </a:lnTo>
                <a:close/>
              </a:path>
            </a:pathLst>
          </a:custGeom>
          <a:gradFill rotWithShape="1">
            <a:gsLst>
              <a:gs pos="0">
                <a:schemeClr val="bg1"/>
              </a:gs>
              <a:gs pos="100000">
                <a:schemeClr val="bg1">
                  <a:gamma/>
                  <a:shade val="46275"/>
                  <a:invGamma/>
                </a:schemeClr>
              </a:gs>
            </a:gsLst>
            <a:path path="rect">
              <a:fillToRect l="50000" t="50000" r="50000" b="50000"/>
            </a:path>
          </a:gradFill>
          <a:ln w="9525">
            <a:noFill/>
            <a:round/>
            <a:headEnd/>
            <a:tailEnd/>
          </a:ln>
          <a:effectLst/>
        </p:spPr>
        <p:txBody>
          <a:bodyPr/>
          <a:lstStyle/>
          <a:p>
            <a:pPr eaLnBrk="1" hangingPunct="1">
              <a:defRPr/>
            </a:pPr>
            <a:endParaRPr lang="ru-RU"/>
          </a:p>
        </p:txBody>
      </p:sp>
      <p:sp>
        <p:nvSpPr>
          <p:cNvPr id="1051" name="Freeform 27"/>
          <p:cNvSpPr>
            <a:spLocks/>
          </p:cNvSpPr>
          <p:nvPr/>
        </p:nvSpPr>
        <p:spPr bwMode="gray">
          <a:xfrm>
            <a:off x="92075" y="98425"/>
            <a:ext cx="8956675" cy="179388"/>
          </a:xfrm>
          <a:custGeom>
            <a:avLst/>
            <a:gdLst/>
            <a:ahLst/>
            <a:cxnLst>
              <a:cxn ang="0">
                <a:pos x="0" y="0"/>
              </a:cxn>
              <a:cxn ang="0">
                <a:pos x="5582" y="0"/>
              </a:cxn>
              <a:cxn ang="0">
                <a:pos x="5639" y="45"/>
              </a:cxn>
              <a:cxn ang="0">
                <a:pos x="5636" y="113"/>
              </a:cxn>
              <a:cxn ang="0">
                <a:pos x="0" y="113"/>
              </a:cxn>
              <a:cxn ang="0">
                <a:pos x="0" y="0"/>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gradFill rotWithShape="0">
            <a:gsLst>
              <a:gs pos="0">
                <a:schemeClr val="accent1"/>
              </a:gs>
              <a:gs pos="100000">
                <a:schemeClr val="accent1">
                  <a:gamma/>
                  <a:shade val="46275"/>
                  <a:invGamma/>
                </a:schemeClr>
              </a:gs>
            </a:gsLst>
            <a:path path="rect">
              <a:fillToRect l="50000" t="50000" r="50000" b="50000"/>
            </a:path>
          </a:gradFill>
          <a:ln w="9525">
            <a:noFill/>
            <a:round/>
            <a:headEnd/>
            <a:tailEnd/>
          </a:ln>
          <a:effectLst/>
        </p:spPr>
        <p:txBody>
          <a:bodyPr/>
          <a:lstStyle/>
          <a:p>
            <a:pPr eaLnBrk="1" hangingPunct="1">
              <a:defRPr/>
            </a:pPr>
            <a:endParaRPr lang="ru-RU"/>
          </a:p>
        </p:txBody>
      </p:sp>
      <p:sp>
        <p:nvSpPr>
          <p:cNvPr id="1052" name="Freeform 28"/>
          <p:cNvSpPr>
            <a:spLocks/>
          </p:cNvSpPr>
          <p:nvPr/>
        </p:nvSpPr>
        <p:spPr bwMode="gray">
          <a:xfrm>
            <a:off x="92075" y="307975"/>
            <a:ext cx="8955088" cy="938213"/>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1">
            <a:gsLst>
              <a:gs pos="0">
                <a:schemeClr val="tx1"/>
              </a:gs>
              <a:gs pos="100000">
                <a:schemeClr val="tx1">
                  <a:gamma/>
                  <a:shade val="46275"/>
                  <a:invGamma/>
                </a:schemeClr>
              </a:gs>
            </a:gsLst>
            <a:path path="rect">
              <a:fillToRect l="50000" t="50000" r="50000" b="50000"/>
            </a:path>
          </a:gradFill>
          <a:ln w="9525">
            <a:noFill/>
            <a:round/>
            <a:headEnd/>
            <a:tailEnd/>
          </a:ln>
          <a:effectLst/>
        </p:spPr>
        <p:txBody>
          <a:bodyPr/>
          <a:lstStyle/>
          <a:p>
            <a:pPr eaLnBrk="1" hangingPunct="1">
              <a:defRPr/>
            </a:pPr>
            <a:endParaRPr lang="ru-RU"/>
          </a:p>
        </p:txBody>
      </p:sp>
      <p:sp>
        <p:nvSpPr>
          <p:cNvPr id="1053" name="Freeform 29"/>
          <p:cNvSpPr>
            <a:spLocks/>
          </p:cNvSpPr>
          <p:nvPr/>
        </p:nvSpPr>
        <p:spPr bwMode="gray">
          <a:xfrm>
            <a:off x="92075" y="306388"/>
            <a:ext cx="8955088" cy="836612"/>
          </a:xfrm>
          <a:custGeom>
            <a:avLst/>
            <a:gdLst/>
            <a:ahLst/>
            <a:cxnLst>
              <a:cxn ang="0">
                <a:pos x="5446" y="0"/>
              </a:cxn>
              <a:cxn ang="0">
                <a:pos x="0" y="0"/>
              </a:cxn>
              <a:cxn ang="0">
                <a:pos x="2" y="470"/>
              </a:cxn>
              <a:cxn ang="0">
                <a:pos x="4078" y="474"/>
              </a:cxn>
              <a:cxn ang="0">
                <a:pos x="4178" y="527"/>
              </a:cxn>
              <a:cxn ang="0">
                <a:pos x="5446" y="531"/>
              </a:cxn>
              <a:cxn ang="0">
                <a:pos x="5446" y="0"/>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w="9525">
            <a:noFill/>
            <a:round/>
            <a:headEnd/>
            <a:tailEnd/>
          </a:ln>
          <a:effectLst/>
        </p:spPr>
        <p:txBody>
          <a:bodyPr/>
          <a:lstStyle/>
          <a:p>
            <a:pPr eaLnBrk="1" hangingPunct="1">
              <a:defRPr/>
            </a:pPr>
            <a:endParaRPr lang="ru-RU"/>
          </a:p>
        </p:txBody>
      </p:sp>
      <p:sp>
        <p:nvSpPr>
          <p:cNvPr id="1056" name="Rectangle 32"/>
          <p:cNvSpPr>
            <a:spLocks noChangeArrowheads="1"/>
          </p:cNvSpPr>
          <p:nvPr/>
        </p:nvSpPr>
        <p:spPr bwMode="gray">
          <a:xfrm flipV="1">
            <a:off x="95250" y="6723063"/>
            <a:ext cx="8977313" cy="55562"/>
          </a:xfrm>
          <a:prstGeom prst="rect">
            <a:avLst/>
          </a:prstGeom>
          <a:gradFill rotWithShape="1">
            <a:gsLst>
              <a:gs pos="0">
                <a:schemeClr val="accent1"/>
              </a:gs>
              <a:gs pos="100000">
                <a:schemeClr val="accent1">
                  <a:gamma/>
                  <a:shade val="46275"/>
                  <a:invGamma/>
                </a:schemeClr>
              </a:gs>
            </a:gsLst>
            <a:path path="shape">
              <a:fillToRect l="50000" t="50000" r="50000" b="50000"/>
            </a:path>
          </a:gradFill>
          <a:ln w="9525">
            <a:noFill/>
            <a:miter lim="800000"/>
            <a:headEnd/>
            <a:tailEnd/>
          </a:ln>
          <a:effectLst/>
        </p:spPr>
        <p:txBody>
          <a:bodyPr wrap="none" anchor="ctr"/>
          <a:lstStyle/>
          <a:p>
            <a:pPr eaLnBrk="1" hangingPunct="1">
              <a:defRPr/>
            </a:pPr>
            <a:endParaRPr lang="ru-RU"/>
          </a:p>
        </p:txBody>
      </p:sp>
      <p:sp>
        <p:nvSpPr>
          <p:cNvPr id="1032" name="Freeform 35"/>
          <p:cNvSpPr>
            <a:spLocks/>
          </p:cNvSpPr>
          <p:nvPr/>
        </p:nvSpPr>
        <p:spPr bwMode="gray">
          <a:xfrm>
            <a:off x="6896100" y="1047750"/>
            <a:ext cx="2155825" cy="52388"/>
          </a:xfrm>
          <a:custGeom>
            <a:avLst/>
            <a:gdLst>
              <a:gd name="T0" fmla="*/ 0 w 1358"/>
              <a:gd name="T1" fmla="*/ 2147483647 h 33"/>
              <a:gd name="T2" fmla="*/ 2147483647 w 1358"/>
              <a:gd name="T3" fmla="*/ 0 h 33"/>
              <a:gd name="T4" fmla="*/ 2147483647 w 1358"/>
              <a:gd name="T5" fmla="*/ 2147483647 h 33"/>
              <a:gd name="T6" fmla="*/ 2147483647 w 1358"/>
              <a:gd name="T7" fmla="*/ 2147483647 h 33"/>
              <a:gd name="T8" fmla="*/ 0 w 1358"/>
              <a:gd name="T9" fmla="*/ 2147483647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8" h="33">
                <a:moveTo>
                  <a:pt x="0" y="2"/>
                </a:moveTo>
                <a:lnTo>
                  <a:pt x="1358" y="0"/>
                </a:lnTo>
                <a:lnTo>
                  <a:pt x="1356" y="32"/>
                </a:lnTo>
                <a:lnTo>
                  <a:pt x="60" y="33"/>
                </a:lnTo>
                <a:lnTo>
                  <a:pt x="0" y="2"/>
                </a:lnTo>
                <a:close/>
              </a:path>
            </a:pathLst>
          </a:custGeom>
          <a:solidFill>
            <a:srgbClr val="FFFFFF">
              <a:alpha val="30196"/>
            </a:srgbClr>
          </a:solidFill>
          <a:ln w="9525">
            <a:noFill/>
            <a:round/>
            <a:headEnd/>
            <a:tailEnd/>
          </a:ln>
        </p:spPr>
        <p:txBody>
          <a:bodyPr/>
          <a:lstStyle/>
          <a:p>
            <a:endParaRPr lang="ru-RU"/>
          </a:p>
        </p:txBody>
      </p:sp>
      <p:sp>
        <p:nvSpPr>
          <p:cNvPr id="1033" name="Rectangle 2"/>
          <p:cNvSpPr>
            <a:spLocks noGrp="1" noChangeArrowheads="1"/>
          </p:cNvSpPr>
          <p:nvPr>
            <p:ph type="title"/>
          </p:nvPr>
        </p:nvSpPr>
        <p:spPr bwMode="gray">
          <a:xfrm>
            <a:off x="457200" y="238125"/>
            <a:ext cx="7643813"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ru-RU" smtClean="0"/>
              <a:t>Образец заголовка</a:t>
            </a:r>
          </a:p>
        </p:txBody>
      </p:sp>
      <p:sp>
        <p:nvSpPr>
          <p:cNvPr id="1034" name="Rectangle 3"/>
          <p:cNvSpPr>
            <a:spLocks noGrp="1" noChangeArrowheads="1"/>
          </p:cNvSpPr>
          <p:nvPr>
            <p:ph type="body" idx="1"/>
          </p:nvPr>
        </p:nvSpPr>
        <p:spPr bwMode="gray">
          <a:xfrm>
            <a:off x="468313" y="1341438"/>
            <a:ext cx="8229600" cy="4733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ru-RU" smtClean="0"/>
              <a:t>Образец текста</a:t>
            </a:r>
          </a:p>
          <a:p>
            <a:pPr lvl="1"/>
            <a:r>
              <a:rPr lang="en-US" altLang="ru-RU" smtClean="0"/>
              <a:t>Второй уровень</a:t>
            </a:r>
          </a:p>
          <a:p>
            <a:pPr lvl="2"/>
            <a:r>
              <a:rPr lang="en-US" altLang="ru-RU" smtClean="0"/>
              <a:t>Третий уровень</a:t>
            </a:r>
          </a:p>
          <a:p>
            <a:pPr lvl="3"/>
            <a:r>
              <a:rPr lang="en-US" altLang="ru-RU" smtClean="0"/>
              <a:t>Четвертый уровень</a:t>
            </a:r>
          </a:p>
          <a:p>
            <a:pPr lvl="4"/>
            <a:r>
              <a:rPr lang="en-US" altLang="ru-RU" smtClean="0"/>
              <a:t>Пятый уровень</a:t>
            </a:r>
          </a:p>
        </p:txBody>
      </p:sp>
      <p:sp>
        <p:nvSpPr>
          <p:cNvPr id="1028" name="Rectangle 4"/>
          <p:cNvSpPr>
            <a:spLocks noGrp="1" noChangeArrowheads="1"/>
          </p:cNvSpPr>
          <p:nvPr>
            <p:ph type="dt" sz="half" idx="2"/>
          </p:nvPr>
        </p:nvSpPr>
        <p:spPr bwMode="gray">
          <a:xfrm>
            <a:off x="3048000" y="6311900"/>
            <a:ext cx="1712913"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gray">
          <a:xfrm>
            <a:off x="4830763" y="6323013"/>
            <a:ext cx="2311400" cy="2905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charset="0"/>
              </a:defRPr>
            </a:lvl1pPr>
          </a:lstStyle>
          <a:p>
            <a:pPr>
              <a:defRPr/>
            </a:pPr>
            <a:endParaRPr lang="en-US"/>
          </a:p>
        </p:txBody>
      </p:sp>
      <p:sp>
        <p:nvSpPr>
          <p:cNvPr id="1030" name="Rectangle 6"/>
          <p:cNvSpPr>
            <a:spLocks noGrp="1" noChangeArrowheads="1"/>
          </p:cNvSpPr>
          <p:nvPr>
            <p:ph type="sldNum" sz="quarter" idx="4"/>
          </p:nvPr>
        </p:nvSpPr>
        <p:spPr bwMode="gray">
          <a:xfrm>
            <a:off x="7092950" y="5445125"/>
            <a:ext cx="1616075"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defRPr>
            </a:lvl1pPr>
          </a:lstStyle>
          <a:p>
            <a:pPr>
              <a:defRPr/>
            </a:pPr>
            <a:fld id="{70DA16E9-9A88-45BA-9B0E-F956457DEBCC}" type="slidenum">
              <a:rPr lang="en-US" altLang="ru-RU"/>
              <a:pPr>
                <a:defRPr/>
              </a:pPr>
              <a:t>‹#›</a:t>
            </a:fld>
            <a:endParaRPr lang="en-US" altLang="ru-RU"/>
          </a:p>
        </p:txBody>
      </p:sp>
      <p:pic>
        <p:nvPicPr>
          <p:cNvPr id="1038" name="Picture 40" descr="j0152694"/>
          <p:cNvPicPr preferRelativeResize="0">
            <a:picLocks noChangeArrowheads="1" noChangeShapeType="1"/>
          </p:cNvPicPr>
          <p:nvPr userDrawn="1"/>
        </p:nvPicPr>
        <p:blipFill>
          <a:blip r:embed="rId13" cstate="print"/>
          <a:srcRect/>
          <a:stretch>
            <a:fillRect/>
          </a:stretch>
        </p:blipFill>
        <p:spPr bwMode="auto">
          <a:xfrm>
            <a:off x="8243888" y="188913"/>
            <a:ext cx="720725" cy="720725"/>
          </a:xfrm>
          <a:prstGeom prst="rect">
            <a:avLst/>
          </a:prstGeom>
          <a:noFill/>
          <a:ln w="9525" algn="in">
            <a:noFill/>
            <a:miter lim="800000"/>
            <a:headEnd/>
            <a:tailEnd/>
          </a:ln>
        </p:spPr>
      </p:pic>
    </p:spTree>
  </p:cSld>
  <p:clrMap bg1="dk2" tx1="lt1" bg2="dk1" tx2="lt2" accent1="accent1" accent2="accent2" accent3="accent3" accent4="accent4" accent5="accent5" accent6="accent6" hlink="hlink" folHlink="folHlink"/>
  <p:sldLayoutIdLst>
    <p:sldLayoutId id="2147483983"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iming>
    <p:tnLst>
      <p:par>
        <p:cTn id="1" dur="indefinite" restart="never" nodeType="tmRoot"/>
      </p:par>
    </p:tnLst>
  </p:timing>
  <p:txStyles>
    <p:titleStyle>
      <a:lvl1pPr algn="l" rtl="0" eaLnBrk="0" fontAlgn="base" hangingPunct="0">
        <a:spcBef>
          <a:spcPct val="0"/>
        </a:spcBef>
        <a:spcAft>
          <a:spcPct val="0"/>
        </a:spcAft>
        <a:defRPr sz="4400" b="1">
          <a:solidFill>
            <a:srgbClr val="FFFFFF"/>
          </a:solidFill>
          <a:latin typeface="+mj-lt"/>
          <a:ea typeface="+mj-ea"/>
          <a:cs typeface="+mj-cs"/>
        </a:defRPr>
      </a:lvl1pPr>
      <a:lvl2pPr algn="l" rtl="0" eaLnBrk="0" fontAlgn="base" hangingPunct="0">
        <a:spcBef>
          <a:spcPct val="0"/>
        </a:spcBef>
        <a:spcAft>
          <a:spcPct val="0"/>
        </a:spcAft>
        <a:defRPr sz="4400" b="1">
          <a:solidFill>
            <a:srgbClr val="FFFFFF"/>
          </a:solidFill>
          <a:latin typeface="Arial" charset="0"/>
        </a:defRPr>
      </a:lvl2pPr>
      <a:lvl3pPr algn="l" rtl="0" eaLnBrk="0" fontAlgn="base" hangingPunct="0">
        <a:spcBef>
          <a:spcPct val="0"/>
        </a:spcBef>
        <a:spcAft>
          <a:spcPct val="0"/>
        </a:spcAft>
        <a:defRPr sz="4400" b="1">
          <a:solidFill>
            <a:srgbClr val="FFFFFF"/>
          </a:solidFill>
          <a:latin typeface="Arial" charset="0"/>
        </a:defRPr>
      </a:lvl3pPr>
      <a:lvl4pPr algn="l" rtl="0" eaLnBrk="0" fontAlgn="base" hangingPunct="0">
        <a:spcBef>
          <a:spcPct val="0"/>
        </a:spcBef>
        <a:spcAft>
          <a:spcPct val="0"/>
        </a:spcAft>
        <a:defRPr sz="4400" b="1">
          <a:solidFill>
            <a:srgbClr val="FFFFFF"/>
          </a:solidFill>
          <a:latin typeface="Arial" charset="0"/>
        </a:defRPr>
      </a:lvl4pPr>
      <a:lvl5pPr algn="l" rtl="0" eaLnBrk="0" fontAlgn="base" hangingPunct="0">
        <a:spcBef>
          <a:spcPct val="0"/>
        </a:spcBef>
        <a:spcAft>
          <a:spcPct val="0"/>
        </a:spcAft>
        <a:defRPr sz="4400" b="1">
          <a:solidFill>
            <a:srgbClr val="FFFFFF"/>
          </a:solidFill>
          <a:latin typeface="Arial" charset="0"/>
        </a:defRPr>
      </a:lvl5pPr>
      <a:lvl6pPr marL="457200" algn="l" rtl="0" fontAlgn="base">
        <a:spcBef>
          <a:spcPct val="0"/>
        </a:spcBef>
        <a:spcAft>
          <a:spcPct val="0"/>
        </a:spcAft>
        <a:defRPr sz="4400" b="1">
          <a:solidFill>
            <a:srgbClr val="FFFFFF"/>
          </a:solidFill>
          <a:latin typeface="Arial" charset="0"/>
        </a:defRPr>
      </a:lvl6pPr>
      <a:lvl7pPr marL="914400" algn="l" rtl="0" fontAlgn="base">
        <a:spcBef>
          <a:spcPct val="0"/>
        </a:spcBef>
        <a:spcAft>
          <a:spcPct val="0"/>
        </a:spcAft>
        <a:defRPr sz="4400" b="1">
          <a:solidFill>
            <a:srgbClr val="FFFFFF"/>
          </a:solidFill>
          <a:latin typeface="Arial" charset="0"/>
        </a:defRPr>
      </a:lvl7pPr>
      <a:lvl8pPr marL="1371600" algn="l" rtl="0" fontAlgn="base">
        <a:spcBef>
          <a:spcPct val="0"/>
        </a:spcBef>
        <a:spcAft>
          <a:spcPct val="0"/>
        </a:spcAft>
        <a:defRPr sz="4400" b="1">
          <a:solidFill>
            <a:srgbClr val="FFFFFF"/>
          </a:solidFill>
          <a:latin typeface="Arial" charset="0"/>
        </a:defRPr>
      </a:lvl8pPr>
      <a:lvl9pPr marL="1828800" algn="l" rtl="0" fontAlgn="base">
        <a:spcBef>
          <a:spcPct val="0"/>
        </a:spcBef>
        <a:spcAft>
          <a:spcPct val="0"/>
        </a:spcAft>
        <a:defRPr sz="4400" b="1">
          <a:solidFill>
            <a:srgbClr val="FFFFFF"/>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fontAlgn="base">
        <a:spcBef>
          <a:spcPct val="20000"/>
        </a:spcBef>
        <a:spcAft>
          <a:spcPct val="0"/>
        </a:spcAft>
        <a:buChar char="»"/>
        <a:defRPr sz="2000">
          <a:solidFill>
            <a:srgbClr val="000000"/>
          </a:solidFill>
          <a:latin typeface="+mn-lt"/>
        </a:defRPr>
      </a:lvl6pPr>
      <a:lvl7pPr marL="2971800" indent="-228600" algn="l" rtl="0" fontAlgn="base">
        <a:spcBef>
          <a:spcPct val="20000"/>
        </a:spcBef>
        <a:spcAft>
          <a:spcPct val="0"/>
        </a:spcAft>
        <a:buChar char="»"/>
        <a:defRPr sz="2000">
          <a:solidFill>
            <a:srgbClr val="000000"/>
          </a:solidFill>
          <a:latin typeface="+mn-lt"/>
        </a:defRPr>
      </a:lvl7pPr>
      <a:lvl8pPr marL="3429000" indent="-228600" algn="l" rtl="0" fontAlgn="base">
        <a:spcBef>
          <a:spcPct val="20000"/>
        </a:spcBef>
        <a:spcAft>
          <a:spcPct val="0"/>
        </a:spcAft>
        <a:buChar char="»"/>
        <a:defRPr sz="2000">
          <a:solidFill>
            <a:srgbClr val="000000"/>
          </a:solidFill>
          <a:latin typeface="+mn-lt"/>
        </a:defRPr>
      </a:lvl8pPr>
      <a:lvl9pPr marL="3886200" indent="-228600" algn="l" rtl="0" fontAlgn="base">
        <a:spcBef>
          <a:spcPct val="20000"/>
        </a:spcBef>
        <a:spcAft>
          <a:spcPct val="0"/>
        </a:spcAft>
        <a:buChar char="»"/>
        <a:defRPr sz="2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6"/>
          <p:cNvSpPr>
            <a:spLocks noChangeArrowheads="1"/>
          </p:cNvSpPr>
          <p:nvPr/>
        </p:nvSpPr>
        <p:spPr bwMode="auto">
          <a:xfrm>
            <a:off x="539750" y="1268413"/>
            <a:ext cx="7920038" cy="3786187"/>
          </a:xfrm>
          <a:prstGeom prst="rect">
            <a:avLst/>
          </a:prstGeom>
          <a:noFill/>
          <a:ln w="9525">
            <a:noFill/>
            <a:miter lim="800000"/>
            <a:headEnd/>
            <a:tailEnd/>
          </a:ln>
        </p:spPr>
        <p:txBody>
          <a:bodyPr>
            <a:spAutoFit/>
          </a:bodyPr>
          <a:lstStyle/>
          <a:p>
            <a:pPr algn="ctr"/>
            <a:r>
              <a:rPr lang="ru-RU" altLang="ru-RU" sz="4000" b="1">
                <a:solidFill>
                  <a:srgbClr val="333333"/>
                </a:solidFill>
                <a:latin typeface="Times New Roman" pitchFamily="18" charset="0"/>
                <a:cs typeface="Times New Roman" pitchFamily="18" charset="0"/>
              </a:rPr>
              <a:t>Амалий фанлар </a:t>
            </a:r>
            <a:r>
              <a:rPr lang="uz-Cyrl-UZ" altLang="ru-RU" sz="4000" b="1">
                <a:solidFill>
                  <a:srgbClr val="333333"/>
                </a:solidFill>
                <a:latin typeface="Times New Roman" pitchFamily="18" charset="0"/>
                <a:cs typeface="Times New Roman" pitchFamily="18" charset="0"/>
              </a:rPr>
              <a:t>бўйича компетенциявий ёндашувга асослангани давлат таълим стандартлари ва ўқув </a:t>
            </a:r>
          </a:p>
          <a:p>
            <a:pPr algn="ctr"/>
            <a:r>
              <a:rPr lang="uz-Cyrl-UZ" altLang="ru-RU" sz="4000" b="1">
                <a:solidFill>
                  <a:srgbClr val="333333"/>
                </a:solidFill>
                <a:latin typeface="Times New Roman" pitchFamily="18" charset="0"/>
                <a:cs typeface="Times New Roman" pitchFamily="18" charset="0"/>
              </a:rPr>
              <a:t>дастурларини амалиётга </a:t>
            </a:r>
          </a:p>
          <a:p>
            <a:pPr algn="ctr"/>
            <a:r>
              <a:rPr lang="uz-Cyrl-UZ" altLang="ru-RU" sz="4000" b="1">
                <a:solidFill>
                  <a:srgbClr val="333333"/>
                </a:solidFill>
                <a:latin typeface="Times New Roman" pitchFamily="18" charset="0"/>
                <a:cs typeface="Times New Roman" pitchFamily="18" charset="0"/>
              </a:rPr>
              <a:t>самарали жорий этиш</a:t>
            </a:r>
            <a:endParaRPr lang="ru-RU" altLang="ru-RU" sz="4000" b="1">
              <a:solidFill>
                <a:srgbClr val="333333"/>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63638"/>
            <a:ext cx="9144000" cy="5694362"/>
          </a:xfrm>
          <a:prstGeom prst="rect">
            <a:avLst/>
          </a:prstGeom>
          <a:ln>
            <a:solidFill>
              <a:srgbClr val="FFFFFF"/>
            </a:solidFill>
          </a:ln>
        </p:spPr>
        <p:txBody>
          <a:bodyPr>
            <a:spAutoFit/>
          </a:bodyPr>
          <a:lstStyle/>
          <a:p>
            <a:pPr indent="268288" algn="just">
              <a:buFont typeface="Arial" panose="020B0604020202020204" pitchFamily="34" charset="0"/>
              <a:buChar char="•"/>
              <a:defRPr/>
            </a:pPr>
            <a:r>
              <a:rPr lang="uz-Cyrl-UZ" altLang="ru-RU" sz="2800" b="1" dirty="0">
                <a:solidFill>
                  <a:srgbClr val="333333"/>
                </a:solidFill>
                <a:latin typeface="Times New Roman" pitchFamily="18" charset="0"/>
                <a:cs typeface="Times New Roman" pitchFamily="18" charset="0"/>
              </a:rPr>
              <a:t>Мусиқий саводхонлик компетенцияси</a:t>
            </a:r>
            <a:endParaRPr lang="ru-RU" altLang="ru-RU" sz="2800" dirty="0">
              <a:solidFill>
                <a:srgbClr val="333333"/>
              </a:solidFill>
              <a:latin typeface="Times New Roman" pitchFamily="18" charset="0"/>
              <a:cs typeface="Times New Roman" pitchFamily="18" charset="0"/>
            </a:endParaRPr>
          </a:p>
          <a:p>
            <a:pPr indent="268288" algn="just">
              <a:buFont typeface="Arial" panose="020B0604020202020204" pitchFamily="34" charset="0"/>
              <a:buChar char="•"/>
              <a:defRPr/>
            </a:pPr>
            <a:r>
              <a:rPr lang="uz-Cyrl-UZ" altLang="ru-RU" sz="2800" b="1" dirty="0">
                <a:solidFill>
                  <a:srgbClr val="333333"/>
                </a:solidFill>
                <a:latin typeface="Times New Roman" pitchFamily="18" charset="0"/>
                <a:cs typeface="Times New Roman" pitchFamily="18" charset="0"/>
              </a:rPr>
              <a:t>Жамоа бўлиб куйлаш компетенцияси</a:t>
            </a:r>
            <a:endParaRPr lang="ru-RU" altLang="ru-RU" sz="2800" dirty="0">
              <a:solidFill>
                <a:srgbClr val="333333"/>
              </a:solidFill>
              <a:latin typeface="Times New Roman" pitchFamily="18" charset="0"/>
              <a:cs typeface="Times New Roman" pitchFamily="18" charset="0"/>
            </a:endParaRPr>
          </a:p>
          <a:p>
            <a:pPr indent="268288" algn="just">
              <a:buFont typeface="Arial" panose="020B0604020202020204" pitchFamily="34" charset="0"/>
              <a:buChar char="•"/>
              <a:defRPr/>
            </a:pPr>
            <a:r>
              <a:rPr lang="uz-Cyrl-UZ" altLang="ru-RU" sz="2800" b="1" dirty="0">
                <a:solidFill>
                  <a:srgbClr val="333333"/>
                </a:solidFill>
                <a:latin typeface="Times New Roman" pitchFamily="18" charset="0"/>
                <a:cs typeface="Times New Roman" pitchFamily="18" charset="0"/>
              </a:rPr>
              <a:t>Мусиқа тинглаш ва таҳлил қилиш компетенцияси</a:t>
            </a:r>
          </a:p>
          <a:p>
            <a:pPr algn="ctr">
              <a:defRPr/>
            </a:pPr>
            <a:endParaRPr lang="uz-Cyrl-UZ" altLang="ru-RU" sz="2800" b="1" dirty="0">
              <a:solidFill>
                <a:srgbClr val="333333"/>
              </a:solidFill>
              <a:latin typeface="Times New Roman" pitchFamily="18" charset="0"/>
              <a:cs typeface="Times New Roman" pitchFamily="18" charset="0"/>
            </a:endParaRPr>
          </a:p>
          <a:p>
            <a:pPr algn="ctr">
              <a:defRPr/>
            </a:pPr>
            <a:endParaRPr lang="uz-Cyrl-UZ" altLang="ru-RU" sz="2800" b="1" dirty="0">
              <a:solidFill>
                <a:srgbClr val="333333"/>
              </a:solidFill>
              <a:latin typeface="Times New Roman" pitchFamily="18" charset="0"/>
              <a:cs typeface="Times New Roman" pitchFamily="18" charset="0"/>
            </a:endParaRPr>
          </a:p>
          <a:p>
            <a:pPr indent="354013" algn="just">
              <a:buFont typeface="Arial" panose="020B0604020202020204" pitchFamily="34" charset="0"/>
              <a:buChar char="•"/>
              <a:defRPr/>
            </a:pPr>
            <a:r>
              <a:rPr lang="uz-Cyrl-UZ" sz="2800" b="1" dirty="0">
                <a:solidFill>
                  <a:srgbClr val="333333"/>
                </a:solidFill>
                <a:latin typeface="Times New Roman" panose="02020603050405020304" pitchFamily="18" charset="0"/>
                <a:cs typeface="Times New Roman" panose="02020603050405020304" pitchFamily="18" charset="0"/>
              </a:rPr>
              <a:t>Соғломлаштирувчи машқларни бажаришни тушуниш ва қўллай олиш компетенцияси</a:t>
            </a:r>
            <a:endParaRPr lang="ru-RU" sz="2800" dirty="0">
              <a:solidFill>
                <a:srgbClr val="333333"/>
              </a:solidFill>
              <a:latin typeface="Times New Roman" panose="02020603050405020304" pitchFamily="18" charset="0"/>
              <a:cs typeface="Times New Roman" panose="02020603050405020304" pitchFamily="18" charset="0"/>
            </a:endParaRPr>
          </a:p>
          <a:p>
            <a:pPr indent="354013" algn="just">
              <a:buFont typeface="Arial" panose="020B0604020202020204" pitchFamily="34" charset="0"/>
              <a:buChar char="•"/>
              <a:defRPr/>
            </a:pPr>
            <a:r>
              <a:rPr lang="uz-Cyrl-UZ" sz="2800" b="1" dirty="0">
                <a:solidFill>
                  <a:srgbClr val="333333"/>
                </a:solidFill>
                <a:latin typeface="Times New Roman" panose="02020603050405020304" pitchFamily="18" charset="0"/>
                <a:cs typeface="Times New Roman" panose="02020603050405020304" pitchFamily="18" charset="0"/>
              </a:rPr>
              <a:t>Жисмоний машқлар мажмуасини кетма-кетликда тўғри бажариш орқали жисмоний сифатларни ривожлантириш компетенцияси</a:t>
            </a:r>
            <a:endParaRPr lang="ru-RU" sz="2800" dirty="0">
              <a:solidFill>
                <a:srgbClr val="333333"/>
              </a:solidFill>
              <a:latin typeface="Times New Roman" panose="02020603050405020304" pitchFamily="18" charset="0"/>
              <a:cs typeface="Times New Roman" panose="02020603050405020304" pitchFamily="18" charset="0"/>
            </a:endParaRPr>
          </a:p>
          <a:p>
            <a:pPr indent="354013" algn="just">
              <a:buFont typeface="Arial" panose="020B0604020202020204" pitchFamily="34" charset="0"/>
              <a:buChar char="•"/>
              <a:defRPr/>
            </a:pPr>
            <a:r>
              <a:rPr lang="uz-Cyrl-UZ" sz="2800" b="1" dirty="0">
                <a:solidFill>
                  <a:srgbClr val="333333"/>
                </a:solidFill>
                <a:latin typeface="Times New Roman" panose="02020603050405020304" pitchFamily="18" charset="0"/>
                <a:cs typeface="Times New Roman" panose="02020603050405020304" pitchFamily="18" charset="0"/>
              </a:rPr>
              <a:t>Спорт асбоб-анжомларидан хавфсиз усулларда фойдаланиш компетенцияси</a:t>
            </a:r>
            <a:endParaRPr lang="ru-RU" sz="2800" dirty="0">
              <a:solidFill>
                <a:srgbClr val="333333"/>
              </a:solidFill>
              <a:latin typeface="Times New Roman" panose="02020603050405020304" pitchFamily="18" charset="0"/>
              <a:cs typeface="Times New Roman" panose="02020603050405020304" pitchFamily="18" charset="0"/>
            </a:endParaRPr>
          </a:p>
          <a:p>
            <a:pPr algn="ctr">
              <a:defRPr/>
            </a:pPr>
            <a:endParaRPr lang="ru-RU" altLang="ru-RU" sz="2800" dirty="0">
              <a:solidFill>
                <a:srgbClr val="333333"/>
              </a:solidFill>
              <a:latin typeface="Times New Roman" pitchFamily="18" charset="0"/>
              <a:cs typeface="Times New Roman" pitchFamily="18" charset="0"/>
            </a:endParaRPr>
          </a:p>
        </p:txBody>
      </p:sp>
      <p:sp>
        <p:nvSpPr>
          <p:cNvPr id="12291" name="Прямоугольник 2"/>
          <p:cNvSpPr>
            <a:spLocks noChangeArrowheads="1"/>
          </p:cNvSpPr>
          <p:nvPr/>
        </p:nvSpPr>
        <p:spPr bwMode="auto">
          <a:xfrm>
            <a:off x="276225" y="404813"/>
            <a:ext cx="8231188" cy="461962"/>
          </a:xfrm>
          <a:prstGeom prst="rect">
            <a:avLst/>
          </a:prstGeom>
          <a:noFill/>
          <a:ln w="9525">
            <a:noFill/>
            <a:miter lim="800000"/>
            <a:headEnd/>
            <a:tailEnd/>
          </a:ln>
        </p:spPr>
        <p:txBody>
          <a:bodyPr>
            <a:spAutoFit/>
          </a:bodyPr>
          <a:lstStyle/>
          <a:p>
            <a:pPr algn="ctr"/>
            <a:r>
              <a:rPr lang="uz-Cyrl-UZ" altLang="ru-RU" sz="2400" b="1">
                <a:solidFill>
                  <a:srgbClr val="FFFFFF"/>
                </a:solidFill>
                <a:latin typeface="Times New Roman" pitchFamily="18" charset="0"/>
                <a:cs typeface="Times New Roman" pitchFamily="18" charset="0"/>
              </a:rPr>
              <a:t>Мусиқа маданияти ўқув фанига оид компетенциялар </a:t>
            </a:r>
            <a:endParaRPr lang="ru-RU" altLang="ru-RU" sz="2400" b="1">
              <a:solidFill>
                <a:srgbClr val="FFFFFF"/>
              </a:solidFill>
            </a:endParaRPr>
          </a:p>
        </p:txBody>
      </p:sp>
      <p:sp>
        <p:nvSpPr>
          <p:cNvPr id="4" name="Прямоугольник 3"/>
          <p:cNvSpPr/>
          <p:nvPr/>
        </p:nvSpPr>
        <p:spPr>
          <a:xfrm>
            <a:off x="276225" y="2638425"/>
            <a:ext cx="8688388" cy="7191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err="1">
                <a:solidFill>
                  <a:srgbClr val="FFFFFF"/>
                </a:solidFill>
                <a:latin typeface="Times New Roman" panose="02020603050405020304" pitchFamily="18" charset="0"/>
                <a:cs typeface="Times New Roman" panose="02020603050405020304" pitchFamily="18" charset="0"/>
              </a:rPr>
              <a:t>Жисмоний</a:t>
            </a:r>
            <a:r>
              <a:rPr lang="ru-RU" sz="2800" b="1" dirty="0">
                <a:solidFill>
                  <a:srgbClr val="FFFFFF"/>
                </a:solidFill>
                <a:latin typeface="Times New Roman" panose="02020603050405020304" pitchFamily="18" charset="0"/>
                <a:cs typeface="Times New Roman" panose="02020603050405020304" pitchFamily="18" charset="0"/>
              </a:rPr>
              <a:t> </a:t>
            </a:r>
            <a:r>
              <a:rPr lang="ru-RU" sz="2800" b="1" dirty="0" err="1">
                <a:solidFill>
                  <a:srgbClr val="FFFFFF"/>
                </a:solidFill>
                <a:latin typeface="Times New Roman" panose="02020603050405020304" pitchFamily="18" charset="0"/>
                <a:cs typeface="Times New Roman" panose="02020603050405020304" pitchFamily="18" charset="0"/>
              </a:rPr>
              <a:t>тарбия</a:t>
            </a:r>
            <a:r>
              <a:rPr lang="ru-RU" sz="2800" b="1" dirty="0">
                <a:solidFill>
                  <a:srgbClr val="FFFFFF"/>
                </a:solidFill>
                <a:latin typeface="Times New Roman" panose="02020603050405020304" pitchFamily="18" charset="0"/>
                <a:cs typeface="Times New Roman" panose="02020603050405020304" pitchFamily="18" charset="0"/>
              </a:rPr>
              <a:t> </a:t>
            </a:r>
            <a:r>
              <a:rPr lang="ru-RU" sz="2800" b="1" dirty="0" err="1">
                <a:solidFill>
                  <a:srgbClr val="FFFFFF"/>
                </a:solidFill>
                <a:latin typeface="Times New Roman" panose="02020603050405020304" pitchFamily="18" charset="0"/>
                <a:cs typeface="Times New Roman" panose="02020603050405020304" pitchFamily="18" charset="0"/>
              </a:rPr>
              <a:t>ўқув</a:t>
            </a:r>
            <a:r>
              <a:rPr lang="ru-RU" sz="2800" b="1" dirty="0">
                <a:solidFill>
                  <a:srgbClr val="FFFFFF"/>
                </a:solidFill>
                <a:latin typeface="Times New Roman" panose="02020603050405020304" pitchFamily="18" charset="0"/>
                <a:cs typeface="Times New Roman" panose="02020603050405020304" pitchFamily="18" charset="0"/>
              </a:rPr>
              <a:t> </a:t>
            </a:r>
            <a:r>
              <a:rPr lang="ru-RU" sz="2800" b="1" dirty="0" err="1">
                <a:solidFill>
                  <a:srgbClr val="FFFFFF"/>
                </a:solidFill>
                <a:latin typeface="Times New Roman" panose="02020603050405020304" pitchFamily="18" charset="0"/>
                <a:cs typeface="Times New Roman" panose="02020603050405020304" pitchFamily="18" charset="0"/>
              </a:rPr>
              <a:t>фанига</a:t>
            </a:r>
            <a:r>
              <a:rPr lang="ru-RU" sz="2800" b="1" dirty="0">
                <a:solidFill>
                  <a:srgbClr val="FFFFFF"/>
                </a:solidFill>
                <a:latin typeface="Times New Roman" panose="02020603050405020304" pitchFamily="18" charset="0"/>
                <a:cs typeface="Times New Roman" panose="02020603050405020304" pitchFamily="18" charset="0"/>
              </a:rPr>
              <a:t> </a:t>
            </a:r>
            <a:r>
              <a:rPr lang="ru-RU" sz="2800" b="1" dirty="0" err="1">
                <a:solidFill>
                  <a:srgbClr val="FFFFFF"/>
                </a:solidFill>
                <a:latin typeface="Times New Roman" panose="02020603050405020304" pitchFamily="18" charset="0"/>
                <a:cs typeface="Times New Roman" panose="02020603050405020304" pitchFamily="18" charset="0"/>
              </a:rPr>
              <a:t>оид</a:t>
            </a:r>
            <a:r>
              <a:rPr lang="ru-RU" sz="2800" b="1" dirty="0">
                <a:solidFill>
                  <a:srgbClr val="FFFFFF"/>
                </a:solidFill>
                <a:latin typeface="Times New Roman" panose="02020603050405020304" pitchFamily="18" charset="0"/>
                <a:cs typeface="Times New Roman" panose="02020603050405020304" pitchFamily="18" charset="0"/>
              </a:rPr>
              <a:t> </a:t>
            </a:r>
            <a:r>
              <a:rPr lang="ru-RU" sz="2800" b="1" dirty="0" err="1">
                <a:solidFill>
                  <a:srgbClr val="FFFFFF"/>
                </a:solidFill>
                <a:latin typeface="Times New Roman" panose="02020603050405020304" pitchFamily="18" charset="0"/>
                <a:cs typeface="Times New Roman" panose="02020603050405020304" pitchFamily="18" charset="0"/>
              </a:rPr>
              <a:t>компетнциялар</a:t>
            </a:r>
            <a:endParaRPr lang="ru-RU" sz="2800"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2"/>
          <p:cNvSpPr>
            <a:spLocks noChangeArrowheads="1"/>
          </p:cNvSpPr>
          <p:nvPr/>
        </p:nvSpPr>
        <p:spPr bwMode="auto">
          <a:xfrm>
            <a:off x="468313" y="1412875"/>
            <a:ext cx="8351837" cy="954088"/>
          </a:xfrm>
          <a:prstGeom prst="rect">
            <a:avLst/>
          </a:prstGeom>
          <a:noFill/>
          <a:ln w="9525">
            <a:noFill/>
            <a:miter lim="800000"/>
            <a:headEnd/>
            <a:tailEnd/>
          </a:ln>
        </p:spPr>
        <p:txBody>
          <a:bodyPr>
            <a:spAutoFit/>
          </a:bodyPr>
          <a:lstStyle/>
          <a:p>
            <a:pPr algn="just"/>
            <a:r>
              <a:rPr lang="ru-RU" altLang="ru-RU" sz="2800" b="1">
                <a:solidFill>
                  <a:srgbClr val="333333"/>
                </a:solidFill>
                <a:latin typeface="Times New Roman" pitchFamily="18" charset="0"/>
                <a:cs typeface="Times New Roman" pitchFamily="18" charset="0"/>
              </a:rPr>
              <a:t>Ҳарбий қонунчилик ва ҳарбий тартибни билиш компетенцияси</a:t>
            </a:r>
            <a:endParaRPr lang="ru-RU" altLang="ru-RU" sz="2800">
              <a:solidFill>
                <a:srgbClr val="333333"/>
              </a:solidFill>
              <a:latin typeface="Times New Roman" pitchFamily="18" charset="0"/>
              <a:cs typeface="Times New Roman" pitchFamily="18" charset="0"/>
            </a:endParaRPr>
          </a:p>
        </p:txBody>
      </p:sp>
      <p:sp>
        <p:nvSpPr>
          <p:cNvPr id="13315" name="Прямоугольник 3"/>
          <p:cNvSpPr>
            <a:spLocks noChangeArrowheads="1"/>
          </p:cNvSpPr>
          <p:nvPr/>
        </p:nvSpPr>
        <p:spPr bwMode="auto">
          <a:xfrm>
            <a:off x="539750" y="2492375"/>
            <a:ext cx="8208963" cy="1385888"/>
          </a:xfrm>
          <a:prstGeom prst="rect">
            <a:avLst/>
          </a:prstGeom>
          <a:noFill/>
          <a:ln w="9525">
            <a:noFill/>
            <a:miter lim="800000"/>
            <a:headEnd/>
            <a:tailEnd/>
          </a:ln>
        </p:spPr>
        <p:txBody>
          <a:bodyPr>
            <a:spAutoFit/>
          </a:bodyPr>
          <a:lstStyle/>
          <a:p>
            <a:pPr algn="just"/>
            <a:r>
              <a:rPr lang="ru-RU" altLang="ru-RU" sz="2800" b="1">
                <a:solidFill>
                  <a:srgbClr val="333333"/>
                </a:solidFill>
                <a:latin typeface="Times New Roman" pitchFamily="18" charset="0"/>
                <a:cs typeface="Times New Roman" pitchFamily="18" charset="0"/>
              </a:rPr>
              <a:t>Аскарнинг жангда ҳаракатланиш ва жанговар қурол-аслаҳалардан фойдалана олиш компетенцияси</a:t>
            </a:r>
            <a:endParaRPr lang="ru-RU" altLang="ru-RU" sz="2800">
              <a:solidFill>
                <a:srgbClr val="333333"/>
              </a:solidFill>
              <a:latin typeface="Times New Roman" pitchFamily="18" charset="0"/>
              <a:cs typeface="Times New Roman" pitchFamily="18" charset="0"/>
            </a:endParaRPr>
          </a:p>
        </p:txBody>
      </p:sp>
      <p:sp>
        <p:nvSpPr>
          <p:cNvPr id="13316" name="Прямоугольник 4"/>
          <p:cNvSpPr>
            <a:spLocks noChangeArrowheads="1"/>
          </p:cNvSpPr>
          <p:nvPr/>
        </p:nvSpPr>
        <p:spPr bwMode="auto">
          <a:xfrm>
            <a:off x="628650" y="4130675"/>
            <a:ext cx="8120063" cy="954088"/>
          </a:xfrm>
          <a:prstGeom prst="rect">
            <a:avLst/>
          </a:prstGeom>
          <a:noFill/>
          <a:ln w="9525">
            <a:noFill/>
            <a:miter lim="800000"/>
            <a:headEnd/>
            <a:tailEnd/>
          </a:ln>
        </p:spPr>
        <p:txBody>
          <a:bodyPr>
            <a:spAutoFit/>
          </a:bodyPr>
          <a:lstStyle/>
          <a:p>
            <a:r>
              <a:rPr lang="ru-RU" altLang="ru-RU" sz="2800" b="1">
                <a:solidFill>
                  <a:srgbClr val="333333"/>
                </a:solidFill>
                <a:latin typeface="Times New Roman" pitchFamily="18" charset="0"/>
                <a:cs typeface="Times New Roman" pitchFamily="18" charset="0"/>
              </a:rPr>
              <a:t>Жисмоний сифатларини намоён қила олиш компетенцияси</a:t>
            </a:r>
            <a:endParaRPr lang="ru-RU" altLang="ru-RU" sz="2800">
              <a:solidFill>
                <a:srgbClr val="333333"/>
              </a:solidFill>
              <a:latin typeface="Times New Roman" pitchFamily="18" charset="0"/>
              <a:cs typeface="Times New Roman" pitchFamily="18" charset="0"/>
            </a:endParaRPr>
          </a:p>
        </p:txBody>
      </p:sp>
      <p:sp>
        <p:nvSpPr>
          <p:cNvPr id="13317" name="Прямоугольник 5"/>
          <p:cNvSpPr>
            <a:spLocks noChangeArrowheads="1"/>
          </p:cNvSpPr>
          <p:nvPr/>
        </p:nvSpPr>
        <p:spPr bwMode="auto">
          <a:xfrm>
            <a:off x="254000" y="188913"/>
            <a:ext cx="8137525" cy="954087"/>
          </a:xfrm>
          <a:prstGeom prst="rect">
            <a:avLst/>
          </a:prstGeom>
          <a:noFill/>
          <a:ln w="9525">
            <a:noFill/>
            <a:miter lim="800000"/>
            <a:headEnd/>
            <a:tailEnd/>
          </a:ln>
        </p:spPr>
        <p:txBody>
          <a:bodyPr>
            <a:spAutoFit/>
          </a:bodyPr>
          <a:lstStyle/>
          <a:p>
            <a:pPr algn="ctr"/>
            <a:r>
              <a:rPr lang="ru-RU" altLang="ru-RU" sz="2800" b="1">
                <a:solidFill>
                  <a:srgbClr val="FFFFFF"/>
                </a:solidFill>
                <a:latin typeface="Times New Roman" pitchFamily="18" charset="0"/>
                <a:cs typeface="Times New Roman" pitchFamily="18" charset="0"/>
              </a:rPr>
              <a:t>Чақирувга қадар бошланғич тайёргарлик фанига оид компетенциялар</a:t>
            </a:r>
            <a:endParaRPr lang="ru-RU" altLang="ru-RU" sz="2800">
              <a:solidFill>
                <a:srgbClr val="FFFFFF"/>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323850" y="1341438"/>
            <a:ext cx="8640763" cy="4770437"/>
          </a:xfrm>
          <a:prstGeom prst="rect">
            <a:avLst/>
          </a:prstGeom>
          <a:noFill/>
          <a:ln w="9525">
            <a:noFill/>
            <a:miter lim="800000"/>
            <a:headEnd/>
            <a:tailEnd/>
          </a:ln>
        </p:spPr>
        <p:txBody>
          <a:bodyPr>
            <a:spAutoFit/>
          </a:bodyPr>
          <a:lstStyle/>
          <a:p>
            <a:pPr algn="ctr" eaLnBrk="1" hangingPunct="1"/>
            <a:r>
              <a:rPr lang="uz-Cyrl-UZ" altLang="ru-RU" sz="2400" b="1">
                <a:solidFill>
                  <a:srgbClr val="333333"/>
                </a:solidFill>
                <a:latin typeface="Times New Roman" pitchFamily="18" charset="0"/>
                <a:cs typeface="Times New Roman" pitchFamily="18" charset="0"/>
              </a:rPr>
              <a:t>Ўзбекистон Республикаси Вазирлар Маҳкамасининг</a:t>
            </a:r>
          </a:p>
          <a:p>
            <a:pPr algn="ctr" eaLnBrk="1" hangingPunct="1"/>
            <a:r>
              <a:rPr lang="uz-Cyrl-UZ" altLang="ru-RU" sz="2400" b="1">
                <a:solidFill>
                  <a:srgbClr val="333333"/>
                </a:solidFill>
                <a:latin typeface="Times New Roman" pitchFamily="18" charset="0"/>
                <a:cs typeface="Times New Roman" pitchFamily="18" charset="0"/>
              </a:rPr>
              <a:t> 2017 йил 7 июлдаги “Умумтаълим мактаблари ва ўрта махсус, касб-ҳунар таълими муассасалари ўртасида ўзаро интеграцияни таъминланган ҳолда 11 йиллик таълим тизимини тубдан ислоҳ қилиш чоралари тўғрисида”ги </a:t>
            </a:r>
          </a:p>
          <a:p>
            <a:pPr algn="ctr" eaLnBrk="1" hangingPunct="1"/>
            <a:r>
              <a:rPr lang="uz-Cyrl-UZ" altLang="ru-RU" sz="2400" b="1">
                <a:solidFill>
                  <a:srgbClr val="333333"/>
                </a:solidFill>
                <a:latin typeface="Times New Roman" pitchFamily="18" charset="0"/>
                <a:cs typeface="Times New Roman" pitchFamily="18" charset="0"/>
              </a:rPr>
              <a:t>94-сонли баёни асосида</a:t>
            </a:r>
            <a:r>
              <a:rPr lang="uz-Cyrl-UZ" altLang="ru-RU" sz="2000" b="1">
                <a:solidFill>
                  <a:srgbClr val="333333"/>
                </a:solidFill>
                <a:latin typeface="Times New Roman" pitchFamily="18" charset="0"/>
                <a:cs typeface="Times New Roman" pitchFamily="18" charset="0"/>
              </a:rPr>
              <a:t>:</a:t>
            </a:r>
          </a:p>
          <a:p>
            <a:pPr algn="just" eaLnBrk="1" hangingPunct="1"/>
            <a:r>
              <a:rPr lang="uz-Cyrl-UZ" altLang="ru-RU" sz="2000" b="1">
                <a:solidFill>
                  <a:srgbClr val="333333"/>
                </a:solidFill>
                <a:latin typeface="Times New Roman" pitchFamily="18" charset="0"/>
                <a:cs typeface="Times New Roman" pitchFamily="18" charset="0"/>
              </a:rPr>
              <a:t> </a:t>
            </a:r>
            <a:r>
              <a:rPr lang="uz-Cyrl-UZ" altLang="ru-RU" sz="2000">
                <a:solidFill>
                  <a:srgbClr val="333333"/>
                </a:solidFill>
                <a:latin typeface="Times New Roman" pitchFamily="18" charset="0"/>
                <a:cs typeface="Times New Roman" pitchFamily="18" charset="0"/>
              </a:rPr>
              <a:t>- Жисмоний тарбия ва </a:t>
            </a:r>
            <a:r>
              <a:rPr lang="ru-RU" altLang="ru-RU" sz="2000">
                <a:solidFill>
                  <a:srgbClr val="333333"/>
                </a:solidFill>
                <a:latin typeface="Times New Roman" pitchFamily="18" charset="0"/>
                <a:cs typeface="Times New Roman" pitchFamily="18" charset="0"/>
              </a:rPr>
              <a:t>Чақирувга қадар бошланғич тайёргарлик </a:t>
            </a:r>
            <a:r>
              <a:rPr lang="uz-Cyrl-UZ" altLang="ru-RU" sz="2000">
                <a:solidFill>
                  <a:srgbClr val="333333"/>
                </a:solidFill>
                <a:latin typeface="Times New Roman" pitchFamily="18" charset="0"/>
                <a:cs typeface="Times New Roman" pitchFamily="18" charset="0"/>
              </a:rPr>
              <a:t>фанларидан 10-11-синфлар учун умумий ўрта таълим мактабларига ўқув дастурлар яратилди.</a:t>
            </a:r>
            <a:endParaRPr lang="ru-RU" altLang="ru-RU" sz="2000">
              <a:solidFill>
                <a:srgbClr val="333333"/>
              </a:solidFill>
              <a:latin typeface="Times New Roman" pitchFamily="18" charset="0"/>
              <a:cs typeface="Times New Roman" pitchFamily="18" charset="0"/>
            </a:endParaRPr>
          </a:p>
          <a:p>
            <a:pPr algn="just" eaLnBrk="1" hangingPunct="1"/>
            <a:r>
              <a:rPr lang="uz-Cyrl-UZ" altLang="ru-RU" sz="2000">
                <a:solidFill>
                  <a:srgbClr val="333333"/>
                </a:solidFill>
                <a:latin typeface="Times New Roman" pitchFamily="18" charset="0"/>
                <a:cs typeface="Times New Roman" pitchFamily="18" charset="0"/>
              </a:rPr>
              <a:t>- Жисмоний тарбия ва </a:t>
            </a:r>
            <a:r>
              <a:rPr lang="ru-RU" altLang="ru-RU" sz="2000">
                <a:solidFill>
                  <a:srgbClr val="333333"/>
                </a:solidFill>
                <a:latin typeface="Times New Roman" pitchFamily="18" charset="0"/>
                <a:cs typeface="Times New Roman" pitchFamily="18" charset="0"/>
              </a:rPr>
              <a:t>Чақирувга қадар бошланғич тайёргарлик</a:t>
            </a:r>
            <a:r>
              <a:rPr lang="uz-Cyrl-UZ" altLang="ru-RU" sz="2000">
                <a:solidFill>
                  <a:srgbClr val="333333"/>
                </a:solidFill>
                <a:latin typeface="Times New Roman" pitchFamily="18" charset="0"/>
                <a:cs typeface="Times New Roman" pitchFamily="18" charset="0"/>
              </a:rPr>
              <a:t> фанларидан 10- ва 11-синфлар учун ўрганиш босқичлари В1 даражага ажратилди.</a:t>
            </a:r>
            <a:endParaRPr lang="ru-RU" altLang="ru-RU" sz="2000">
              <a:solidFill>
                <a:srgbClr val="333333"/>
              </a:solidFill>
              <a:latin typeface="Times New Roman" pitchFamily="18" charset="0"/>
              <a:cs typeface="Times New Roman" pitchFamily="18" charset="0"/>
            </a:endParaRPr>
          </a:p>
          <a:p>
            <a:pPr algn="just" eaLnBrk="1" hangingPunct="1"/>
            <a:r>
              <a:rPr lang="uz-Cyrl-UZ" altLang="ru-RU" sz="2000">
                <a:solidFill>
                  <a:srgbClr val="333333"/>
                </a:solidFill>
                <a:latin typeface="Times New Roman" pitchFamily="18" charset="0"/>
                <a:cs typeface="Times New Roman" pitchFamily="18" charset="0"/>
              </a:rPr>
              <a:t> -такомиллашган  ўқув дастурлари асосида </a:t>
            </a:r>
            <a:r>
              <a:rPr lang="ru-RU" altLang="ru-RU" sz="2000">
                <a:solidFill>
                  <a:srgbClr val="333333"/>
                </a:solidFill>
                <a:latin typeface="Times New Roman" pitchFamily="18" charset="0"/>
                <a:cs typeface="Times New Roman" pitchFamily="18" charset="0"/>
              </a:rPr>
              <a:t>Чақирувга қадар бошланғич тайёргарлик</a:t>
            </a:r>
            <a:r>
              <a:rPr lang="uz-Cyrl-UZ" altLang="ru-RU" sz="2000">
                <a:solidFill>
                  <a:srgbClr val="333333"/>
                </a:solidFill>
                <a:latin typeface="Times New Roman" pitchFamily="18" charset="0"/>
                <a:cs typeface="Times New Roman" pitchFamily="18" charset="0"/>
              </a:rPr>
              <a:t> фанидан муаллифлар гуруҳи томонидан 10-синф учун янги ўқув йилига  дарслик яратилди</a:t>
            </a:r>
            <a:r>
              <a:rPr lang="uz-Cyrl-UZ" altLang="ru-RU" sz="2000" b="1">
                <a:solidFill>
                  <a:srgbClr val="333333"/>
                </a:solidFill>
                <a:latin typeface="Times New Roman" pitchFamily="18" charset="0"/>
                <a:cs typeface="Times New Roman" pitchFamily="18" charset="0"/>
              </a:rPr>
              <a:t>.</a:t>
            </a:r>
            <a:endParaRPr lang="ru-RU" altLang="ru-RU" sz="2000" b="1">
              <a:solidFill>
                <a:srgbClr val="333333"/>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Прямоугольник 2"/>
          <p:cNvSpPr>
            <a:spLocks noChangeArrowheads="1"/>
          </p:cNvSpPr>
          <p:nvPr/>
        </p:nvSpPr>
        <p:spPr bwMode="auto">
          <a:xfrm>
            <a:off x="323850" y="1341438"/>
            <a:ext cx="8424863" cy="1568450"/>
          </a:xfrm>
          <a:prstGeom prst="rect">
            <a:avLst/>
          </a:prstGeom>
          <a:noFill/>
          <a:ln w="9525">
            <a:noFill/>
            <a:miter lim="800000"/>
            <a:headEnd/>
            <a:tailEnd/>
          </a:ln>
        </p:spPr>
        <p:txBody>
          <a:bodyPr>
            <a:spAutoFit/>
          </a:bodyPr>
          <a:lstStyle/>
          <a:p>
            <a:pPr algn="ctr" eaLnBrk="1" hangingPunct="1"/>
            <a:r>
              <a:rPr lang="uz-Cyrl-UZ" altLang="ru-RU" sz="2400" b="1">
                <a:solidFill>
                  <a:srgbClr val="333333"/>
                </a:solidFill>
                <a:latin typeface="Times New Roman" pitchFamily="18" charset="0"/>
                <a:cs typeface="Times New Roman" pitchFamily="18" charset="0"/>
              </a:rPr>
              <a:t>Умумий ўрта таълим муассасаларининг </a:t>
            </a:r>
          </a:p>
          <a:p>
            <a:pPr algn="ctr" eaLnBrk="1" hangingPunct="1"/>
            <a:r>
              <a:rPr lang="uz-Cyrl-UZ" altLang="ru-RU" sz="2400" b="1">
                <a:solidFill>
                  <a:srgbClr val="333333"/>
                </a:solidFill>
                <a:latin typeface="Times New Roman" pitchFamily="18" charset="0"/>
                <a:cs typeface="Times New Roman" pitchFamily="18" charset="0"/>
              </a:rPr>
              <a:t>10-11 синфлари учун ўқув режасига мувофиқ </a:t>
            </a:r>
          </a:p>
          <a:p>
            <a:pPr algn="ctr" eaLnBrk="1" hangingPunct="1"/>
            <a:r>
              <a:rPr lang="uz-Cyrl-UZ" altLang="ru-RU" sz="2400" b="1">
                <a:solidFill>
                  <a:srgbClr val="333333"/>
                </a:solidFill>
                <a:latin typeface="Times New Roman" pitchFamily="18" charset="0"/>
                <a:cs typeface="Times New Roman" pitchFamily="18" charset="0"/>
              </a:rPr>
              <a:t>Жисмоний тарбия ва </a:t>
            </a:r>
            <a:r>
              <a:rPr lang="ru-RU" altLang="ru-RU" sz="2400" b="1">
                <a:solidFill>
                  <a:srgbClr val="333333"/>
                </a:solidFill>
                <a:latin typeface="Times New Roman" pitchFamily="18" charset="0"/>
                <a:cs typeface="Times New Roman" pitchFamily="18" charset="0"/>
              </a:rPr>
              <a:t>Чақирувга қадар бошланғич тайёргарлик </a:t>
            </a:r>
            <a:r>
              <a:rPr lang="uz-Cyrl-UZ" altLang="ru-RU" sz="2400" b="1">
                <a:solidFill>
                  <a:srgbClr val="333333"/>
                </a:solidFill>
                <a:latin typeface="Times New Roman" pitchFamily="18" charset="0"/>
                <a:cs typeface="Times New Roman" pitchFamily="18" charset="0"/>
              </a:rPr>
              <a:t>фанларнинг ўқитилиши</a:t>
            </a:r>
            <a:endParaRPr lang="ru-RU" altLang="ru-RU" sz="2400" b="1">
              <a:solidFill>
                <a:srgbClr val="333333"/>
              </a:solidFill>
            </a:endParaRPr>
          </a:p>
        </p:txBody>
      </p:sp>
      <p:sp>
        <p:nvSpPr>
          <p:cNvPr id="8" name="Прямоугольник 7"/>
          <p:cNvSpPr/>
          <p:nvPr/>
        </p:nvSpPr>
        <p:spPr>
          <a:xfrm>
            <a:off x="4643438" y="3221038"/>
            <a:ext cx="3384550" cy="28067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defTabSz="800100">
              <a:spcAft>
                <a:spcPct val="35000"/>
              </a:spcAft>
              <a:defRPr/>
            </a:pPr>
            <a:r>
              <a:rPr lang="ru-RU" altLang="ru-RU" sz="2400" b="1" dirty="0" err="1">
                <a:solidFill>
                  <a:srgbClr val="333333"/>
                </a:solidFill>
                <a:latin typeface="Times New Roman" pitchFamily="18" charset="0"/>
                <a:cs typeface="Times New Roman" pitchFamily="18" charset="0"/>
              </a:rPr>
              <a:t>Чақирувга</a:t>
            </a:r>
            <a:r>
              <a:rPr lang="ru-RU" altLang="ru-RU" sz="2400" b="1" dirty="0">
                <a:solidFill>
                  <a:srgbClr val="333333"/>
                </a:solidFill>
                <a:latin typeface="Times New Roman" pitchFamily="18" charset="0"/>
                <a:cs typeface="Times New Roman" pitchFamily="18" charset="0"/>
              </a:rPr>
              <a:t> </a:t>
            </a:r>
            <a:r>
              <a:rPr lang="ru-RU" altLang="ru-RU" sz="2400" b="1" dirty="0" err="1">
                <a:solidFill>
                  <a:srgbClr val="333333"/>
                </a:solidFill>
                <a:latin typeface="Times New Roman" pitchFamily="18" charset="0"/>
                <a:cs typeface="Times New Roman" pitchFamily="18" charset="0"/>
              </a:rPr>
              <a:t>қадар</a:t>
            </a:r>
            <a:r>
              <a:rPr lang="ru-RU" altLang="ru-RU" sz="2400" b="1" dirty="0">
                <a:solidFill>
                  <a:srgbClr val="333333"/>
                </a:solidFill>
                <a:latin typeface="Times New Roman" pitchFamily="18" charset="0"/>
                <a:cs typeface="Times New Roman" pitchFamily="18" charset="0"/>
              </a:rPr>
              <a:t> </a:t>
            </a:r>
            <a:r>
              <a:rPr lang="ru-RU" altLang="ru-RU" sz="2400" b="1" dirty="0" err="1">
                <a:solidFill>
                  <a:srgbClr val="333333"/>
                </a:solidFill>
                <a:latin typeface="Times New Roman" pitchFamily="18" charset="0"/>
                <a:cs typeface="Times New Roman" pitchFamily="18" charset="0"/>
              </a:rPr>
              <a:t>бошланғич</a:t>
            </a:r>
            <a:r>
              <a:rPr lang="ru-RU" altLang="ru-RU" sz="2400" b="1" dirty="0">
                <a:solidFill>
                  <a:srgbClr val="333333"/>
                </a:solidFill>
                <a:latin typeface="Times New Roman" pitchFamily="18" charset="0"/>
                <a:cs typeface="Times New Roman" pitchFamily="18" charset="0"/>
              </a:rPr>
              <a:t> </a:t>
            </a:r>
            <a:r>
              <a:rPr lang="ru-RU" altLang="ru-RU" sz="2400" b="1" dirty="0" err="1">
                <a:solidFill>
                  <a:srgbClr val="333333"/>
                </a:solidFill>
                <a:latin typeface="Times New Roman" pitchFamily="18" charset="0"/>
                <a:cs typeface="Times New Roman" pitchFamily="18" charset="0"/>
              </a:rPr>
              <a:t>тайёргарлик</a:t>
            </a:r>
            <a:r>
              <a:rPr lang="ru-RU" altLang="ru-RU" sz="2400" b="1" dirty="0">
                <a:solidFill>
                  <a:srgbClr val="333333"/>
                </a:solidFill>
                <a:latin typeface="Times New Roman" pitchFamily="18" charset="0"/>
                <a:cs typeface="Times New Roman" pitchFamily="18" charset="0"/>
              </a:rPr>
              <a:t> </a:t>
            </a:r>
            <a:r>
              <a:rPr lang="uz-Cyrl-UZ" altLang="ru-RU" sz="2400" b="1" dirty="0">
                <a:solidFill>
                  <a:srgbClr val="333333"/>
                </a:solidFill>
                <a:latin typeface="Times New Roman" pitchFamily="18" charset="0"/>
                <a:cs typeface="Times New Roman" pitchFamily="18" charset="0"/>
              </a:rPr>
              <a:t>фани </a:t>
            </a:r>
          </a:p>
          <a:p>
            <a:pPr algn="ctr" defTabSz="800100">
              <a:spcAft>
                <a:spcPct val="35000"/>
              </a:spcAft>
              <a:defRPr/>
            </a:pPr>
            <a:r>
              <a:rPr lang="uz-Cyrl-UZ" altLang="ru-RU" sz="2400" b="1" dirty="0">
                <a:solidFill>
                  <a:srgbClr val="333333"/>
                </a:solidFill>
                <a:latin typeface="Times New Roman" pitchFamily="18" charset="0"/>
                <a:cs typeface="Times New Roman" pitchFamily="18" charset="0"/>
              </a:rPr>
              <a:t>10-11-синфлар ҳафтасига 2 соатдан, жами 136 соат  ўқитилади. </a:t>
            </a:r>
            <a:endParaRPr lang="ru-RU" sz="2400" b="1" dirty="0">
              <a:solidFill>
                <a:srgbClr val="333333"/>
              </a:solidFill>
              <a:latin typeface="Times New Roman" pitchFamily="18" charset="0"/>
              <a:cs typeface="Times New Roman" pitchFamily="18" charset="0"/>
            </a:endParaRPr>
          </a:p>
        </p:txBody>
      </p:sp>
      <p:sp>
        <p:nvSpPr>
          <p:cNvPr id="9" name="Прямоугольник 8"/>
          <p:cNvSpPr/>
          <p:nvPr/>
        </p:nvSpPr>
        <p:spPr>
          <a:xfrm>
            <a:off x="519113" y="3221038"/>
            <a:ext cx="2900362" cy="299085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defTabSz="800100">
              <a:lnSpc>
                <a:spcPct val="90000"/>
              </a:lnSpc>
              <a:spcAft>
                <a:spcPct val="35000"/>
              </a:spcAft>
              <a:defRPr/>
            </a:pPr>
            <a:r>
              <a:rPr lang="uz-Cyrl-UZ" sz="2400" b="1" dirty="0">
                <a:solidFill>
                  <a:srgbClr val="333333"/>
                </a:solidFill>
                <a:latin typeface="Times New Roman" pitchFamily="18" charset="0"/>
                <a:cs typeface="Times New Roman" pitchFamily="18" charset="0"/>
              </a:rPr>
              <a:t>Жисмоний тарбия</a:t>
            </a:r>
            <a:r>
              <a:rPr lang="uz-Cyrl-UZ" altLang="ru-RU" sz="2400" b="1" dirty="0">
                <a:solidFill>
                  <a:srgbClr val="333333"/>
                </a:solidFill>
                <a:latin typeface="Times New Roman" pitchFamily="18" charset="0"/>
                <a:cs typeface="Times New Roman" pitchFamily="18" charset="0"/>
              </a:rPr>
              <a:t> фани </a:t>
            </a:r>
          </a:p>
          <a:p>
            <a:pPr algn="ctr" defTabSz="800100">
              <a:spcAft>
                <a:spcPct val="35000"/>
              </a:spcAft>
              <a:defRPr/>
            </a:pPr>
            <a:r>
              <a:rPr lang="uz-Cyrl-UZ" altLang="ru-RU" sz="2400" b="1" dirty="0">
                <a:solidFill>
                  <a:srgbClr val="333333"/>
                </a:solidFill>
                <a:latin typeface="Times New Roman" pitchFamily="18" charset="0"/>
                <a:cs typeface="Times New Roman" pitchFamily="18" charset="0"/>
              </a:rPr>
              <a:t>10-11-синфлар ҳафтасига </a:t>
            </a:r>
          </a:p>
          <a:p>
            <a:pPr algn="ctr" defTabSz="800100">
              <a:spcAft>
                <a:spcPct val="35000"/>
              </a:spcAft>
              <a:defRPr/>
            </a:pPr>
            <a:r>
              <a:rPr lang="uz-Cyrl-UZ" altLang="ru-RU" sz="2400" b="1" dirty="0">
                <a:solidFill>
                  <a:srgbClr val="333333"/>
                </a:solidFill>
                <a:latin typeface="Times New Roman" pitchFamily="18" charset="0"/>
                <a:cs typeface="Times New Roman" pitchFamily="18" charset="0"/>
              </a:rPr>
              <a:t>2 соатдан, </a:t>
            </a:r>
          </a:p>
          <a:p>
            <a:pPr algn="ctr" defTabSz="800100">
              <a:spcAft>
                <a:spcPct val="35000"/>
              </a:spcAft>
              <a:defRPr/>
            </a:pPr>
            <a:r>
              <a:rPr lang="uz-Cyrl-UZ" altLang="ru-RU" sz="2400" b="1" dirty="0">
                <a:solidFill>
                  <a:srgbClr val="333333"/>
                </a:solidFill>
                <a:latin typeface="Times New Roman" pitchFamily="18" charset="0"/>
                <a:cs typeface="Times New Roman" pitchFamily="18" charset="0"/>
              </a:rPr>
              <a:t>жами 136 соат  ўқитилади. </a:t>
            </a:r>
            <a:endParaRPr lang="ru-RU" sz="2400" b="1" dirty="0">
              <a:solidFill>
                <a:srgbClr val="333333"/>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0825" y="1196975"/>
          <a:ext cx="8642350" cy="5000625"/>
        </p:xfrm>
        <a:graphic>
          <a:graphicData uri="http://schemas.openxmlformats.org/drawingml/2006/table">
            <a:tbl>
              <a:tblPr>
                <a:tableStyleId>{5C22544A-7EE6-4342-B048-85BDC9FD1C3A}</a:tableStyleId>
              </a:tblPr>
              <a:tblGrid>
                <a:gridCol w="504139"/>
                <a:gridCol w="2664725"/>
                <a:gridCol w="648176"/>
                <a:gridCol w="648176"/>
                <a:gridCol w="432118"/>
                <a:gridCol w="414937"/>
                <a:gridCol w="362437"/>
                <a:gridCol w="86861"/>
                <a:gridCol w="376110"/>
                <a:gridCol w="82721"/>
                <a:gridCol w="281186"/>
                <a:gridCol w="124218"/>
                <a:gridCol w="298060"/>
                <a:gridCol w="206077"/>
                <a:gridCol w="421899"/>
                <a:gridCol w="545255"/>
                <a:gridCol w="545255"/>
              </a:tblGrid>
              <a:tr h="315441">
                <a:tc row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Т/р</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rowSpan="2">
                  <a:txBody>
                    <a:bodyPr/>
                    <a:lstStyle/>
                    <a:p>
                      <a:pPr algn="ctr">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Дастур</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бўлимлари</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noFill/>
                  </a:tcPr>
                </a:tc>
                <a:tc gridSpan="15">
                  <a:txBody>
                    <a:bodyPr/>
                    <a:lstStyle/>
                    <a:p>
                      <a:pPr algn="ctr">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Синфлар</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5441">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2</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3</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4</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5</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pPr algn="ctr">
                        <a:lnSpc>
                          <a:spcPct val="115000"/>
                        </a:lnSpc>
                        <a:spcAft>
                          <a:spcPts val="0"/>
                        </a:spcAft>
                      </a:pPr>
                      <a:endParaRPr lang="ru-RU" sz="1400">
                        <a:solidFill>
                          <a:srgbClr val="333333"/>
                        </a:solidFill>
                        <a:effectLst/>
                        <a:latin typeface="Times New Roman" panose="02020603050405020304" pitchFamily="18" charset="0"/>
                        <a:ea typeface="Calibri"/>
                        <a:cs typeface="Times New Roman" panose="02020603050405020304" pitchFamily="18" charset="0"/>
                      </a:endParaRPr>
                    </a:p>
                  </a:txBody>
                  <a:tcPr marL="17819" marR="17819" marT="0" marB="0" anchor="ctr">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7</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pPr algn="ctr">
                        <a:lnSpc>
                          <a:spcPct val="115000"/>
                        </a:lnSpc>
                        <a:spcAft>
                          <a:spcPts val="0"/>
                        </a:spcAft>
                      </a:pPr>
                      <a:endParaRPr lang="ru-RU" sz="1400" dirty="0">
                        <a:solidFill>
                          <a:srgbClr val="333333"/>
                        </a:solidFill>
                        <a:effectLst/>
                        <a:latin typeface="Times New Roman" panose="02020603050405020304" pitchFamily="18" charset="0"/>
                        <a:ea typeface="Calibri"/>
                        <a:cs typeface="Times New Roman" panose="02020603050405020304" pitchFamily="18" charset="0"/>
                      </a:endParaRPr>
                    </a:p>
                  </a:txBody>
                  <a:tcPr marL="17819" marR="17819" marT="0" marB="0" anchor="ctr">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9</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10</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11</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55648">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00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Назарий</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билим</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асосл</a:t>
                      </a:r>
                      <a:r>
                        <a:rPr lang="uz-Cyrl-UZ" sz="1800" b="1" dirty="0">
                          <a:solidFill>
                            <a:srgbClr val="000000"/>
                          </a:solidFill>
                          <a:effectLst/>
                          <a:latin typeface="Times New Roman" panose="02020603050405020304" pitchFamily="18" charset="0"/>
                          <a:cs typeface="Times New Roman" panose="02020603050405020304" pitchFamily="18" charset="0"/>
                        </a:rPr>
                        <a:t>а</a:t>
                      </a:r>
                      <a:r>
                        <a:rPr lang="ru-RU" sz="1800" b="1" dirty="0" err="1">
                          <a:solidFill>
                            <a:srgbClr val="000000"/>
                          </a:solidFill>
                          <a:effectLst/>
                          <a:latin typeface="Times New Roman" panose="02020603050405020304" pitchFamily="18" charset="0"/>
                          <a:cs typeface="Times New Roman" panose="02020603050405020304" pitchFamily="18" charset="0"/>
                        </a:rPr>
                        <a:t>ри</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15">
                  <a:txBody>
                    <a:bodyPr/>
                    <a:lstStyle/>
                    <a:p>
                      <a:pPr algn="ctr">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Дарс</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жараёнида</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12700"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5441">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Гимнастика</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Latn-UZ" sz="1800" b="1" dirty="0">
                          <a:solidFill>
                            <a:srgbClr val="000000"/>
                          </a:solidFill>
                          <a:effectLst/>
                          <a:latin typeface="Times New Roman" panose="02020603050405020304" pitchFamily="18" charset="0"/>
                          <a:cs typeface="Times New Roman" panose="02020603050405020304" pitchFamily="18" charset="0"/>
                        </a:rPr>
                        <a:t>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Latn-UZ" sz="1800" b="1" dirty="0">
                          <a:solidFill>
                            <a:srgbClr val="000000"/>
                          </a:solidFill>
                          <a:effectLst/>
                          <a:latin typeface="Times New Roman" panose="02020603050405020304" pitchFamily="18" charset="0"/>
                          <a:cs typeface="Times New Roman" panose="02020603050405020304" pitchFamily="18" charset="0"/>
                        </a:rPr>
                        <a:t>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12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12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12700"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15441">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3</a:t>
                      </a: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Енгил</a:t>
                      </a:r>
                      <a:r>
                        <a:rPr lang="ru-RU" sz="1800" b="1" dirty="0">
                          <a:solidFill>
                            <a:srgbClr val="000000"/>
                          </a:solidFill>
                          <a:effectLst/>
                          <a:latin typeface="Times New Roman" panose="02020603050405020304" pitchFamily="18" charset="0"/>
                          <a:cs typeface="Times New Roman" panose="02020603050405020304" pitchFamily="18" charset="0"/>
                        </a:rPr>
                        <a:t> атлетика</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Cyrl-UZ" sz="1800" b="1" dirty="0">
                          <a:solidFill>
                            <a:srgbClr val="000000"/>
                          </a:solidFill>
                          <a:effectLst/>
                          <a:latin typeface="Times New Roman" panose="02020603050405020304" pitchFamily="18" charset="0"/>
                          <a:cs typeface="Times New Roman" panose="02020603050405020304" pitchFamily="18" charset="0"/>
                        </a:rPr>
                        <a:t>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Latn-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Latn-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Cyrl-UZ" sz="1800" b="1" dirty="0">
                          <a:solidFill>
                            <a:srgbClr val="000000"/>
                          </a:solidFill>
                          <a:effectLst/>
                          <a:latin typeface="Times New Roman" panose="02020603050405020304" pitchFamily="18" charset="0"/>
                          <a:cs typeface="Times New Roman" panose="02020603050405020304" pitchFamily="18" charset="0"/>
                        </a:rPr>
                        <a:t>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Latn-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1</a:t>
                      </a:r>
                      <a:r>
                        <a:rPr lang="uz-Cyrl-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15441">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Ҳаракатли</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ўйинлар</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32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3</a:t>
                      </a: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2</a:t>
                      </a:r>
                      <a:r>
                        <a:rPr lang="uz-Cyrl-UZ" sz="1800" b="1" dirty="0">
                          <a:solidFill>
                            <a:srgbClr val="000000"/>
                          </a:solidFill>
                          <a:effectLst/>
                          <a:latin typeface="Times New Roman" panose="02020603050405020304" pitchFamily="18" charset="0"/>
                          <a:cs typeface="Times New Roman" panose="02020603050405020304" pitchFamily="18" charset="0"/>
                        </a:rPr>
                        <a:t>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630882">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800" b="1" dirty="0" smtClean="0">
                          <a:solidFill>
                            <a:srgbClr val="000000"/>
                          </a:solidFill>
                          <a:effectLst/>
                          <a:latin typeface="Times New Roman" panose="02020603050405020304" pitchFamily="18" charset="0"/>
                          <a:cs typeface="Times New Roman" panose="02020603050405020304" pitchFamily="18" charset="0"/>
                        </a:rPr>
                        <a:t>5.</a:t>
                      </a:r>
                      <a:endParaRPr lang="ru-RU" sz="1800" b="1" dirty="0" smtClean="0">
                        <a:solidFill>
                          <a:srgbClr val="000000"/>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uz-Cyrl-UZ" sz="1800" b="1" dirty="0" smtClean="0">
                          <a:solidFill>
                            <a:srgbClr val="000000"/>
                          </a:solidFill>
                          <a:effectLst/>
                          <a:latin typeface="Times New Roman" panose="02020603050405020304" pitchFamily="18" charset="0"/>
                          <a:cs typeface="Times New Roman" panose="02020603050405020304" pitchFamily="18" charset="0"/>
                        </a:rPr>
                        <a:t>Спорт ўйинлари:</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uz-Cyrl-UZ" sz="1800" b="1" dirty="0" smtClean="0">
                          <a:solidFill>
                            <a:srgbClr val="000000"/>
                          </a:solidFill>
                          <a:effectLst/>
                          <a:latin typeface="Times New Roman" panose="02020603050405020304" pitchFamily="18" charset="0"/>
                          <a:ea typeface="Calibri"/>
                          <a:cs typeface="Times New Roman" panose="02020603050405020304" pitchFamily="18" charset="0"/>
                        </a:rPr>
                        <a:t>22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1097186">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00000"/>
                        </a:lnSpc>
                        <a:spcAft>
                          <a:spcPts val="0"/>
                        </a:spcAft>
                      </a:pPr>
                      <a:r>
                        <a:rPr lang="ru-RU" sz="1800" b="1" dirty="0" err="1" smtClean="0">
                          <a:solidFill>
                            <a:srgbClr val="000000"/>
                          </a:solidFill>
                          <a:effectLst/>
                          <a:latin typeface="Times New Roman" panose="02020603050405020304" pitchFamily="18" charset="0"/>
                          <a:cs typeface="Times New Roman" panose="02020603050405020304" pitchFamily="18" charset="0"/>
                        </a:rPr>
                        <a:t>Кураш</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ўсмирлар</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учун</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Рақс</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элементлари</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ва</a:t>
                      </a:r>
                      <a:r>
                        <a:rPr lang="ru-RU" sz="1800" b="1" dirty="0">
                          <a:solidFill>
                            <a:srgbClr val="000000"/>
                          </a:solidFill>
                          <a:effectLst/>
                          <a:latin typeface="Times New Roman" panose="02020603050405020304" pitchFamily="18" charset="0"/>
                          <a:cs typeface="Times New Roman" panose="02020603050405020304" pitchFamily="18" charset="0"/>
                        </a:rPr>
                        <a:t> ритмик </a:t>
                      </a:r>
                      <a:r>
                        <a:rPr lang="ru-RU" sz="1800" b="1" dirty="0" smtClean="0">
                          <a:solidFill>
                            <a:srgbClr val="000000"/>
                          </a:solidFill>
                          <a:effectLst/>
                          <a:latin typeface="Times New Roman" panose="02020603050405020304" pitchFamily="18" charset="0"/>
                          <a:cs typeface="Times New Roman" panose="02020603050405020304" pitchFamily="18" charset="0"/>
                        </a:rPr>
                        <a:t>гимнастика</a:t>
                      </a:r>
                      <a:r>
                        <a:rPr lang="ru-RU" sz="1800" b="1" baseline="0"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қизлар</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учун</a:t>
                      </a: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Latn-UZ"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10</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15441">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7.</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Ш</a:t>
                      </a:r>
                      <a:r>
                        <a:rPr lang="uz-Cyrl-UZ" sz="1800" b="1" dirty="0">
                          <a:solidFill>
                            <a:srgbClr val="000000"/>
                          </a:solidFill>
                          <a:effectLst/>
                          <a:latin typeface="Times New Roman" panose="02020603050405020304" pitchFamily="18" charset="0"/>
                          <a:cs typeface="Times New Roman" panose="02020603050405020304" pitchFamily="18" charset="0"/>
                        </a:rPr>
                        <a:t>ахмат</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800" b="1" dirty="0">
                          <a:solidFill>
                            <a:srgbClr val="000000"/>
                          </a:solidFill>
                          <a:effectLst/>
                          <a:latin typeface="Times New Roman" panose="02020603050405020304" pitchFamily="18" charset="0"/>
                          <a:cs typeface="Times New Roman" panose="02020603050405020304" pitchFamily="18" charset="0"/>
                        </a:rPr>
                        <a:t>2</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15441">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l">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Сузиш</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15441">
                <a:tc>
                  <a:txBody>
                    <a:bodyPr/>
                    <a:lstStyle/>
                    <a:p>
                      <a:pPr indent="19050"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9</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19050" algn="l">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Назорат</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иши</a:t>
                      </a: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19050" algn="ctr">
                        <a:lnSpc>
                          <a:spcPct val="115000"/>
                        </a:lnSpc>
                        <a:spcAft>
                          <a:spcPts val="0"/>
                        </a:spcAft>
                      </a:pPr>
                      <a:r>
                        <a:rPr lang="ru-RU" sz="1800" b="1" spc="-150" dirty="0">
                          <a:solidFill>
                            <a:srgbClr val="000000"/>
                          </a:solidFill>
                          <a:effectLst/>
                          <a:latin typeface="Times New Roman" panose="02020603050405020304" pitchFamily="18" charset="0"/>
                          <a:cs typeface="Times New Roman" panose="02020603050405020304" pitchFamily="18" charset="0"/>
                        </a:rPr>
                        <a:t>4</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19050"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19050"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93380">
                <a:tc gridSpan="2">
                  <a:txBody>
                    <a:bodyPr/>
                    <a:lstStyle/>
                    <a:p>
                      <a:pPr algn="ctr">
                        <a:lnSpc>
                          <a:spcPct val="115000"/>
                        </a:lnSpc>
                        <a:spcAft>
                          <a:spcPts val="0"/>
                        </a:spcAft>
                      </a:pPr>
                      <a:r>
                        <a:rPr lang="ru-RU" sz="1800" b="1" dirty="0" err="1">
                          <a:solidFill>
                            <a:srgbClr val="000000"/>
                          </a:solidFill>
                          <a:effectLst/>
                          <a:latin typeface="Times New Roman" panose="02020603050405020304" pitchFamily="18" charset="0"/>
                          <a:cs typeface="Times New Roman" panose="02020603050405020304" pitchFamily="18" charset="0"/>
                        </a:rPr>
                        <a:t>Жами</a:t>
                      </a:r>
                      <a:r>
                        <a:rPr lang="uz-Cyrl-UZ" sz="1800" b="1" dirty="0">
                          <a:solidFill>
                            <a:srgbClr val="000000"/>
                          </a:solidFill>
                          <a:effectLst/>
                          <a:latin typeface="Times New Roman" panose="02020603050405020304" pitchFamily="18" charset="0"/>
                          <a:cs typeface="Times New Roman" panose="02020603050405020304" pitchFamily="18" charset="0"/>
                        </a:rPr>
                        <a:t> соат</a:t>
                      </a: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66</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gridSpan="2">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68</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800" b="1" dirty="0">
                        <a:solidFill>
                          <a:srgbClr val="000000"/>
                        </a:solidFill>
                        <a:effectLst/>
                        <a:latin typeface="Times New Roman" panose="02020603050405020304" pitchFamily="18" charset="0"/>
                        <a:ea typeface="Calibri"/>
                        <a:cs typeface="Times New Roman" panose="02020603050405020304" pitchFamily="18" charset="0"/>
                      </a:endParaRPr>
                    </a:p>
                  </a:txBody>
                  <a:tcPr marL="17822" marR="1782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
        <p:nvSpPr>
          <p:cNvPr id="16566" name="Прямоугольник 2"/>
          <p:cNvSpPr>
            <a:spLocks noChangeArrowheads="1"/>
          </p:cNvSpPr>
          <p:nvPr/>
        </p:nvSpPr>
        <p:spPr bwMode="auto">
          <a:xfrm>
            <a:off x="107950" y="260350"/>
            <a:ext cx="8135938" cy="831850"/>
          </a:xfrm>
          <a:prstGeom prst="rect">
            <a:avLst/>
          </a:prstGeom>
          <a:noFill/>
          <a:ln w="9525">
            <a:noFill/>
            <a:miter lim="800000"/>
            <a:headEnd/>
            <a:tailEnd/>
          </a:ln>
        </p:spPr>
        <p:txBody>
          <a:bodyPr>
            <a:spAutoFit/>
          </a:bodyPr>
          <a:lstStyle/>
          <a:p>
            <a:pPr algn="ctr"/>
            <a:r>
              <a:rPr lang="uz-Cyrl-UZ" altLang="ru-RU" sz="2400" b="1">
                <a:solidFill>
                  <a:srgbClr val="FFFFFF"/>
                </a:solidFill>
                <a:latin typeface="Times New Roman" pitchFamily="18" charset="0"/>
                <a:cs typeface="Times New Roman" pitchFamily="18" charset="0"/>
              </a:rPr>
              <a:t>1-11- СИНФЛАРДА ЖИСМОНИЙ ТАРБИЯ ФАНИ ҚУЙИДАГИ БЎЛИМЛАР АСОСИДА ЎҚИТИЛАДИ</a:t>
            </a:r>
            <a:endParaRPr lang="ru-RU" altLang="ru-RU" sz="2400" b="1">
              <a:solidFill>
                <a:srgbClr val="FFFFFF"/>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3"/>
          <p:cNvSpPr>
            <a:spLocks noChangeArrowheads="1"/>
          </p:cNvSpPr>
          <p:nvPr/>
        </p:nvSpPr>
        <p:spPr bwMode="auto">
          <a:xfrm>
            <a:off x="0" y="115888"/>
            <a:ext cx="8243888" cy="1047750"/>
          </a:xfrm>
          <a:prstGeom prst="rect">
            <a:avLst/>
          </a:prstGeom>
          <a:noFill/>
          <a:ln w="9525">
            <a:noFill/>
            <a:miter lim="800000"/>
            <a:headEnd/>
            <a:tailEnd/>
          </a:ln>
        </p:spPr>
        <p:txBody>
          <a:bodyPr>
            <a:spAutoFit/>
          </a:bodyPr>
          <a:lstStyle/>
          <a:p>
            <a:pPr algn="ctr"/>
            <a:endParaRPr lang="uz-Cyrl-UZ" altLang="ru-RU" sz="1400" b="1">
              <a:solidFill>
                <a:srgbClr val="FFFFFF"/>
              </a:solidFill>
              <a:latin typeface="Times New Roman" pitchFamily="18" charset="0"/>
              <a:cs typeface="Times New Roman" pitchFamily="18" charset="0"/>
            </a:endParaRPr>
          </a:p>
          <a:p>
            <a:pPr algn="ctr"/>
            <a:r>
              <a:rPr lang="uz-Cyrl-UZ" altLang="ru-RU" sz="1600" b="1">
                <a:solidFill>
                  <a:srgbClr val="FFFFFF"/>
                </a:solidFill>
                <a:latin typeface="Times New Roman" pitchFamily="18" charset="0"/>
                <a:cs typeface="Times New Roman" pitchFamily="18" charset="0"/>
              </a:rPr>
              <a:t>ЖИСМОНИЙ ТАРБИЯ ФАНИНИ   УМУМТАЪЛИМ МАКТАБЛАРИ ВА АКАДЕМИК ЛИЦЕЙ, КАСБ-ҲУНАР КОЛЛЕЖЛАРИ БЎЙИЧА ЎҚУВ СОАТЛАРИ ТАҲЛИЛИ</a:t>
            </a:r>
            <a:endParaRPr lang="ru-RU" altLang="ru-RU" sz="2000" b="1">
              <a:solidFill>
                <a:srgbClr val="FFFFFF"/>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79388" y="1196975"/>
          <a:ext cx="8856662" cy="5511800"/>
        </p:xfrm>
        <a:graphic>
          <a:graphicData uri="http://schemas.openxmlformats.org/drawingml/2006/table">
            <a:tbl>
              <a:tblPr>
                <a:tableStyleId>{5C22544A-7EE6-4342-B048-85BDC9FD1C3A}</a:tableStyleId>
              </a:tblPr>
              <a:tblGrid>
                <a:gridCol w="432032"/>
                <a:gridCol w="2160161"/>
                <a:gridCol w="1224091"/>
                <a:gridCol w="864064"/>
                <a:gridCol w="792059"/>
                <a:gridCol w="1207153"/>
                <a:gridCol w="750761"/>
                <a:gridCol w="750761"/>
                <a:gridCol w="675579"/>
              </a:tblGrid>
              <a:tr h="287850">
                <a:tc rowSpan="2">
                  <a:txBody>
                    <a:bodyPr/>
                    <a:lstStyle/>
                    <a:p>
                      <a:pPr algn="ctr">
                        <a:lnSpc>
                          <a:spcPct val="115000"/>
                        </a:lnSpc>
                        <a:spcAft>
                          <a:spcPts val="0"/>
                        </a:spcAft>
                      </a:pPr>
                      <a:endParaRPr lang="ru-RU" sz="1600" b="1" dirty="0" smtClean="0">
                        <a:solidFill>
                          <a:srgbClr val="00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endParaRPr lang="ru-RU" sz="1600" b="1" dirty="0" smtClean="0">
                        <a:solidFill>
                          <a:srgbClr val="00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600" b="1" dirty="0" smtClean="0">
                          <a:solidFill>
                            <a:srgbClr val="000000"/>
                          </a:solidFill>
                          <a:effectLst/>
                          <a:latin typeface="Times New Roman" panose="02020603050405020304" pitchFamily="18" charset="0"/>
                          <a:cs typeface="Times New Roman" panose="02020603050405020304" pitchFamily="18" charset="0"/>
                        </a:rPr>
                        <a:t>Т/р</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rowSpan="2">
                  <a:txBody>
                    <a:bodyPr/>
                    <a:lstStyle/>
                    <a:p>
                      <a:pPr algn="ctr">
                        <a:lnSpc>
                          <a:spcPct val="115000"/>
                        </a:lnSpc>
                        <a:spcAft>
                          <a:spcPts val="0"/>
                        </a:spcAft>
                      </a:pPr>
                      <a:endParaRPr lang="ru-RU" sz="1600" b="1" dirty="0" smtClean="0">
                        <a:solidFill>
                          <a:srgbClr val="00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ru-RU" sz="1600" b="1" dirty="0" err="1" smtClean="0">
                          <a:solidFill>
                            <a:srgbClr val="000000"/>
                          </a:solidFill>
                          <a:effectLst/>
                          <a:latin typeface="Times New Roman" panose="02020603050405020304" pitchFamily="18" charset="0"/>
                          <a:cs typeface="Times New Roman" panose="02020603050405020304" pitchFamily="18" charset="0"/>
                        </a:rPr>
                        <a:t>Дастур</a:t>
                      </a:r>
                      <a:endParaRPr lang="ru-RU" sz="1000" b="1" dirty="0">
                        <a:solidFill>
                          <a:srgbClr val="000000"/>
                        </a:solidFill>
                        <a:effectLst/>
                        <a:latin typeface="Times New Roman" panose="02020603050405020304" pitchFamily="18" charset="0"/>
                        <a:cs typeface="Times New Roman" panose="02020603050405020304" pitchFamily="18" charset="0"/>
                      </a:endParaRPr>
                    </a:p>
                    <a:p>
                      <a:pPr algn="ctr">
                        <a:lnSpc>
                          <a:spcPct val="100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бўлимлари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7">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ЎҚУВ   БОСҚИЧЛАРИ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pPr algn="ctr">
                        <a:lnSpc>
                          <a:spcPct val="115000"/>
                        </a:lnSpc>
                        <a:spcAft>
                          <a:spcPts val="0"/>
                        </a:spcAft>
                      </a:pP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5" marR="22215" marT="7405" marB="0">
                    <a:lnL w="28575" cap="flat" cmpd="sng" algn="ctr">
                      <a:solidFill>
                        <a:srgbClr val="000000"/>
                      </a:solidFill>
                      <a:prstDash val="sysDot"/>
                      <a:round/>
                      <a:headEnd type="none" w="med" len="med"/>
                      <a:tailEnd type="none" w="med" len="med"/>
                    </a:lnL>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981124">
                <a:tc vMerge="1">
                  <a:txBody>
                    <a:bodyPr/>
                    <a:lstStyle/>
                    <a:p>
                      <a:endParaRPr lang="ru-RU"/>
                    </a:p>
                  </a:txBody>
                  <a:tcPr/>
                </a:tc>
                <a:tc vMerge="1">
                  <a:txBody>
                    <a:bodyPr/>
                    <a:lstStyle/>
                    <a:p>
                      <a:endParaRPr lang="ru-RU"/>
                    </a:p>
                  </a:txBody>
                  <a:tcPr/>
                </a:tc>
                <a:tc>
                  <a:txBody>
                    <a:bodyPr/>
                    <a:lstStyle/>
                    <a:p>
                      <a:pPr algn="ctr">
                        <a:lnSpc>
                          <a:spcPct val="100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Ўқув</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давомида</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ажратилган</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соатлар</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10-синф</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11-синф</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Ўқув</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давомида</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ажратилган</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соатлар</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1-курс</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2-курс</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3-курс</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568294">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1.</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marL="90488" indent="-90488" algn="just">
                        <a:lnSpc>
                          <a:spcPct val="100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Назарий</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билим</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асослари</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7">
                  <a:txBody>
                    <a:bodyPr/>
                    <a:lstStyle/>
                    <a:p>
                      <a:pPr algn="ctr">
                        <a:lnSpc>
                          <a:spcPct val="115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Дарс</a:t>
                      </a:r>
                      <a:r>
                        <a:rPr lang="ru-RU" sz="1600" b="1" dirty="0">
                          <a:solidFill>
                            <a:srgbClr val="000000"/>
                          </a:solidFill>
                          <a:effectLst/>
                          <a:latin typeface="Times New Roman" panose="02020603050405020304" pitchFamily="18" charset="0"/>
                          <a:cs typeface="Times New Roman" panose="02020603050405020304" pitchFamily="18" charset="0"/>
                        </a:rPr>
                        <a:t> </a:t>
                      </a:r>
                      <a:r>
                        <a:rPr lang="ru-RU" sz="1600" b="1" dirty="0" err="1">
                          <a:solidFill>
                            <a:srgbClr val="000000"/>
                          </a:solidFill>
                          <a:effectLst/>
                          <a:latin typeface="Times New Roman" panose="02020603050405020304" pitchFamily="18" charset="0"/>
                          <a:cs typeface="Times New Roman" panose="02020603050405020304" pitchFamily="18" charset="0"/>
                        </a:rPr>
                        <a:t>жараёнида</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pPr algn="ctr">
                        <a:lnSpc>
                          <a:spcPct val="115000"/>
                        </a:lnSpc>
                        <a:spcAft>
                          <a:spcPts val="0"/>
                        </a:spcAft>
                      </a:pP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2.</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Гимнастика</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tabLst>
                          <a:tab pos="682625" algn="l"/>
                        </a:tabLst>
                      </a:pPr>
                      <a:r>
                        <a:rPr lang="ru-RU" sz="1600" b="1" dirty="0">
                          <a:solidFill>
                            <a:srgbClr val="000000"/>
                          </a:solidFill>
                          <a:effectLst/>
                          <a:latin typeface="Times New Roman" panose="02020603050405020304" pitchFamily="18" charset="0"/>
                          <a:cs typeface="Times New Roman" panose="02020603050405020304" pitchFamily="18" charset="0"/>
                        </a:rPr>
                        <a:t>32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3.</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Енгил</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a:solidFill>
                            <a:srgbClr val="000000"/>
                          </a:solidFill>
                          <a:effectLst/>
                          <a:latin typeface="Times New Roman" panose="02020603050405020304" pitchFamily="18" charset="0"/>
                          <a:cs typeface="Times New Roman" panose="02020603050405020304" pitchFamily="18" charset="0"/>
                        </a:rPr>
                        <a:t>атлетика</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32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48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en-US" sz="1600" b="1" dirty="0">
                          <a:solidFill>
                            <a:srgbClr val="000000"/>
                          </a:solidFill>
                          <a:effectLst/>
                          <a:latin typeface="Times New Roman" panose="02020603050405020304" pitchFamily="18" charset="0"/>
                          <a:cs typeface="Times New Roman" panose="02020603050405020304" pitchFamily="18" charset="0"/>
                        </a:rPr>
                        <a:t>24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4.</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Спорт </a:t>
                      </a:r>
                      <a:r>
                        <a:rPr lang="ru-RU" sz="1800" b="1" dirty="0" err="1">
                          <a:solidFill>
                            <a:srgbClr val="000000"/>
                          </a:solidFill>
                          <a:effectLst/>
                          <a:latin typeface="Times New Roman" panose="02020603050405020304" pitchFamily="18" charset="0"/>
                          <a:cs typeface="Times New Roman" panose="02020603050405020304" pitchFamily="18" charset="0"/>
                        </a:rPr>
                        <a:t>ўйинлари</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44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58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30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1379142">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5.</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marL="0" indent="0">
                        <a:lnSpc>
                          <a:spcPct val="100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Кураш</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a:solidFill>
                            <a:srgbClr val="000000"/>
                          </a:solidFill>
                          <a:effectLst/>
                          <a:latin typeface="Times New Roman" panose="02020603050405020304" pitchFamily="18" charset="0"/>
                          <a:cs typeface="Times New Roman" panose="02020603050405020304" pitchFamily="18" charset="0"/>
                        </a:rPr>
                        <a:t>(</a:t>
                      </a:r>
                      <a:r>
                        <a:rPr lang="ru-RU" sz="1800" b="1" dirty="0" err="1">
                          <a:solidFill>
                            <a:srgbClr val="000000"/>
                          </a:solidFill>
                          <a:effectLst/>
                          <a:latin typeface="Times New Roman" panose="02020603050405020304" pitchFamily="18" charset="0"/>
                          <a:cs typeface="Times New Roman" panose="02020603050405020304" pitchFamily="18" charset="0"/>
                        </a:rPr>
                        <a:t>ўсмирлар</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учун</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Рақс</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smtClean="0">
                          <a:solidFill>
                            <a:srgbClr val="000000"/>
                          </a:solidFill>
                          <a:effectLst/>
                          <a:latin typeface="Times New Roman" panose="02020603050405020304" pitchFamily="18" charset="0"/>
                          <a:cs typeface="Times New Roman" panose="02020603050405020304" pitchFamily="18" charset="0"/>
                        </a:rPr>
                        <a:t>элемент-лари </a:t>
                      </a:r>
                      <a:r>
                        <a:rPr lang="ru-RU" sz="1800" b="1" dirty="0" err="1">
                          <a:solidFill>
                            <a:srgbClr val="000000"/>
                          </a:solidFill>
                          <a:effectLst/>
                          <a:latin typeface="Times New Roman" panose="02020603050405020304" pitchFamily="18" charset="0"/>
                          <a:cs typeface="Times New Roman" panose="02020603050405020304" pitchFamily="18" charset="0"/>
                        </a:rPr>
                        <a:t>ва</a:t>
                      </a:r>
                      <a:r>
                        <a:rPr lang="ru-RU" sz="1800" b="1" dirty="0">
                          <a:solidFill>
                            <a:srgbClr val="000000"/>
                          </a:solidFill>
                          <a:effectLst/>
                          <a:latin typeface="Times New Roman" panose="02020603050405020304" pitchFamily="18" charset="0"/>
                          <a:cs typeface="Times New Roman" panose="02020603050405020304" pitchFamily="18" charset="0"/>
                        </a:rPr>
                        <a:t> ритмик гимнастика (</a:t>
                      </a:r>
                      <a:r>
                        <a:rPr lang="ru-RU" sz="1800" b="1" dirty="0" err="1">
                          <a:solidFill>
                            <a:srgbClr val="000000"/>
                          </a:solidFill>
                          <a:effectLst/>
                          <a:latin typeface="Times New Roman" panose="02020603050405020304" pitchFamily="18" charset="0"/>
                          <a:cs typeface="Times New Roman" panose="02020603050405020304" pitchFamily="18" charset="0"/>
                        </a:rPr>
                        <a:t>қизлар</a:t>
                      </a:r>
                      <a:r>
                        <a:rPr lang="ru-RU" sz="1800" b="1" dirty="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учун</a:t>
                      </a:r>
                      <a:r>
                        <a:rPr lang="ru-RU" sz="1800" b="1" dirty="0">
                          <a:solidFill>
                            <a:srgbClr val="000000"/>
                          </a:solidFill>
                          <a:effectLst/>
                          <a:latin typeface="Times New Roman" panose="02020603050405020304" pitchFamily="18" charset="0"/>
                          <a:cs typeface="Times New Roman" panose="02020603050405020304" pitchFamily="18" charset="0"/>
                        </a:rPr>
                        <a:t>)</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6.</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Шахмат </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4">
                  <a:txBody>
                    <a:bodyPr/>
                    <a:lstStyle/>
                    <a:p>
                      <a:pPr algn="ctr">
                        <a:lnSpc>
                          <a:spcPct val="115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берилмаган</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7.</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Сузиш</a:t>
                      </a:r>
                      <a:r>
                        <a:rPr lang="ru-RU" sz="1800" b="1" dirty="0" smtClean="0">
                          <a:solidFill>
                            <a:srgbClr val="000000"/>
                          </a:solidFill>
                          <a:effectLst/>
                          <a:latin typeface="Times New Roman" panose="02020603050405020304" pitchFamily="18" charset="0"/>
                          <a:cs typeface="Times New Roman" panose="02020603050405020304" pitchFamily="18" charset="0"/>
                        </a:rPr>
                        <a:t> </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pPr>
                      <a:endParaRPr lang="ru-RU" sz="1000" b="1" dirty="0">
                        <a:solidFill>
                          <a:srgbClr val="000000"/>
                        </a:solidFill>
                        <a:effectLst/>
                        <a:latin typeface="Times New Roman" panose="02020603050405020304" pitchFamily="18" charset="0"/>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endParaRPr lang="ru-RU" sz="1800" dirty="0"/>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endParaRPr lang="ru-RU" sz="1800" dirty="0"/>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22905">
                <a:tc>
                  <a:txBody>
                    <a:bodyPr/>
                    <a:lstStyle/>
                    <a:p>
                      <a:pPr algn="ctr">
                        <a:lnSpc>
                          <a:spcPct val="115000"/>
                        </a:lnSpc>
                        <a:spcAft>
                          <a:spcPts val="0"/>
                        </a:spcAft>
                      </a:pPr>
                      <a:r>
                        <a:rPr lang="ru-RU" sz="1800" b="1" dirty="0">
                          <a:solidFill>
                            <a:srgbClr val="000000"/>
                          </a:solidFill>
                          <a:effectLst/>
                          <a:latin typeface="Times New Roman" panose="02020603050405020304" pitchFamily="18" charset="0"/>
                          <a:cs typeface="Times New Roman" panose="02020603050405020304" pitchFamily="18" charset="0"/>
                        </a:rPr>
                        <a:t>8</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15000"/>
                        </a:lnSpc>
                        <a:spcAft>
                          <a:spcPts val="0"/>
                        </a:spcAft>
                      </a:pP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smtClean="0">
                          <a:solidFill>
                            <a:srgbClr val="000000"/>
                          </a:solidFill>
                          <a:effectLst/>
                          <a:latin typeface="Times New Roman" panose="02020603050405020304" pitchFamily="18" charset="0"/>
                          <a:cs typeface="Times New Roman" panose="02020603050405020304" pitchFamily="18" charset="0"/>
                        </a:rPr>
                        <a:t>Назорат</a:t>
                      </a:r>
                      <a:r>
                        <a:rPr lang="ru-RU" sz="1800" b="1" dirty="0" smtClean="0">
                          <a:solidFill>
                            <a:srgbClr val="000000"/>
                          </a:solidFill>
                          <a:effectLst/>
                          <a:latin typeface="Times New Roman" panose="02020603050405020304" pitchFamily="18" charset="0"/>
                          <a:cs typeface="Times New Roman" panose="02020603050405020304" pitchFamily="18" charset="0"/>
                        </a:rPr>
                        <a:t> </a:t>
                      </a:r>
                      <a:r>
                        <a:rPr lang="ru-RU" sz="1800" b="1" dirty="0" err="1">
                          <a:solidFill>
                            <a:srgbClr val="000000"/>
                          </a:solidFill>
                          <a:effectLst/>
                          <a:latin typeface="Times New Roman" panose="02020603050405020304" pitchFamily="18" charset="0"/>
                          <a:cs typeface="Times New Roman" panose="02020603050405020304" pitchFamily="18" charset="0"/>
                        </a:rPr>
                        <a:t>иши</a:t>
                      </a:r>
                      <a:r>
                        <a:rPr lang="ru-RU" sz="1800" b="1" dirty="0">
                          <a:solidFill>
                            <a:srgbClr val="000000"/>
                          </a:solidFill>
                          <a:effectLst/>
                          <a:latin typeface="Times New Roman" panose="02020603050405020304" pitchFamily="18" charset="0"/>
                          <a:cs typeface="Times New Roman" panose="02020603050405020304" pitchFamily="18" charset="0"/>
                        </a:rPr>
                        <a:t> </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4">
                  <a:txBody>
                    <a:bodyPr/>
                    <a:lstStyle/>
                    <a:p>
                      <a:pPr algn="ctr">
                        <a:lnSpc>
                          <a:spcPct val="115000"/>
                        </a:lnSpc>
                        <a:spcAft>
                          <a:spcPts val="0"/>
                        </a:spcAft>
                      </a:pPr>
                      <a:r>
                        <a:rPr lang="ru-RU" sz="1600" b="1" dirty="0" err="1">
                          <a:solidFill>
                            <a:srgbClr val="000000"/>
                          </a:solidFill>
                          <a:effectLst/>
                          <a:latin typeface="Times New Roman" panose="02020603050405020304" pitchFamily="18" charset="0"/>
                          <a:cs typeface="Times New Roman" panose="02020603050405020304" pitchFamily="18" charset="0"/>
                        </a:rPr>
                        <a:t>берилмаган</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tr>
              <a:tr h="357961">
                <a:tc gridSpan="2">
                  <a:txBody>
                    <a:bodyPr/>
                    <a:lstStyle/>
                    <a:p>
                      <a:pPr algn="ctr">
                        <a:lnSpc>
                          <a:spcPct val="115000"/>
                        </a:lnSpc>
                        <a:spcAft>
                          <a:spcPts val="0"/>
                        </a:spcAft>
                      </a:pPr>
                      <a:r>
                        <a:rPr lang="ru-RU" sz="2000" b="1" dirty="0" smtClean="0">
                          <a:solidFill>
                            <a:srgbClr val="000000"/>
                          </a:solidFill>
                          <a:effectLst/>
                          <a:latin typeface="Times New Roman" panose="02020603050405020304" pitchFamily="18" charset="0"/>
                          <a:cs typeface="Times New Roman" panose="02020603050405020304" pitchFamily="18" charset="0"/>
                        </a:rPr>
                        <a:t>     </a:t>
                      </a:r>
                      <a:r>
                        <a:rPr lang="ru-RU" sz="2000" b="1" dirty="0" err="1" smtClean="0">
                          <a:solidFill>
                            <a:srgbClr val="FFFFFF"/>
                          </a:solidFill>
                          <a:effectLst/>
                          <a:latin typeface="Times New Roman" panose="02020603050405020304" pitchFamily="18" charset="0"/>
                          <a:cs typeface="Times New Roman" panose="02020603050405020304" pitchFamily="18" charset="0"/>
                        </a:rPr>
                        <a:t>Жами</a:t>
                      </a:r>
                      <a:endParaRPr lang="ru-RU" sz="1100" b="1" dirty="0">
                        <a:solidFill>
                          <a:srgbClr val="FFFFFF"/>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136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68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68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22214" marR="22214" marT="7406"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160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80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40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b="1" dirty="0">
                          <a:solidFill>
                            <a:srgbClr val="000000"/>
                          </a:solidFill>
                          <a:effectLst/>
                          <a:latin typeface="Times New Roman" panose="02020603050405020304" pitchFamily="18" charset="0"/>
                          <a:cs typeface="Times New Roman" panose="02020603050405020304" pitchFamily="18" charset="0"/>
                        </a:rPr>
                        <a:t>40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0" marR="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341438"/>
          <a:ext cx="8785225" cy="5008562"/>
        </p:xfrm>
        <a:graphic>
          <a:graphicData uri="http://schemas.openxmlformats.org/drawingml/2006/table">
            <a:tbl>
              <a:tblPr>
                <a:tableStyleId>{5C22544A-7EE6-4342-B048-85BDC9FD1C3A}</a:tableStyleId>
              </a:tblPr>
              <a:tblGrid>
                <a:gridCol w="432058"/>
                <a:gridCol w="1964550"/>
                <a:gridCol w="987862"/>
                <a:gridCol w="792111"/>
                <a:gridCol w="828853"/>
                <a:gridCol w="1032919"/>
                <a:gridCol w="1032919"/>
                <a:gridCol w="856976"/>
                <a:gridCol w="856976"/>
              </a:tblGrid>
              <a:tr h="381547">
                <a:tc rowSpan="2">
                  <a:txBody>
                    <a:bodyPr/>
                    <a:lstStyle/>
                    <a:p>
                      <a:pPr algn="ctr">
                        <a:lnSpc>
                          <a:spcPct val="100000"/>
                        </a:lnSpc>
                        <a:spcAft>
                          <a:spcPts val="0"/>
                        </a:spcAft>
                        <a:tabLst>
                          <a:tab pos="447675" algn="l"/>
                        </a:tabLst>
                      </a:pPr>
                      <a:r>
                        <a:rPr lang="ru-RU"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rowSpan="2">
                  <a:txBody>
                    <a:bodyPr/>
                    <a:lstStyle/>
                    <a:p>
                      <a:pPr algn="ct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Бўлимлар</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номлари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rowSpan="2">
                  <a:txBody>
                    <a:bodyPr/>
                    <a:lstStyle/>
                    <a:p>
                      <a:pPr algn="ct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Ўқув</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соатининг</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умумий</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миқдори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gridSpan="3">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АЛ ва КХК учун</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c gridSpan="3">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Умумтаълим мактаблари учун</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hMerge="1">
                  <a:txBody>
                    <a:bodyPr/>
                    <a:lstStyle/>
                    <a:p>
                      <a:endParaRPr lang="ru-RU"/>
                    </a:p>
                  </a:txBody>
                  <a:tcPr/>
                </a:tc>
                <a:tc hMerge="1">
                  <a:txBody>
                    <a:bodyPr/>
                    <a:lstStyle/>
                    <a:p>
                      <a:endParaRPr lang="ru-RU"/>
                    </a:p>
                  </a:txBody>
                  <a:tcPr/>
                </a:tc>
              </a:tr>
              <a:tr h="95386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0000"/>
                        </a:lnSpc>
                        <a:spcAft>
                          <a:spcPts val="0"/>
                        </a:spcAft>
                        <a:tabLst>
                          <a:tab pos="447675" algn="l"/>
                        </a:tabLst>
                      </a:pPr>
                      <a:r>
                        <a:rPr lang="en-US" sz="1400" b="1" dirty="0">
                          <a:solidFill>
                            <a:srgbClr val="000000"/>
                          </a:solidFill>
                          <a:effectLst/>
                          <a:latin typeface="Times New Roman" panose="02020603050405020304" pitchFamily="18" charset="0"/>
                          <a:cs typeface="Times New Roman" panose="02020603050405020304" pitchFamily="18" charset="0"/>
                        </a:rPr>
                        <a:t>II </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босқич</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en-US" sz="1400" b="1" dirty="0">
                          <a:solidFill>
                            <a:srgbClr val="000000"/>
                          </a:solidFill>
                          <a:effectLst/>
                          <a:latin typeface="Times New Roman" panose="02020603050405020304" pitchFamily="18" charset="0"/>
                          <a:cs typeface="Times New Roman" panose="02020603050405020304" pitchFamily="18" charset="0"/>
                        </a:rPr>
                        <a:t>III</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босқич</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Уч</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кунлик</a:t>
                      </a:r>
                      <a:r>
                        <a:rPr lang="ru-RU" sz="1400" b="1" dirty="0">
                          <a:solidFill>
                            <a:srgbClr val="000000"/>
                          </a:solidFill>
                          <a:effectLst/>
                          <a:latin typeface="Times New Roman" panose="02020603050405020304" pitchFamily="18" charset="0"/>
                          <a:cs typeface="Times New Roman" panose="02020603050405020304" pitchFamily="18" charset="0"/>
                        </a:rPr>
                        <a:t>    ДЎМ</a:t>
                      </a:r>
                      <a:endParaRPr lang="ru-RU" sz="1000" b="1" dirty="0">
                        <a:solidFill>
                          <a:srgbClr val="000000"/>
                        </a:solidFill>
                        <a:effectLst/>
                        <a:latin typeface="Times New Roman" panose="02020603050405020304" pitchFamily="18" charset="0"/>
                        <a:cs typeface="Times New Roman" panose="02020603050405020304" pitchFamily="18" charset="0"/>
                      </a:endParaRPr>
                    </a:p>
                    <a:p>
                      <a:pPr algn="ctr">
                        <a:lnSpc>
                          <a:spcPct val="100000"/>
                        </a:lnSpc>
                        <a:spcAft>
                          <a:spcPts val="0"/>
                        </a:spcAft>
                        <a:tabLst>
                          <a:tab pos="447675" algn="l"/>
                        </a:tabLst>
                      </a:pPr>
                      <a:r>
                        <a:rPr lang="ru-RU" sz="1400" b="1" dirty="0">
                          <a:solidFill>
                            <a:srgbClr val="000000"/>
                          </a:solidFill>
                          <a:effectLst/>
                          <a:latin typeface="Times New Roman" panose="02020603050405020304" pitchFamily="18" charset="0"/>
                          <a:cs typeface="Times New Roman" panose="02020603050405020304" pitchFamily="18" charset="0"/>
                        </a:rPr>
                        <a:t>(</a:t>
                      </a:r>
                      <a:r>
                        <a:rPr lang="ru-RU" sz="1400" b="1" dirty="0" err="1">
                          <a:solidFill>
                            <a:srgbClr val="000000"/>
                          </a:solidFill>
                          <a:effectLst/>
                          <a:latin typeface="Times New Roman" panose="02020603050405020304" pitchFamily="18" charset="0"/>
                          <a:cs typeface="Times New Roman" panose="02020603050405020304" pitchFamily="18" charset="0"/>
                        </a:rPr>
                        <a:t>ўғил</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болалар</a:t>
                      </a:r>
                      <a:r>
                        <a:rPr lang="ru-RU"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Ўқув</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соатининг</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умумий</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миқдори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en-US" sz="1400" b="1" dirty="0">
                          <a:solidFill>
                            <a:srgbClr val="000000"/>
                          </a:solidFill>
                          <a:effectLst/>
                          <a:latin typeface="Times New Roman" panose="02020603050405020304" pitchFamily="18" charset="0"/>
                          <a:cs typeface="Times New Roman" panose="02020603050405020304" pitchFamily="18" charset="0"/>
                        </a:rPr>
                        <a:t>10-c</a:t>
                      </a:r>
                      <a:r>
                        <a:rPr lang="uz-Cyrl-UZ" sz="1400" b="1" dirty="0">
                          <a:solidFill>
                            <a:srgbClr val="000000"/>
                          </a:solidFill>
                          <a:effectLst/>
                          <a:latin typeface="Times New Roman" panose="02020603050405020304" pitchFamily="18" charset="0"/>
                          <a:cs typeface="Times New Roman" panose="02020603050405020304" pitchFamily="18" charset="0"/>
                        </a:rPr>
                        <a:t>инф</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11-синф</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45363">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1</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Кириш</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мавзуси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1</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45085" algn="ctr">
                        <a:lnSpc>
                          <a:spcPct val="115000"/>
                        </a:lnSpc>
                        <a:spcAft>
                          <a:spcPts val="0"/>
                        </a:spcAft>
                      </a:pPr>
                      <a:r>
                        <a:rPr lang="ru-RU" sz="1400" b="1" dirty="0">
                          <a:solidFill>
                            <a:srgbClr val="000000"/>
                          </a:solidFill>
                          <a:effectLst/>
                          <a:latin typeface="Times New Roman" panose="02020603050405020304" pitchFamily="18" charset="0"/>
                          <a:cs typeface="Times New Roman" panose="02020603050405020304" pitchFamily="18" charset="0"/>
                        </a:rPr>
                        <a:t>1</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8576" marR="28576"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447109">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2</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Ҳарбий</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хизмат</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асослари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38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28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35</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45085" algn="ctr">
                        <a:lnSpc>
                          <a:spcPct val="115000"/>
                        </a:lnSpc>
                        <a:spcAft>
                          <a:spcPts val="0"/>
                        </a:spcAft>
                      </a:pPr>
                      <a:r>
                        <a:rPr lang="uz-Cyrl-UZ" sz="1400" b="1" dirty="0">
                          <a:solidFill>
                            <a:srgbClr val="000000"/>
                          </a:solidFill>
                          <a:effectLst/>
                          <a:latin typeface="Times New Roman" panose="02020603050405020304" pitchFamily="18" charset="0"/>
                          <a:cs typeface="Times New Roman" panose="02020603050405020304" pitchFamily="18" charset="0"/>
                        </a:rPr>
                        <a:t>2</a:t>
                      </a:r>
                      <a:r>
                        <a:rPr lang="en-US" sz="1400" b="1" dirty="0">
                          <a:solidFill>
                            <a:srgbClr val="000000"/>
                          </a:solidFill>
                          <a:effectLst/>
                          <a:latin typeface="Times New Roman" panose="02020603050405020304" pitchFamily="18" charset="0"/>
                          <a:cs typeface="Times New Roman" panose="02020603050405020304" pitchFamily="18" charset="0"/>
                        </a:rPr>
                        <a:t>4</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8576" marR="28576"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18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56676">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3</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Ҳарбий иш асослари</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28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20</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24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45085" algn="ctr">
                        <a:lnSpc>
                          <a:spcPct val="115000"/>
                        </a:lnSpc>
                        <a:spcAft>
                          <a:spcPts val="0"/>
                        </a:spcAft>
                      </a:pPr>
                      <a:r>
                        <a:rPr lang="en-US" sz="1400" b="1" dirty="0">
                          <a:solidFill>
                            <a:srgbClr val="000000"/>
                          </a:solidFill>
                          <a:effectLst/>
                          <a:latin typeface="Times New Roman" panose="02020603050405020304" pitchFamily="18" charset="0"/>
                          <a:cs typeface="Times New Roman" panose="02020603050405020304" pitchFamily="18" charset="0"/>
                        </a:rPr>
                        <a:t>18</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8576" marR="28576"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ru-RU" sz="1400" b="1" dirty="0">
                          <a:solidFill>
                            <a:srgbClr val="000000"/>
                          </a:solidFill>
                          <a:effectLst/>
                          <a:latin typeface="Times New Roman" panose="02020603050405020304" pitchFamily="18" charset="0"/>
                          <a:cs typeface="Times New Roman" panose="02020603050405020304" pitchFamily="18" charset="0"/>
                        </a:rPr>
                        <a:t>12</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45363">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Отиш</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тайёргарлиги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20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10</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20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45085" algn="ctr">
                        <a:lnSpc>
                          <a:spcPct val="115000"/>
                        </a:lnSpc>
                        <a:spcAft>
                          <a:spcPts val="0"/>
                        </a:spcAft>
                      </a:pPr>
                      <a:r>
                        <a:rPr lang="en-US" sz="1400" b="1" dirty="0">
                          <a:solidFill>
                            <a:srgbClr val="000000"/>
                          </a:solidFill>
                          <a:effectLst/>
                          <a:latin typeface="Times New Roman" panose="02020603050405020304" pitchFamily="18" charset="0"/>
                          <a:cs typeface="Times New Roman" panose="02020603050405020304" pitchFamily="18" charset="0"/>
                        </a:rPr>
                        <a:t>9</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8576" marR="28576"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ru-RU" sz="1400" b="1" dirty="0">
                          <a:solidFill>
                            <a:srgbClr val="000000"/>
                          </a:solidFill>
                          <a:effectLst/>
                          <a:latin typeface="Times New Roman" panose="02020603050405020304" pitchFamily="18" charset="0"/>
                          <a:cs typeface="Times New Roman" panose="02020603050405020304" pitchFamily="18" charset="0"/>
                        </a:rPr>
                        <a:t>10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670663">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5</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Амалий ҳарбий</a:t>
                      </a:r>
                      <a:r>
                        <a:rPr lang="ru-RU" sz="1400" b="1">
                          <a:solidFill>
                            <a:srgbClr val="000000"/>
                          </a:solidFill>
                          <a:effectLst/>
                          <a:latin typeface="Times New Roman" panose="02020603050405020304" pitchFamily="18" charset="0"/>
                          <a:cs typeface="Times New Roman" panose="02020603050405020304" pitchFamily="18" charset="0"/>
                        </a:rPr>
                        <a:t> жисмоний тайёргарлик</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14</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indent="45085" algn="ctr">
                        <a:lnSpc>
                          <a:spcPct val="115000"/>
                        </a:lnSpc>
                        <a:spcAft>
                          <a:spcPts val="0"/>
                        </a:spcAft>
                      </a:pPr>
                      <a:r>
                        <a:rPr lang="uz-Cyrl-UZ" sz="1400" b="1" dirty="0">
                          <a:solidFill>
                            <a:srgbClr val="000000"/>
                          </a:solidFill>
                          <a:effectLst/>
                          <a:latin typeface="Times New Roman" panose="02020603050405020304" pitchFamily="18" charset="0"/>
                          <a:cs typeface="Times New Roman" panose="02020603050405020304" pitchFamily="18" charset="0"/>
                        </a:rPr>
                        <a:t>8 </a:t>
                      </a:r>
                      <a:endParaRPr lang="ru-RU" sz="1100" b="1" dirty="0">
                        <a:solidFill>
                          <a:srgbClr val="000000"/>
                        </a:solidFill>
                        <a:effectLst/>
                        <a:latin typeface="Times New Roman" panose="02020603050405020304" pitchFamily="18" charset="0"/>
                        <a:ea typeface="Calibri"/>
                        <a:cs typeface="Times New Roman" panose="02020603050405020304" pitchFamily="18" charset="0"/>
                      </a:endParaRPr>
                    </a:p>
                  </a:txBody>
                  <a:tcPr marL="28576" marR="28576"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7</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670663">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Йўналтирилган </a:t>
                      </a:r>
                      <a:r>
                        <a:rPr lang="ru-RU" sz="1400" b="1">
                          <a:solidFill>
                            <a:srgbClr val="000000"/>
                          </a:solidFill>
                          <a:effectLst/>
                          <a:latin typeface="Times New Roman" panose="02020603050405020304" pitchFamily="18" charset="0"/>
                          <a:cs typeface="Times New Roman" panose="02020603050405020304" pitchFamily="18" charset="0"/>
                        </a:rPr>
                        <a:t> жисмоний тайёргарлик</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18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2000" b="1" dirty="0">
                          <a:solidFill>
                            <a:srgbClr val="000000"/>
                          </a:solidFill>
                          <a:effectLst/>
                          <a:latin typeface="Times New Roman" panose="02020603050405020304" pitchFamily="18" charset="0"/>
                          <a:cs typeface="Times New Roman" panose="02020603050405020304" pitchFamily="18" charset="0"/>
                        </a:rPr>
                        <a:t> </a:t>
                      </a:r>
                      <a:r>
                        <a:rPr lang="uz-Cyrl-UZ" sz="2000" b="1" dirty="0" smtClean="0">
                          <a:solidFill>
                            <a:srgbClr val="000000"/>
                          </a:solidFill>
                          <a:effectLst/>
                          <a:latin typeface="Times New Roman" panose="02020603050405020304" pitchFamily="18" charset="0"/>
                          <a:cs typeface="Times New Roman" panose="02020603050405020304" pitchFamily="18" charset="0"/>
                        </a:rPr>
                        <a:t>-</a:t>
                      </a:r>
                      <a:endParaRPr lang="ru-RU"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ru-RU" sz="2000" b="1" dirty="0">
                          <a:solidFill>
                            <a:srgbClr val="000000"/>
                          </a:solidFill>
                          <a:effectLst/>
                          <a:latin typeface="Times New Roman" panose="02020603050405020304" pitchFamily="18" charset="0"/>
                          <a:cs typeface="Times New Roman" panose="02020603050405020304" pitchFamily="18" charset="0"/>
                        </a:rPr>
                        <a:t> </a:t>
                      </a:r>
                      <a:r>
                        <a:rPr lang="ru-RU" sz="2000" b="1" dirty="0" smtClean="0">
                          <a:solidFill>
                            <a:srgbClr val="000000"/>
                          </a:solidFill>
                          <a:effectLst/>
                          <a:latin typeface="Times New Roman" panose="02020603050405020304" pitchFamily="18" charset="0"/>
                          <a:cs typeface="Times New Roman" panose="02020603050405020304" pitchFamily="18" charset="0"/>
                        </a:rPr>
                        <a:t>-</a:t>
                      </a:r>
                      <a:endParaRPr lang="ru-RU"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2000" b="1" dirty="0" smtClean="0">
                          <a:solidFill>
                            <a:srgbClr val="000000"/>
                          </a:solidFill>
                          <a:effectLst/>
                          <a:latin typeface="Times New Roman" panose="02020603050405020304" pitchFamily="18" charset="0"/>
                          <a:cs typeface="Times New Roman" panose="02020603050405020304" pitchFamily="18" charset="0"/>
                        </a:rPr>
                        <a:t>-</a:t>
                      </a:r>
                      <a:r>
                        <a:rPr lang="uz-Cyrl-UZ" sz="2000" b="1" dirty="0">
                          <a:solidFill>
                            <a:srgbClr val="000000"/>
                          </a:solidFill>
                          <a:effectLst/>
                          <a:latin typeface="Times New Roman" panose="02020603050405020304" pitchFamily="18" charset="0"/>
                          <a:cs typeface="Times New Roman" panose="02020603050405020304" pitchFamily="18" charset="0"/>
                        </a:rPr>
                        <a:t> </a:t>
                      </a:r>
                      <a:endParaRPr lang="ru-RU" sz="14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43092">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7</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ru-RU" sz="1400" b="1">
                          <a:solidFill>
                            <a:srgbClr val="000000"/>
                          </a:solidFill>
                          <a:effectLst/>
                          <a:latin typeface="Times New Roman" panose="02020603050405020304" pitchFamily="18" charset="0"/>
                          <a:cs typeface="Times New Roman" panose="02020603050405020304" pitchFamily="18" charset="0"/>
                        </a:rPr>
                        <a:t>Фуқаро муҳофазаси</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2</a:t>
                      </a:r>
                      <a:r>
                        <a:rPr lang="ru-RU"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26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a:solidFill>
                            <a:srgbClr val="000000"/>
                          </a:solidFill>
                          <a:effectLst/>
                          <a:latin typeface="Times New Roman" panose="02020603050405020304" pitchFamily="18" charset="0"/>
                          <a:cs typeface="Times New Roman" panose="02020603050405020304" pitchFamily="18" charset="0"/>
                        </a:rPr>
                        <a:t>12</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000" b="1" dirty="0" smtClean="0">
                          <a:solidFill>
                            <a:srgbClr val="000000"/>
                          </a:solidFill>
                          <a:effectLst/>
                          <a:latin typeface="Times New Roman" panose="02020603050405020304" pitchFamily="18" charset="0"/>
                          <a:ea typeface="Calibri"/>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447109">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Тиббий</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билим</a:t>
                      </a:r>
                      <a:r>
                        <a:rPr lang="ru-RU" sz="1400" b="1" dirty="0">
                          <a:solidFill>
                            <a:srgbClr val="000000"/>
                          </a:solidFill>
                          <a:effectLst/>
                          <a:latin typeface="Times New Roman" panose="02020603050405020304" pitchFamily="18" charset="0"/>
                          <a:cs typeface="Times New Roman" panose="02020603050405020304" pitchFamily="18" charset="0"/>
                        </a:rPr>
                        <a:t> </a:t>
                      </a:r>
                      <a:r>
                        <a:rPr lang="ru-RU" sz="1400" b="1" dirty="0" err="1">
                          <a:solidFill>
                            <a:srgbClr val="000000"/>
                          </a:solidFill>
                          <a:effectLst/>
                          <a:latin typeface="Times New Roman" panose="02020603050405020304" pitchFamily="18" charset="0"/>
                          <a:cs typeface="Times New Roman" panose="02020603050405020304" pitchFamily="18" charset="0"/>
                        </a:rPr>
                        <a:t>асослари</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a:solidFill>
                            <a:srgbClr val="000000"/>
                          </a:solidFill>
                          <a:effectLst/>
                          <a:latin typeface="Times New Roman" panose="02020603050405020304" pitchFamily="18" charset="0"/>
                          <a:cs typeface="Times New Roman" panose="02020603050405020304" pitchFamily="18" charset="0"/>
                        </a:rPr>
                        <a:t>14</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000" b="1" dirty="0" smtClean="0">
                          <a:solidFill>
                            <a:srgbClr val="000000"/>
                          </a:solidFill>
                          <a:effectLst/>
                          <a:latin typeface="Times New Roman" panose="02020603050405020304" pitchFamily="18" charset="0"/>
                          <a:ea typeface="Calibri"/>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ru-RU" sz="1400" b="1" dirty="0">
                          <a:solidFill>
                            <a:srgbClr val="000000"/>
                          </a:solidFill>
                          <a:effectLst/>
                          <a:latin typeface="Times New Roman" panose="02020603050405020304" pitchFamily="18" charset="0"/>
                          <a:cs typeface="Times New Roman" panose="02020603050405020304" pitchFamily="18" charset="0"/>
                        </a:rPr>
                        <a:t>7</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23554">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9</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Назорат дарси</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a:solidFill>
                            <a:srgbClr val="000000"/>
                          </a:solidFill>
                          <a:effectLst/>
                          <a:latin typeface="Times New Roman" panose="02020603050405020304" pitchFamily="18" charset="0"/>
                          <a:cs typeface="Times New Roman" panose="02020603050405020304" pitchFamily="18" charset="0"/>
                        </a:rPr>
                        <a:t>-</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a:solidFill>
                            <a:srgbClr val="000000"/>
                          </a:solidFill>
                          <a:effectLst/>
                          <a:latin typeface="Times New Roman" panose="02020603050405020304" pitchFamily="18" charset="0"/>
                          <a:cs typeface="Times New Roman" panose="02020603050405020304" pitchFamily="18" charset="0"/>
                        </a:rPr>
                        <a:t>16</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a:solidFill>
                            <a:srgbClr val="000000"/>
                          </a:solidFill>
                          <a:effectLst/>
                          <a:latin typeface="Times New Roman" panose="02020603050405020304" pitchFamily="18" charset="0"/>
                          <a:cs typeface="Times New Roman" panose="02020603050405020304" pitchFamily="18" charset="0"/>
                        </a:rPr>
                        <a:t>8</a:t>
                      </a:r>
                      <a:endParaRPr lang="ru-RU" sz="1000" b="1">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1000"/>
                        </a:spcAft>
                      </a:pPr>
                      <a:r>
                        <a:rPr lang="uz-Cyrl-UZ" sz="1400" b="1" dirty="0">
                          <a:solidFill>
                            <a:srgbClr val="000000"/>
                          </a:solidFill>
                          <a:effectLst/>
                          <a:latin typeface="Times New Roman" panose="02020603050405020304" pitchFamily="18" charset="0"/>
                          <a:cs typeface="Times New Roman" panose="02020603050405020304" pitchFamily="18" charset="0"/>
                        </a:rPr>
                        <a:t>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23554">
                <a:tc>
                  <a:txBody>
                    <a:bodyPr/>
                    <a:lstStyle/>
                    <a:p>
                      <a:pPr algn="ctr">
                        <a:lnSpc>
                          <a:spcPct val="100000"/>
                        </a:lnSpc>
                        <a:spcAft>
                          <a:spcPts val="0"/>
                        </a:spcAft>
                      </a:pPr>
                      <a:r>
                        <a:rPr lang="ru-RU" sz="1400" b="1" dirty="0">
                          <a:solidFill>
                            <a:srgbClr val="000000"/>
                          </a:solidFill>
                          <a:effectLst/>
                          <a:latin typeface="Times New Roman" panose="02020603050405020304" pitchFamily="18" charset="0"/>
                          <a:cs typeface="Times New Roman" panose="02020603050405020304" pitchFamily="18" charset="0"/>
                        </a:rPr>
                        <a:t> </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just">
                        <a:lnSpc>
                          <a:spcPct val="100000"/>
                        </a:lnSpc>
                        <a:spcAft>
                          <a:spcPts val="0"/>
                        </a:spcAft>
                        <a:tabLst>
                          <a:tab pos="447675" algn="l"/>
                        </a:tabLst>
                      </a:pPr>
                      <a:r>
                        <a:rPr lang="ru-RU" sz="1400" b="1" dirty="0" err="1">
                          <a:solidFill>
                            <a:srgbClr val="000000"/>
                          </a:solidFill>
                          <a:effectLst/>
                          <a:latin typeface="Times New Roman" panose="02020603050405020304" pitchFamily="18" charset="0"/>
                          <a:cs typeface="Times New Roman" panose="02020603050405020304" pitchFamily="18" charset="0"/>
                        </a:rPr>
                        <a:t>Жами</a:t>
                      </a:r>
                      <a:r>
                        <a:rPr lang="ru-RU" sz="1400" b="1" dirty="0">
                          <a:solidFill>
                            <a:srgbClr val="000000"/>
                          </a:solidFill>
                          <a:effectLst/>
                          <a:latin typeface="Times New Roman" panose="02020603050405020304" pitchFamily="18" charset="0"/>
                          <a:cs typeface="Times New Roman" panose="02020603050405020304" pitchFamily="18" charset="0"/>
                        </a:rPr>
                        <a:t>:</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uz-Cyrl-UZ" sz="1400" b="1" dirty="0">
                          <a:solidFill>
                            <a:srgbClr val="000000"/>
                          </a:solidFill>
                          <a:effectLst/>
                          <a:latin typeface="Times New Roman" panose="02020603050405020304" pitchFamily="18" charset="0"/>
                          <a:cs typeface="Times New Roman" panose="02020603050405020304" pitchFamily="18" charset="0"/>
                        </a:rPr>
                        <a:t>140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80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40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20</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136</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tabLst>
                          <a:tab pos="447675" algn="l"/>
                        </a:tabLst>
                      </a:pPr>
                      <a:r>
                        <a:rPr lang="uz-Cyrl-UZ" sz="1400" b="1" dirty="0">
                          <a:solidFill>
                            <a:srgbClr val="000000"/>
                          </a:solidFill>
                          <a:effectLst/>
                          <a:latin typeface="Times New Roman" panose="02020603050405020304" pitchFamily="18" charset="0"/>
                          <a:cs typeface="Times New Roman" panose="02020603050405020304" pitchFamily="18" charset="0"/>
                        </a:rPr>
                        <a:t>68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uz-Cyrl-UZ" sz="1400" b="1" dirty="0">
                          <a:solidFill>
                            <a:srgbClr val="000000"/>
                          </a:solidFill>
                          <a:effectLst/>
                          <a:latin typeface="Times New Roman" panose="02020603050405020304" pitchFamily="18" charset="0"/>
                          <a:cs typeface="Times New Roman" panose="02020603050405020304" pitchFamily="18" charset="0"/>
                        </a:rPr>
                        <a:t>68</a:t>
                      </a:r>
                      <a:endParaRPr lang="ru-RU" sz="1000" b="1" dirty="0">
                        <a:solidFill>
                          <a:srgbClr val="000000"/>
                        </a:solidFill>
                        <a:effectLst/>
                        <a:latin typeface="Times New Roman" panose="02020603050405020304" pitchFamily="18" charset="0"/>
                        <a:ea typeface="Calibri"/>
                        <a:cs typeface="Times New Roman" panose="02020603050405020304" pitchFamily="18" charset="0"/>
                      </a:endParaRPr>
                    </a:p>
                  </a:txBody>
                  <a:tcPr marL="43293" marR="43293" marT="0" marB="0" anchor="ctr">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
        <p:nvSpPr>
          <p:cNvPr id="18559" name="Прямоугольник 2"/>
          <p:cNvSpPr>
            <a:spLocks noChangeArrowheads="1"/>
          </p:cNvSpPr>
          <p:nvPr/>
        </p:nvSpPr>
        <p:spPr bwMode="auto">
          <a:xfrm>
            <a:off x="107950" y="260350"/>
            <a:ext cx="8135938" cy="831850"/>
          </a:xfrm>
          <a:prstGeom prst="rect">
            <a:avLst/>
          </a:prstGeom>
          <a:noFill/>
          <a:ln w="9525">
            <a:noFill/>
            <a:miter lim="800000"/>
            <a:headEnd/>
            <a:tailEnd/>
          </a:ln>
        </p:spPr>
        <p:txBody>
          <a:bodyPr>
            <a:spAutoFit/>
          </a:bodyPr>
          <a:lstStyle/>
          <a:p>
            <a:pPr algn="ctr"/>
            <a:r>
              <a:rPr lang="ru-RU" altLang="ru-RU" sz="1600" b="1">
                <a:solidFill>
                  <a:srgbClr val="FFFFFF"/>
                </a:solidFill>
                <a:latin typeface="Times New Roman" pitchFamily="18" charset="0"/>
                <a:cs typeface="Times New Roman" pitchFamily="18" charset="0"/>
              </a:rPr>
              <a:t>ЧАҚИРУВГА ҚАДАР БОШЛАНҒИЧ ТАЙЁРГАРЛИК </a:t>
            </a:r>
            <a:r>
              <a:rPr lang="uz-Cyrl-UZ" altLang="ru-RU" sz="1600" b="1">
                <a:solidFill>
                  <a:srgbClr val="FFFFFF"/>
                </a:solidFill>
                <a:latin typeface="Times New Roman" pitchFamily="18" charset="0"/>
                <a:cs typeface="Times New Roman" pitchFamily="18" charset="0"/>
              </a:rPr>
              <a:t>ФАНИНИ</a:t>
            </a:r>
          </a:p>
          <a:p>
            <a:pPr algn="ctr"/>
            <a:r>
              <a:rPr lang="uz-Cyrl-UZ" altLang="ru-RU" sz="1600" b="1">
                <a:solidFill>
                  <a:srgbClr val="FFFFFF"/>
                </a:solidFill>
                <a:latin typeface="Times New Roman" pitchFamily="18" charset="0"/>
                <a:cs typeface="Times New Roman" pitchFamily="18" charset="0"/>
              </a:rPr>
              <a:t> УМУМТАЪЛИМ МАКТАБЛАРИ ВА АКАДЕМИК ЛИЦЕЙ, КАСБ-ҲУНАР КОЛЛЕЖЛАРИ БЎЙИЧА ЎҚУВ СОАТЛАРИ ТАҲЛИЛИ</a:t>
            </a:r>
            <a:endParaRPr lang="ru-RU" altLang="ru-RU" sz="1600" b="1">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8313" y="1484313"/>
            <a:ext cx="8280400" cy="4278312"/>
          </a:xfrm>
          <a:prstGeom prst="rect">
            <a:avLst/>
          </a:prstGeom>
        </p:spPr>
        <p:txBody>
          <a:bodyPr>
            <a:spAutoFit/>
          </a:bodyPr>
          <a:lstStyle/>
          <a:p>
            <a:pPr algn="ctr" eaLnBrk="1" hangingPunct="1">
              <a:defRPr/>
            </a:pPr>
            <a:r>
              <a:rPr lang="en-US" altLang="ru-RU" sz="3200" b="1" dirty="0">
                <a:solidFill>
                  <a:srgbClr val="333333"/>
                </a:solidFill>
                <a:latin typeface="Times New Roman" pitchFamily="18" charset="0"/>
                <a:cs typeface="Times New Roman" pitchFamily="18" charset="0"/>
              </a:rPr>
              <a:t>10-11 c</a:t>
            </a:r>
            <a:r>
              <a:rPr lang="uz-Cyrl-UZ" altLang="ru-RU" sz="3200" b="1" dirty="0">
                <a:solidFill>
                  <a:srgbClr val="333333"/>
                </a:solidFill>
                <a:latin typeface="Times New Roman" pitchFamily="18" charset="0"/>
                <a:cs typeface="Times New Roman" pitchFamily="18" charset="0"/>
              </a:rPr>
              <a:t>инфлар бўйича </a:t>
            </a:r>
            <a:r>
              <a:rPr lang="en-US" altLang="ru-RU" sz="3200" b="1" dirty="0">
                <a:solidFill>
                  <a:srgbClr val="333333"/>
                </a:solidFill>
                <a:latin typeface="Times New Roman" pitchFamily="18" charset="0"/>
                <a:cs typeface="Times New Roman" pitchFamily="18" charset="0"/>
              </a:rPr>
              <a:t> </a:t>
            </a:r>
            <a:endParaRPr lang="ru-RU" altLang="ru-RU" sz="3200" b="1" dirty="0">
              <a:solidFill>
                <a:srgbClr val="333333"/>
              </a:solidFill>
              <a:latin typeface="Times New Roman" pitchFamily="18" charset="0"/>
              <a:cs typeface="Times New Roman" pitchFamily="18" charset="0"/>
            </a:endParaRPr>
          </a:p>
          <a:p>
            <a:pPr indent="361950" algn="just">
              <a:buFont typeface="Wingdings" panose="05000000000000000000" pitchFamily="2" charset="2"/>
              <a:buChar char="q"/>
              <a:defRPr/>
            </a:pPr>
            <a:r>
              <a:rPr lang="uz-Cyrl-UZ" sz="2400" dirty="0">
                <a:solidFill>
                  <a:srgbClr val="333333"/>
                </a:solidFill>
                <a:latin typeface="Times New Roman" panose="02020603050405020304" pitchFamily="18" charset="0"/>
                <a:cs typeface="Times New Roman" panose="02020603050405020304" pitchFamily="18" charset="0"/>
              </a:rPr>
              <a:t>Жисмоний тарбия ва </a:t>
            </a:r>
            <a:r>
              <a:rPr lang="ru-RU" altLang="ru-RU" sz="2400" dirty="0" err="1">
                <a:solidFill>
                  <a:srgbClr val="333333"/>
                </a:solidFill>
                <a:latin typeface="Times New Roman" pitchFamily="18" charset="0"/>
                <a:cs typeface="Times New Roman" pitchFamily="18" charset="0"/>
              </a:rPr>
              <a:t>Чақирувга</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қадар</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бошланғич</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тайёргарлик</a:t>
            </a:r>
            <a:r>
              <a:rPr lang="ru-RU" altLang="ru-RU" sz="2400" dirty="0">
                <a:solidFill>
                  <a:srgbClr val="333333"/>
                </a:solidFill>
                <a:latin typeface="Times New Roman" pitchFamily="18" charset="0"/>
                <a:cs typeface="Times New Roman" pitchFamily="18" charset="0"/>
              </a:rPr>
              <a:t> </a:t>
            </a:r>
            <a:r>
              <a:rPr lang="uz-Cyrl-UZ" sz="2400" dirty="0">
                <a:solidFill>
                  <a:srgbClr val="333333"/>
                </a:solidFill>
                <a:latin typeface="Times New Roman" panose="02020603050405020304" pitchFamily="18" charset="0"/>
                <a:cs typeface="Times New Roman" panose="02020603050405020304" pitchFamily="18" charset="0"/>
              </a:rPr>
              <a:t>фанларидан ў</a:t>
            </a:r>
            <a:r>
              <a:rPr lang="uz-Cyrl-UZ" altLang="ru-RU" sz="2400" dirty="0">
                <a:solidFill>
                  <a:srgbClr val="333333"/>
                </a:solidFill>
                <a:latin typeface="Times New Roman" pitchFamily="18" charset="0"/>
                <a:cs typeface="Times New Roman" pitchFamily="18" charset="0"/>
              </a:rPr>
              <a:t>қув режага мос ҳолда                      10-11-синфлар учун ижодий гуруҳ томонидан ўқув дастурлари ишлаб чиқилди.  </a:t>
            </a:r>
            <a:endParaRPr lang="ru-RU" altLang="ru-RU" sz="2400" dirty="0">
              <a:solidFill>
                <a:srgbClr val="333333"/>
              </a:solidFill>
              <a:latin typeface="Times New Roman" pitchFamily="18" charset="0"/>
              <a:cs typeface="Times New Roman" pitchFamily="18" charset="0"/>
            </a:endParaRPr>
          </a:p>
          <a:p>
            <a:pPr indent="361950" algn="just">
              <a:buFont typeface="Wingdings" panose="05000000000000000000" pitchFamily="2" charset="2"/>
              <a:buChar char="q"/>
              <a:defRPr/>
            </a:pPr>
            <a:r>
              <a:rPr lang="uz-Cyrl-UZ" sz="2400" dirty="0">
                <a:solidFill>
                  <a:srgbClr val="333333"/>
                </a:solidFill>
                <a:latin typeface="Times New Roman" panose="02020603050405020304" pitchFamily="18" charset="0"/>
                <a:cs typeface="Times New Roman" panose="02020603050405020304" pitchFamily="18" charset="0"/>
              </a:rPr>
              <a:t>Жисмоний тарбия ва </a:t>
            </a:r>
            <a:r>
              <a:rPr lang="ru-RU" altLang="ru-RU" sz="2400" dirty="0" err="1">
                <a:solidFill>
                  <a:srgbClr val="333333"/>
                </a:solidFill>
                <a:latin typeface="Times New Roman" pitchFamily="18" charset="0"/>
                <a:cs typeface="Times New Roman" pitchFamily="18" charset="0"/>
              </a:rPr>
              <a:t>Чақирувга</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қадар</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бошланғич</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тайёргарлик</a:t>
            </a:r>
            <a:r>
              <a:rPr lang="ru-RU" altLang="ru-RU" sz="2400" dirty="0">
                <a:solidFill>
                  <a:srgbClr val="333333"/>
                </a:solidFill>
                <a:latin typeface="Times New Roman" pitchFamily="18" charset="0"/>
                <a:cs typeface="Times New Roman" pitchFamily="18" charset="0"/>
              </a:rPr>
              <a:t> </a:t>
            </a:r>
            <a:r>
              <a:rPr lang="uz-Cyrl-UZ" sz="2400" dirty="0">
                <a:solidFill>
                  <a:srgbClr val="333333"/>
                </a:solidFill>
                <a:latin typeface="Times New Roman" panose="02020603050405020304" pitchFamily="18" charset="0"/>
                <a:cs typeface="Times New Roman" panose="02020603050405020304" pitchFamily="18" charset="0"/>
              </a:rPr>
              <a:t>фанларининг </a:t>
            </a:r>
            <a:r>
              <a:rPr lang="uz-Cyrl-UZ" altLang="ru-RU" sz="2400" dirty="0">
                <a:solidFill>
                  <a:srgbClr val="333333"/>
                </a:solidFill>
                <a:latin typeface="Times New Roman" pitchFamily="18" charset="0"/>
                <a:cs typeface="Times New Roman" pitchFamily="18" charset="0"/>
              </a:rPr>
              <a:t> ўқув дастурлари 10-11-синфлар умумий ўрта таълим мактаб ўқувчилари учун тайёрланган. </a:t>
            </a:r>
          </a:p>
          <a:p>
            <a:pPr indent="361950" algn="just">
              <a:buFont typeface="Wingdings" panose="05000000000000000000" pitchFamily="2" charset="2"/>
              <a:buChar char="q"/>
              <a:defRPr/>
            </a:pPr>
            <a:r>
              <a:rPr lang="ru-RU" altLang="ru-RU" sz="2400" dirty="0" err="1">
                <a:solidFill>
                  <a:srgbClr val="333333"/>
                </a:solidFill>
                <a:latin typeface="Times New Roman" pitchFamily="18" charset="0"/>
                <a:cs typeface="Times New Roman" pitchFamily="18" charset="0"/>
              </a:rPr>
              <a:t>Чақирувга</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қадар</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бошланғич</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тайёргарлик</a:t>
            </a:r>
            <a:r>
              <a:rPr lang="ru-RU" altLang="ru-RU" sz="2400" dirty="0">
                <a:solidFill>
                  <a:srgbClr val="333333"/>
                </a:solidFill>
                <a:latin typeface="Times New Roman" pitchFamily="18" charset="0"/>
                <a:cs typeface="Times New Roman" pitchFamily="18" charset="0"/>
              </a:rPr>
              <a:t> </a:t>
            </a:r>
            <a:r>
              <a:rPr lang="uz-Cyrl-UZ" sz="2400" dirty="0">
                <a:solidFill>
                  <a:srgbClr val="333333"/>
                </a:solidFill>
                <a:latin typeface="Times New Roman" panose="02020603050405020304" pitchFamily="18" charset="0"/>
                <a:cs typeface="Times New Roman" panose="02020603050405020304" pitchFamily="18" charset="0"/>
              </a:rPr>
              <a:t>фанининг ў</a:t>
            </a:r>
            <a:r>
              <a:rPr lang="uz-Cyrl-UZ" altLang="ru-RU" sz="2400" dirty="0">
                <a:solidFill>
                  <a:srgbClr val="333333"/>
                </a:solidFill>
                <a:latin typeface="Times New Roman" pitchFamily="18" charset="0"/>
                <a:cs typeface="Times New Roman" pitchFamily="18" charset="0"/>
              </a:rPr>
              <a:t>қув дастури асосида 10-синфлар учун “</a:t>
            </a:r>
            <a:r>
              <a:rPr lang="ru-RU" altLang="ru-RU" sz="2400" dirty="0" err="1">
                <a:solidFill>
                  <a:srgbClr val="333333"/>
                </a:solidFill>
                <a:latin typeface="Times New Roman" pitchFamily="18" charset="0"/>
                <a:cs typeface="Times New Roman" pitchFamily="18" charset="0"/>
              </a:rPr>
              <a:t>Чақирувга</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қадар</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бошланғич</a:t>
            </a:r>
            <a:r>
              <a:rPr lang="ru-RU" altLang="ru-RU" sz="2400" dirty="0">
                <a:solidFill>
                  <a:srgbClr val="333333"/>
                </a:solidFill>
                <a:latin typeface="Times New Roman" pitchFamily="18" charset="0"/>
                <a:cs typeface="Times New Roman" pitchFamily="18" charset="0"/>
              </a:rPr>
              <a:t> </a:t>
            </a:r>
            <a:r>
              <a:rPr lang="ru-RU" altLang="ru-RU" sz="2400" dirty="0" err="1">
                <a:solidFill>
                  <a:srgbClr val="333333"/>
                </a:solidFill>
                <a:latin typeface="Times New Roman" pitchFamily="18" charset="0"/>
                <a:cs typeface="Times New Roman" pitchFamily="18" charset="0"/>
              </a:rPr>
              <a:t>тайёргарлик</a:t>
            </a:r>
            <a:r>
              <a:rPr lang="uz-Cyrl-UZ" altLang="ru-RU" sz="2400" dirty="0">
                <a:solidFill>
                  <a:srgbClr val="333333"/>
                </a:solidFill>
                <a:latin typeface="Times New Roman" pitchFamily="18" charset="0"/>
                <a:cs typeface="Times New Roman" pitchFamily="18" charset="0"/>
              </a:rPr>
              <a:t>”</a:t>
            </a:r>
            <a:r>
              <a:rPr lang="ru-RU" altLang="ru-RU" sz="2400" dirty="0">
                <a:solidFill>
                  <a:srgbClr val="333333"/>
                </a:solidFill>
                <a:latin typeface="Times New Roman" pitchFamily="18" charset="0"/>
                <a:cs typeface="Times New Roman" pitchFamily="18" charset="0"/>
              </a:rPr>
              <a:t> </a:t>
            </a:r>
            <a:r>
              <a:rPr lang="uz-Cyrl-UZ" altLang="ru-RU" sz="2400" dirty="0">
                <a:solidFill>
                  <a:srgbClr val="333333"/>
                </a:solidFill>
                <a:latin typeface="Times New Roman" pitchFamily="18" charset="0"/>
                <a:cs typeface="Times New Roman" pitchFamily="18" charset="0"/>
              </a:rPr>
              <a:t>дарслиги 7 та тилда  яратилди.</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539750" y="1484313"/>
            <a:ext cx="8208963" cy="4524375"/>
          </a:xfrm>
          <a:prstGeom prst="rect">
            <a:avLst/>
          </a:prstGeom>
          <a:noFill/>
          <a:ln w="9525">
            <a:noFill/>
            <a:miter lim="800000"/>
            <a:headEnd/>
            <a:tailEnd/>
          </a:ln>
        </p:spPr>
        <p:txBody>
          <a:bodyPr>
            <a:spAutoFit/>
          </a:bodyPr>
          <a:lstStyle/>
          <a:p>
            <a:pPr algn="just"/>
            <a:r>
              <a:rPr lang="uz-Cyrl-UZ" altLang="ru-RU" sz="2400">
                <a:solidFill>
                  <a:srgbClr val="333333"/>
                </a:solidFill>
                <a:latin typeface="Times New Roman" pitchFamily="18" charset="0"/>
                <a:cs typeface="Times New Roman" pitchFamily="18" charset="0"/>
              </a:rPr>
              <a:t>    Жисмоний тарбия ва </a:t>
            </a:r>
            <a:r>
              <a:rPr lang="ru-RU" altLang="ru-RU" sz="2400">
                <a:solidFill>
                  <a:srgbClr val="333333"/>
                </a:solidFill>
                <a:latin typeface="Times New Roman" pitchFamily="18" charset="0"/>
                <a:cs typeface="Times New Roman" pitchFamily="18" charset="0"/>
              </a:rPr>
              <a:t>Чақирувга қадар бошланғич тайёргарлик </a:t>
            </a:r>
            <a:r>
              <a:rPr lang="uz-Cyrl-UZ" altLang="ru-RU" sz="2400">
                <a:solidFill>
                  <a:srgbClr val="333333"/>
                </a:solidFill>
                <a:latin typeface="Times New Roman" pitchFamily="18" charset="0"/>
                <a:cs typeface="Times New Roman" pitchFamily="18" charset="0"/>
              </a:rPr>
              <a:t>фанларининг ўқув дастурларида ўқувчиларда  шакллантирилиши зарур бўлган таянч ва фанга оид компетенциялар ишлаб чиқилиб,  синфлар кесимида алоҳида берилди. </a:t>
            </a:r>
          </a:p>
          <a:p>
            <a:pPr algn="just"/>
            <a:r>
              <a:rPr lang="uz-Cyrl-UZ" altLang="ru-RU" sz="2400">
                <a:solidFill>
                  <a:srgbClr val="333333"/>
                </a:solidFill>
                <a:latin typeface="Times New Roman" pitchFamily="18" charset="0"/>
                <a:cs typeface="Times New Roman" pitchFamily="18" charset="0"/>
              </a:rPr>
              <a:t>    Ўқувчиларда шакллантириладиган Жисмоний тарбия ва </a:t>
            </a:r>
            <a:r>
              <a:rPr lang="ru-RU" altLang="ru-RU" sz="2400">
                <a:solidFill>
                  <a:srgbClr val="333333"/>
                </a:solidFill>
                <a:latin typeface="Times New Roman" pitchFamily="18" charset="0"/>
                <a:cs typeface="Times New Roman" pitchFamily="18" charset="0"/>
              </a:rPr>
              <a:t>Чақирувга қадар бошланғич тайёргарлик </a:t>
            </a:r>
            <a:r>
              <a:rPr lang="uz-Cyrl-UZ" altLang="ru-RU" sz="2400">
                <a:solidFill>
                  <a:srgbClr val="333333"/>
                </a:solidFill>
                <a:latin typeface="Times New Roman" pitchFamily="18" charset="0"/>
                <a:cs typeface="Times New Roman" pitchFamily="18" charset="0"/>
              </a:rPr>
              <a:t>фанларига оид ҳамда таянч компетенциялар синфлар кесимида ярим йилликда ва ўқув йили якунида берилган. </a:t>
            </a:r>
            <a:endParaRPr lang="ru-RU" altLang="ru-RU" sz="2400">
              <a:solidFill>
                <a:srgbClr val="333333"/>
              </a:solidFill>
              <a:latin typeface="Times New Roman" pitchFamily="18" charset="0"/>
              <a:cs typeface="Times New Roman" pitchFamily="18" charset="0"/>
            </a:endParaRPr>
          </a:p>
          <a:p>
            <a:pPr algn="just"/>
            <a:r>
              <a:rPr lang="uz-Cyrl-UZ" altLang="ru-RU" sz="2400">
                <a:solidFill>
                  <a:srgbClr val="333333"/>
                </a:solidFill>
                <a:latin typeface="Times New Roman" pitchFamily="18" charset="0"/>
                <a:cs typeface="Times New Roman" pitchFamily="18" charset="0"/>
              </a:rPr>
              <a:t>     Мазкур компетенцияларнинг ҳар бири даражалар бўйича 10-11-синф умумтаълим мактаблари В1, В1+ ва А1, А1+ даражаларга ажратилган.</a:t>
            </a:r>
            <a:endParaRPr lang="ru-RU" altLang="ru-RU" sz="2400">
              <a:solidFill>
                <a:srgbClr val="333333"/>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2"/>
          <p:cNvSpPr>
            <a:spLocks noChangeArrowheads="1"/>
          </p:cNvSpPr>
          <p:nvPr/>
        </p:nvSpPr>
        <p:spPr bwMode="auto">
          <a:xfrm>
            <a:off x="547688" y="1458913"/>
            <a:ext cx="7993062" cy="1201737"/>
          </a:xfrm>
          <a:prstGeom prst="rect">
            <a:avLst/>
          </a:prstGeom>
          <a:noFill/>
          <a:ln w="9525">
            <a:noFill/>
            <a:miter lim="800000"/>
            <a:headEnd/>
            <a:tailEnd/>
          </a:ln>
        </p:spPr>
        <p:txBody>
          <a:bodyPr>
            <a:spAutoFit/>
          </a:bodyPr>
          <a:lstStyle/>
          <a:p>
            <a:pPr algn="ctr"/>
            <a:r>
              <a:rPr lang="uz-Cyrl-UZ" altLang="ru-RU" sz="2400" b="1">
                <a:solidFill>
                  <a:srgbClr val="000000"/>
                </a:solidFill>
                <a:latin typeface="Times New Roman" pitchFamily="18" charset="0"/>
                <a:cs typeface="Times New Roman" pitchFamily="18" charset="0"/>
              </a:rPr>
              <a:t>2017-2018 ЎҚУВ ЙИЛИДА ЧОП ЭТИЛАДИГАН “</a:t>
            </a:r>
            <a:r>
              <a:rPr lang="ru-RU" altLang="ru-RU" sz="2400" b="1">
                <a:solidFill>
                  <a:srgbClr val="000000"/>
                </a:solidFill>
                <a:latin typeface="Times New Roman" pitchFamily="18" charset="0"/>
                <a:cs typeface="Times New Roman" pitchFamily="18" charset="0"/>
              </a:rPr>
              <a:t>ЧАҚИРУВГА ҚАДАР БОШЛАНҒИЧ ТАЙЁРГАРЛИК</a:t>
            </a:r>
            <a:r>
              <a:rPr lang="uz-Cyrl-UZ" altLang="ru-RU" sz="2400" b="1">
                <a:solidFill>
                  <a:srgbClr val="000000"/>
                </a:solidFill>
                <a:latin typeface="Times New Roman" pitchFamily="18" charset="0"/>
                <a:cs typeface="Times New Roman" pitchFamily="18" charset="0"/>
              </a:rPr>
              <a:t>”</a:t>
            </a:r>
            <a:r>
              <a:rPr lang="ru-RU" altLang="ru-RU" sz="2400" b="1">
                <a:solidFill>
                  <a:srgbClr val="000000"/>
                </a:solidFill>
                <a:latin typeface="Times New Roman" pitchFamily="18" charset="0"/>
                <a:cs typeface="Times New Roman" pitchFamily="18" charset="0"/>
              </a:rPr>
              <a:t> </a:t>
            </a:r>
            <a:r>
              <a:rPr lang="uz-Cyrl-UZ" altLang="ru-RU" sz="2400" b="1">
                <a:solidFill>
                  <a:srgbClr val="000000"/>
                </a:solidFill>
                <a:latin typeface="Times New Roman" pitchFamily="18" charset="0"/>
                <a:cs typeface="Times New Roman" pitchFamily="18" charset="0"/>
              </a:rPr>
              <a:t> 10-СИНФ  ДАРСЛИГИ   ХУСУСИДА</a:t>
            </a:r>
            <a:endParaRPr lang="ru-RU" altLang="ru-RU" sz="2400" b="1">
              <a:solidFill>
                <a:srgbClr val="000000"/>
              </a:solidFill>
            </a:endParaRPr>
          </a:p>
        </p:txBody>
      </p:sp>
      <p:sp>
        <p:nvSpPr>
          <p:cNvPr id="21507" name="Прямоугольник 5"/>
          <p:cNvSpPr>
            <a:spLocks noChangeArrowheads="1"/>
          </p:cNvSpPr>
          <p:nvPr/>
        </p:nvSpPr>
        <p:spPr bwMode="auto">
          <a:xfrm>
            <a:off x="247650" y="1412875"/>
            <a:ext cx="4470400" cy="369888"/>
          </a:xfrm>
          <a:prstGeom prst="rect">
            <a:avLst/>
          </a:prstGeom>
          <a:noFill/>
          <a:ln w="9525">
            <a:noFill/>
            <a:miter lim="800000"/>
            <a:headEnd/>
            <a:tailEnd/>
          </a:ln>
        </p:spPr>
        <p:txBody>
          <a:bodyPr>
            <a:spAutoFit/>
          </a:bodyPr>
          <a:lstStyle/>
          <a:p>
            <a:r>
              <a:rPr lang="uz-Cyrl-UZ" altLang="ru-RU" b="1">
                <a:solidFill>
                  <a:srgbClr val="FFFFFF"/>
                </a:solidFill>
                <a:latin typeface="Times New Roman" pitchFamily="18" charset="0"/>
                <a:cs typeface="Times New Roman" pitchFamily="18" charset="0"/>
              </a:rPr>
              <a:t>”</a:t>
            </a:r>
            <a:endParaRPr lang="ru-RU" altLang="ru-RU"/>
          </a:p>
        </p:txBody>
      </p:sp>
      <p:sp>
        <p:nvSpPr>
          <p:cNvPr id="21508" name="Прямоугольник 6"/>
          <p:cNvSpPr>
            <a:spLocks noChangeArrowheads="1"/>
          </p:cNvSpPr>
          <p:nvPr/>
        </p:nvSpPr>
        <p:spPr bwMode="auto">
          <a:xfrm>
            <a:off x="5724525" y="3284538"/>
            <a:ext cx="2816225" cy="1938337"/>
          </a:xfrm>
          <a:prstGeom prst="rect">
            <a:avLst/>
          </a:prstGeom>
          <a:noFill/>
          <a:ln w="38100">
            <a:solidFill>
              <a:schemeClr val="bg1"/>
            </a:solidFill>
            <a:miter lim="800000"/>
            <a:headEnd/>
            <a:tailEnd/>
          </a:ln>
        </p:spPr>
        <p:txBody>
          <a:bodyPr>
            <a:spAutoFit/>
          </a:bodyPr>
          <a:lstStyle/>
          <a:p>
            <a:pPr algn="ctr"/>
            <a:r>
              <a:rPr lang="ru-RU" altLang="ru-RU" sz="2400" b="1">
                <a:solidFill>
                  <a:srgbClr val="000000"/>
                </a:solidFill>
                <a:latin typeface="Times New Roman" pitchFamily="18" charset="0"/>
                <a:cs typeface="Times New Roman" pitchFamily="18" charset="0"/>
              </a:rPr>
              <a:t>Дарслик муаллифлари </a:t>
            </a:r>
          </a:p>
          <a:p>
            <a:pPr algn="ctr"/>
            <a:r>
              <a:rPr lang="ru-RU" altLang="ru-RU" sz="2400" b="1">
                <a:solidFill>
                  <a:srgbClr val="000000"/>
                </a:solidFill>
                <a:latin typeface="Times New Roman" pitchFamily="18" charset="0"/>
                <a:cs typeface="Times New Roman" pitchFamily="18" charset="0"/>
              </a:rPr>
              <a:t>Ш. Убайдуллаев, Б.Ғофуров, О.Ортиқов</a:t>
            </a:r>
          </a:p>
        </p:txBody>
      </p:sp>
      <p:sp>
        <p:nvSpPr>
          <p:cNvPr id="8" name="Прямоугольник 7"/>
          <p:cNvSpPr/>
          <p:nvPr/>
        </p:nvSpPr>
        <p:spPr>
          <a:xfrm>
            <a:off x="817563" y="3284538"/>
            <a:ext cx="4248150" cy="1939925"/>
          </a:xfrm>
          <a:prstGeom prst="rect">
            <a:avLst/>
          </a:prstGeom>
          <a:noFill/>
          <a:ln w="38100">
            <a:solidFill>
              <a:schemeClr val="bg1"/>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ru-RU" sz="2400" dirty="0">
                <a:solidFill>
                  <a:srgbClr val="000000"/>
                </a:solidFill>
                <a:latin typeface="Times New Roman" panose="02020603050405020304" pitchFamily="18" charset="0"/>
                <a:cs typeface="Times New Roman" panose="02020603050405020304" pitchFamily="18" charset="0"/>
              </a:rPr>
              <a:t>”</a:t>
            </a:r>
            <a:r>
              <a:rPr lang="ru-RU" sz="2400" dirty="0" err="1">
                <a:solidFill>
                  <a:srgbClr val="000000"/>
                </a:solidFill>
                <a:latin typeface="Times New Roman" panose="02020603050405020304" pitchFamily="18" charset="0"/>
                <a:cs typeface="Times New Roman" panose="02020603050405020304" pitchFamily="18" charset="0"/>
              </a:rPr>
              <a:t>Чақирувга</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қадар</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бошланғич</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тайёргарлик</a:t>
            </a:r>
            <a:r>
              <a:rPr lang="ru-RU" sz="2400" dirty="0">
                <a:solidFill>
                  <a:srgbClr val="000000"/>
                </a:solidFill>
                <a:latin typeface="Times New Roman" panose="02020603050405020304" pitchFamily="18" charset="0"/>
                <a:cs typeface="Times New Roman" panose="02020603050405020304" pitchFamily="18" charset="0"/>
              </a:rPr>
              <a:t>”  10-синф  </a:t>
            </a:r>
            <a:r>
              <a:rPr lang="ru-RU" sz="2400" dirty="0" err="1">
                <a:solidFill>
                  <a:srgbClr val="000000"/>
                </a:solidFill>
                <a:latin typeface="Times New Roman" panose="02020603050405020304" pitchFamily="18" charset="0"/>
                <a:cs typeface="Times New Roman" panose="02020603050405020304" pitchFamily="18" charset="0"/>
              </a:rPr>
              <a:t>дарслиги</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Илм-Зиё</a:t>
            </a:r>
            <a:r>
              <a:rPr lang="ru-RU" sz="2400" dirty="0">
                <a:solidFill>
                  <a:srgbClr val="000000"/>
                </a:solidFill>
                <a:latin typeface="Times New Roman" panose="02020603050405020304" pitchFamily="18" charset="0"/>
                <a:cs typeface="Times New Roman" panose="02020603050405020304" pitchFamily="18" charset="0"/>
              </a:rPr>
              <a:t>” МЧЖ </a:t>
            </a:r>
            <a:r>
              <a:rPr lang="ru-RU" sz="2400" dirty="0" err="1">
                <a:solidFill>
                  <a:srgbClr val="000000"/>
                </a:solidFill>
                <a:latin typeface="Times New Roman" panose="02020603050405020304" pitchFamily="18" charset="0"/>
                <a:cs typeface="Times New Roman" panose="02020603050405020304" pitchFamily="18" charset="0"/>
              </a:rPr>
              <a:t>яратилди</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ва</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Шарқ</a:t>
            </a:r>
            <a:r>
              <a:rPr lang="ru-RU" sz="2400" dirty="0">
                <a:solidFill>
                  <a:srgbClr val="000000"/>
                </a:solidFill>
                <a:latin typeface="Times New Roman" panose="02020603050405020304" pitchFamily="18" charset="0"/>
                <a:cs typeface="Times New Roman" panose="02020603050405020304" pitchFamily="18" charset="0"/>
              </a:rPr>
              <a:t>” НМАК </a:t>
            </a:r>
            <a:r>
              <a:rPr lang="ru-RU" sz="2400" dirty="0" err="1">
                <a:solidFill>
                  <a:srgbClr val="000000"/>
                </a:solidFill>
                <a:latin typeface="Times New Roman" panose="02020603050405020304" pitchFamily="18" charset="0"/>
                <a:cs typeface="Times New Roman" panose="02020603050405020304" pitchFamily="18" charset="0"/>
              </a:rPr>
              <a:t>нашриётида</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чоп</a:t>
            </a:r>
            <a:r>
              <a:rPr lang="ru-RU" sz="2400" dirty="0">
                <a:solidFill>
                  <a:srgbClr val="000000"/>
                </a:solidFill>
                <a:latin typeface="Times New Roman" panose="02020603050405020304" pitchFamily="18" charset="0"/>
                <a:cs typeface="Times New Roman" panose="02020603050405020304" pitchFamily="18" charset="0"/>
              </a:rPr>
              <a:t> </a:t>
            </a:r>
            <a:r>
              <a:rPr lang="ru-RU" sz="2400" dirty="0" err="1">
                <a:solidFill>
                  <a:srgbClr val="000000"/>
                </a:solidFill>
                <a:latin typeface="Times New Roman" panose="02020603050405020304" pitchFamily="18" charset="0"/>
                <a:cs typeface="Times New Roman" panose="02020603050405020304" pitchFamily="18" charset="0"/>
              </a:rPr>
              <a:t>этилади</a:t>
            </a:r>
            <a:r>
              <a:rPr lang="ru-RU" sz="2400" dirty="0">
                <a:solidFill>
                  <a:srgbClr val="000000"/>
                </a:solidFill>
                <a:latin typeface="Times New Roman" panose="02020603050405020304" pitchFamily="18"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70138" y="1200150"/>
            <a:ext cx="4214812" cy="244475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2800" b="1" dirty="0">
                <a:solidFill>
                  <a:srgbClr val="333333"/>
                </a:solidFill>
                <a:latin typeface="Times New Roman" panose="02020603050405020304" pitchFamily="18" charset="0"/>
                <a:cs typeface="Times New Roman" panose="02020603050405020304" pitchFamily="18" charset="0"/>
              </a:rPr>
              <a:t>Компетенциявий ёндашувга асосланган </a:t>
            </a:r>
          </a:p>
          <a:p>
            <a:pPr algn="ctr">
              <a:defRPr/>
            </a:pPr>
            <a:r>
              <a:rPr lang="uz-Cyrl-UZ" sz="2800" b="1" dirty="0">
                <a:solidFill>
                  <a:srgbClr val="333333"/>
                </a:solidFill>
                <a:latin typeface="Times New Roman" panose="02020603050405020304" pitchFamily="18" charset="0"/>
                <a:cs typeface="Times New Roman" panose="02020603050405020304" pitchFamily="18" charset="0"/>
              </a:rPr>
              <a:t>Давлат таълим стандарти ва ўқув дастури асосида ўтилган</a:t>
            </a:r>
            <a:endParaRPr lang="ru-RU" sz="2800" b="1" dirty="0">
              <a:solidFill>
                <a:srgbClr val="333333"/>
              </a:solidFill>
              <a:latin typeface="Times New Roman" panose="02020603050405020304" pitchFamily="18" charset="0"/>
              <a:cs typeface="Times New Roman" panose="02020603050405020304" pitchFamily="18" charset="0"/>
            </a:endParaRPr>
          </a:p>
        </p:txBody>
      </p:sp>
      <p:sp>
        <p:nvSpPr>
          <p:cNvPr id="5" name="Овал 4"/>
          <p:cNvSpPr/>
          <p:nvPr/>
        </p:nvSpPr>
        <p:spPr>
          <a:xfrm>
            <a:off x="3125788" y="5197475"/>
            <a:ext cx="2735262" cy="1152525"/>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НАТИЖА</a:t>
            </a:r>
            <a:endParaRPr lang="ru-RU" sz="2400" b="1" dirty="0">
              <a:solidFill>
                <a:srgbClr val="333333"/>
              </a:solidFill>
              <a:latin typeface="Times New Roman" panose="02020603050405020304" pitchFamily="18" charset="0"/>
              <a:cs typeface="Times New Roman" panose="02020603050405020304" pitchFamily="18" charset="0"/>
            </a:endParaRPr>
          </a:p>
        </p:txBody>
      </p:sp>
      <p:sp>
        <p:nvSpPr>
          <p:cNvPr id="12" name="Выгнутая вправо стрелка 11"/>
          <p:cNvSpPr/>
          <p:nvPr/>
        </p:nvSpPr>
        <p:spPr>
          <a:xfrm>
            <a:off x="6584950" y="2781300"/>
            <a:ext cx="2044700" cy="1671638"/>
          </a:xfrm>
          <a:prstGeom prst="curvedLeftArrow">
            <a:avLst>
              <a:gd name="adj1" fmla="val 25000"/>
              <a:gd name="adj2" fmla="val 33542"/>
              <a:gd name="adj3" fmla="val 42334"/>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ru-RU">
              <a:solidFill>
                <a:schemeClr val="tx1"/>
              </a:solidFill>
            </a:endParaRPr>
          </a:p>
        </p:txBody>
      </p:sp>
      <p:sp>
        <p:nvSpPr>
          <p:cNvPr id="15" name="Левая фигурная скобка 14"/>
          <p:cNvSpPr/>
          <p:nvPr/>
        </p:nvSpPr>
        <p:spPr>
          <a:xfrm rot="16200000">
            <a:off x="4029869" y="2907507"/>
            <a:ext cx="725487" cy="3816350"/>
          </a:xfrm>
          <a:prstGeom prst="leftBrace">
            <a:avLst>
              <a:gd name="adj1" fmla="val 102406"/>
              <a:gd name="adj2" fmla="val 51023"/>
            </a:avLst>
          </a:prstGeom>
        </p:spPr>
        <p:style>
          <a:lnRef idx="3">
            <a:schemeClr val="accent1"/>
          </a:lnRef>
          <a:fillRef idx="1003">
            <a:schemeClr val="dk2"/>
          </a:fillRef>
          <a:effectRef idx="2">
            <a:schemeClr val="accent1"/>
          </a:effectRef>
          <a:fontRef idx="minor">
            <a:schemeClr val="tx1"/>
          </a:fontRef>
        </p:style>
        <p:txBody>
          <a:bodyPr anchor="ctr"/>
          <a:lstStyle/>
          <a:p>
            <a:pPr algn="ctr">
              <a:defRPr/>
            </a:pPr>
            <a:endParaRPr lang="ru-RU"/>
          </a:p>
        </p:txBody>
      </p:sp>
      <p:sp>
        <p:nvSpPr>
          <p:cNvPr id="13" name="Выгнутая влево стрелка 12"/>
          <p:cNvSpPr/>
          <p:nvPr/>
        </p:nvSpPr>
        <p:spPr>
          <a:xfrm>
            <a:off x="238125" y="2781300"/>
            <a:ext cx="2132013" cy="1616075"/>
          </a:xfrm>
          <a:prstGeom prst="curvedRightArrow">
            <a:avLst>
              <a:gd name="adj1" fmla="val 45315"/>
              <a:gd name="adj2" fmla="val 24145"/>
              <a:gd name="adj3" fmla="val 95494"/>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ru-RU">
              <a:solidFill>
                <a:schemeClr val="tx1"/>
              </a:solidFill>
            </a:endParaRPr>
          </a:p>
        </p:txBody>
      </p:sp>
      <p:sp>
        <p:nvSpPr>
          <p:cNvPr id="3" name="Овал 2"/>
          <p:cNvSpPr/>
          <p:nvPr/>
        </p:nvSpPr>
        <p:spPr>
          <a:xfrm>
            <a:off x="250825" y="3848100"/>
            <a:ext cx="2476500" cy="18034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Ўқитувчи нимани ўргатади ?</a:t>
            </a:r>
            <a:endParaRPr lang="ru-RU" sz="2400" b="1" dirty="0">
              <a:solidFill>
                <a:srgbClr val="333333"/>
              </a:solidFill>
              <a:latin typeface="Times New Roman" panose="02020603050405020304" pitchFamily="18" charset="0"/>
              <a:cs typeface="Times New Roman" panose="02020603050405020304" pitchFamily="18" charset="0"/>
            </a:endParaRPr>
          </a:p>
        </p:txBody>
      </p:sp>
      <p:sp>
        <p:nvSpPr>
          <p:cNvPr id="4" name="Овал 3"/>
          <p:cNvSpPr/>
          <p:nvPr/>
        </p:nvSpPr>
        <p:spPr>
          <a:xfrm>
            <a:off x="6070600" y="3848100"/>
            <a:ext cx="2536825" cy="18034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Ўқувчи нимани ўрганади ?</a:t>
            </a:r>
            <a:endParaRPr lang="ru-RU" sz="2400" b="1" dirty="0">
              <a:solidFill>
                <a:srgbClr val="333333"/>
              </a:solidFill>
              <a:latin typeface="Times New Roman" panose="02020603050405020304" pitchFamily="18" charset="0"/>
              <a:cs typeface="Times New Roman" panose="02020603050405020304" pitchFamily="18" charset="0"/>
            </a:endParaRPr>
          </a:p>
        </p:txBody>
      </p:sp>
      <p:sp>
        <p:nvSpPr>
          <p:cNvPr id="16" name="Овал 15"/>
          <p:cNvSpPr/>
          <p:nvPr/>
        </p:nvSpPr>
        <p:spPr>
          <a:xfrm>
            <a:off x="3203575" y="3894138"/>
            <a:ext cx="2376488" cy="9144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3200" b="1" dirty="0">
                <a:solidFill>
                  <a:srgbClr val="333333"/>
                </a:solidFill>
                <a:latin typeface="Times New Roman" panose="02020603050405020304" pitchFamily="18" charset="0"/>
                <a:cs typeface="Times New Roman" panose="02020603050405020304" pitchFamily="18" charset="0"/>
              </a:rPr>
              <a:t>ДАРС</a:t>
            </a:r>
            <a:endParaRPr lang="ru-RU" sz="3200" b="1" dirty="0">
              <a:solidFill>
                <a:srgbClr val="333333"/>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341438"/>
          <a:ext cx="8713787" cy="5145087"/>
        </p:xfrm>
        <a:graphic>
          <a:graphicData uri="http://schemas.openxmlformats.org/drawingml/2006/table">
            <a:tbl>
              <a:tblPr firstRow="1" firstCol="1" bandRow="1">
                <a:tableStyleId>{5C22544A-7EE6-4342-B048-85BDC9FD1C3A}</a:tableStyleId>
              </a:tblPr>
              <a:tblGrid>
                <a:gridCol w="3888798"/>
                <a:gridCol w="4824989"/>
              </a:tblGrid>
              <a:tr h="560862">
                <a:tc>
                  <a:txBody>
                    <a:bodyPr/>
                    <a:lstStyle/>
                    <a:p>
                      <a:pPr algn="ctr">
                        <a:lnSpc>
                          <a:spcPct val="115000"/>
                        </a:lnSpc>
                        <a:spcAft>
                          <a:spcPts val="0"/>
                        </a:spcAft>
                      </a:pPr>
                      <a:r>
                        <a:rPr lang="ru-RU" sz="1600" dirty="0" smtClean="0">
                          <a:solidFill>
                            <a:srgbClr val="000000"/>
                          </a:solidFill>
                          <a:effectLst/>
                          <a:latin typeface="Times New Roman" panose="02020603050405020304" pitchFamily="18" charset="0"/>
                          <a:cs typeface="Times New Roman" panose="02020603050405020304" pitchFamily="18" charset="0"/>
                        </a:rPr>
                        <a:t>Академик лицей </a:t>
                      </a:r>
                      <a:r>
                        <a:rPr lang="ru-RU" sz="1600" dirty="0" err="1">
                          <a:solidFill>
                            <a:srgbClr val="000000"/>
                          </a:solidFill>
                          <a:effectLst/>
                          <a:latin typeface="Times New Roman" panose="02020603050405020304" pitchFamily="18" charset="0"/>
                          <a:cs typeface="Times New Roman" panose="02020603050405020304" pitchFamily="18" charset="0"/>
                        </a:rPr>
                        <a:t>ва</a:t>
                      </a:r>
                      <a:r>
                        <a:rPr lang="ru-RU" sz="1600" dirty="0">
                          <a:solidFill>
                            <a:srgbClr val="000000"/>
                          </a:solidFill>
                          <a:effectLst/>
                          <a:latin typeface="Times New Roman" panose="02020603050405020304" pitchFamily="18" charset="0"/>
                          <a:cs typeface="Times New Roman" panose="02020603050405020304" pitchFamily="18" charset="0"/>
                        </a:rPr>
                        <a:t> </a:t>
                      </a:r>
                      <a:r>
                        <a:rPr lang="ru-RU" sz="1600" dirty="0" err="1" smtClean="0">
                          <a:solidFill>
                            <a:srgbClr val="000000"/>
                          </a:solidFill>
                          <a:effectLst/>
                          <a:latin typeface="Times New Roman" panose="02020603050405020304" pitchFamily="18" charset="0"/>
                          <a:cs typeface="Times New Roman" panose="02020603050405020304" pitchFamily="18" charset="0"/>
                        </a:rPr>
                        <a:t>касб-ҳунар</a:t>
                      </a:r>
                      <a:r>
                        <a:rPr lang="ru-RU" sz="1600" dirty="0" smtClean="0">
                          <a:solidFill>
                            <a:srgbClr val="000000"/>
                          </a:solidFill>
                          <a:effectLst/>
                          <a:latin typeface="Times New Roman" panose="02020603050405020304" pitchFamily="18" charset="0"/>
                          <a:cs typeface="Times New Roman" panose="02020603050405020304" pitchFamily="18" charset="0"/>
                        </a:rPr>
                        <a:t> </a:t>
                      </a:r>
                      <a:r>
                        <a:rPr lang="ru-RU" sz="1600" dirty="0" err="1" smtClean="0">
                          <a:solidFill>
                            <a:srgbClr val="000000"/>
                          </a:solidFill>
                          <a:effectLst/>
                          <a:latin typeface="Times New Roman" panose="02020603050405020304" pitchFamily="18" charset="0"/>
                          <a:cs typeface="Times New Roman" panose="02020603050405020304" pitchFamily="18" charset="0"/>
                        </a:rPr>
                        <a:t>коллежлари</a:t>
                      </a:r>
                      <a:r>
                        <a:rPr lang="ru-RU" sz="1600" dirty="0" smtClean="0">
                          <a:solidFill>
                            <a:srgbClr val="000000"/>
                          </a:solidFill>
                          <a:effectLst/>
                          <a:latin typeface="Times New Roman" panose="02020603050405020304" pitchFamily="18" charset="0"/>
                          <a:cs typeface="Times New Roman" panose="02020603050405020304" pitchFamily="18" charset="0"/>
                        </a:rPr>
                        <a:t> </a:t>
                      </a:r>
                      <a:r>
                        <a:rPr lang="ru-RU" sz="1600" dirty="0" err="1" smtClean="0">
                          <a:solidFill>
                            <a:srgbClr val="000000"/>
                          </a:solidFill>
                          <a:effectLst/>
                          <a:latin typeface="Times New Roman" panose="02020603050405020304" pitchFamily="18" charset="0"/>
                          <a:cs typeface="Times New Roman" panose="02020603050405020304" pitchFamily="18" charset="0"/>
                        </a:rPr>
                        <a:t>ўқув</a:t>
                      </a:r>
                      <a:r>
                        <a:rPr lang="ru-RU" sz="1600" dirty="0" smtClean="0">
                          <a:solidFill>
                            <a:srgbClr val="000000"/>
                          </a:solidFill>
                          <a:effectLst/>
                          <a:latin typeface="Times New Roman" panose="02020603050405020304" pitchFamily="18" charset="0"/>
                          <a:cs typeface="Times New Roman" panose="02020603050405020304" pitchFamily="18" charset="0"/>
                        </a:rPr>
                        <a:t> </a:t>
                      </a:r>
                      <a:r>
                        <a:rPr lang="ru-RU" sz="1600" dirty="0" err="1" smtClean="0">
                          <a:solidFill>
                            <a:srgbClr val="000000"/>
                          </a:solidFill>
                          <a:effectLst/>
                          <a:latin typeface="Times New Roman" panose="02020603050405020304" pitchFamily="18" charset="0"/>
                          <a:cs typeface="Times New Roman" panose="02020603050405020304" pitchFamily="18" charset="0"/>
                        </a:rPr>
                        <a:t>қўлланмаси</a:t>
                      </a:r>
                      <a:r>
                        <a:rPr lang="ru-RU" sz="1600" dirty="0" smtClean="0">
                          <a:solidFill>
                            <a:srgbClr val="000000"/>
                          </a:solidFill>
                          <a:effectLst/>
                          <a:latin typeface="Times New Roman" panose="02020603050405020304" pitchFamily="18" charset="0"/>
                          <a:cs typeface="Times New Roman" panose="02020603050405020304" pitchFamily="18" charset="0"/>
                        </a:rPr>
                        <a:t> 1-қисм</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ru-RU" sz="1600" dirty="0" err="1" smtClean="0">
                          <a:solidFill>
                            <a:srgbClr val="000000"/>
                          </a:solidFill>
                          <a:effectLst/>
                          <a:latin typeface="Times New Roman" panose="02020603050405020304" pitchFamily="18" charset="0"/>
                          <a:cs typeface="Times New Roman" panose="02020603050405020304" pitchFamily="18" charset="0"/>
                        </a:rPr>
                        <a:t>Умумтаълим</a:t>
                      </a:r>
                      <a:r>
                        <a:rPr lang="ru-RU" sz="1600" dirty="0" smtClean="0">
                          <a:solidFill>
                            <a:srgbClr val="000000"/>
                          </a:solidFill>
                          <a:effectLst/>
                          <a:latin typeface="Times New Roman" panose="02020603050405020304" pitchFamily="18" charset="0"/>
                          <a:cs typeface="Times New Roman" panose="02020603050405020304" pitchFamily="18" charset="0"/>
                        </a:rPr>
                        <a:t> </a:t>
                      </a:r>
                      <a:r>
                        <a:rPr lang="ru-RU" sz="1600" dirty="0" err="1" smtClean="0">
                          <a:solidFill>
                            <a:srgbClr val="000000"/>
                          </a:solidFill>
                          <a:effectLst/>
                          <a:latin typeface="Times New Roman" panose="02020603050405020304" pitchFamily="18" charset="0"/>
                          <a:cs typeface="Times New Roman" panose="02020603050405020304" pitchFamily="18" charset="0"/>
                        </a:rPr>
                        <a:t>мактабларининг</a:t>
                      </a:r>
                      <a:r>
                        <a:rPr lang="ru-RU" sz="1600" dirty="0" smtClean="0">
                          <a:solidFill>
                            <a:srgbClr val="000000"/>
                          </a:solidFill>
                          <a:effectLst/>
                          <a:latin typeface="Times New Roman" panose="02020603050405020304" pitchFamily="18" charset="0"/>
                          <a:cs typeface="Times New Roman" panose="02020603050405020304" pitchFamily="18" charset="0"/>
                        </a:rPr>
                        <a:t> 10-синфлари </a:t>
                      </a:r>
                      <a:r>
                        <a:rPr lang="ru-RU" sz="1600" dirty="0" err="1" smtClean="0">
                          <a:solidFill>
                            <a:srgbClr val="000000"/>
                          </a:solidFill>
                          <a:effectLst/>
                          <a:latin typeface="Times New Roman" panose="02020603050405020304" pitchFamily="18" charset="0"/>
                          <a:cs typeface="Times New Roman" panose="02020603050405020304" pitchFamily="18" charset="0"/>
                        </a:rPr>
                        <a:t>дарслиги</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280431">
                <a:tc>
                  <a:txBody>
                    <a:bodyPr/>
                    <a:lstStyle/>
                    <a:p>
                      <a:pPr algn="ctr">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Ҳ</a:t>
                      </a:r>
                      <a:r>
                        <a:rPr lang="ru-RU" sz="1600" dirty="0" err="1">
                          <a:solidFill>
                            <a:srgbClr val="000000"/>
                          </a:solidFill>
                          <a:effectLst/>
                          <a:latin typeface="Times New Roman" panose="02020603050405020304" pitchFamily="18" charset="0"/>
                          <a:cs typeface="Times New Roman" panose="02020603050405020304" pitchFamily="18" charset="0"/>
                        </a:rPr>
                        <a:t>арбий</a:t>
                      </a:r>
                      <a:r>
                        <a:rPr lang="ru-RU" sz="1600" dirty="0">
                          <a:solidFill>
                            <a:srgbClr val="000000"/>
                          </a:solidFill>
                          <a:effectLst/>
                          <a:latin typeface="Times New Roman" panose="02020603050405020304" pitchFamily="18" charset="0"/>
                          <a:cs typeface="Times New Roman" panose="02020603050405020304" pitchFamily="18" charset="0"/>
                        </a:rPr>
                        <a:t> </a:t>
                      </a:r>
                      <a:r>
                        <a:rPr lang="uz-Cyrl-UZ" sz="1600" dirty="0">
                          <a:solidFill>
                            <a:srgbClr val="000000"/>
                          </a:solidFill>
                          <a:effectLst/>
                          <a:latin typeface="Times New Roman" panose="02020603050405020304" pitchFamily="18" charset="0"/>
                          <a:cs typeface="Times New Roman" panose="02020603050405020304" pitchFamily="18" charset="0"/>
                        </a:rPr>
                        <a:t>хизмат асослари</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1600" b="1" dirty="0">
                          <a:solidFill>
                            <a:srgbClr val="000000"/>
                          </a:solidFill>
                          <a:effectLst/>
                          <a:latin typeface="Times New Roman" panose="02020603050405020304" pitchFamily="18" charset="0"/>
                          <a:cs typeface="Times New Roman" panose="02020603050405020304" pitchFamily="18" charset="0"/>
                        </a:rPr>
                        <a:t>Ҳарбий хизматнинг ҳуқуқий асослари</a:t>
                      </a:r>
                      <a:endParaRPr lang="ru-RU" sz="1600" b="1"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4303794">
                <a:tc>
                  <a:txBody>
                    <a:bodyPr/>
                    <a:lstStyle/>
                    <a:p>
                      <a:pPr algn="just">
                        <a:lnSpc>
                          <a:spcPct val="115000"/>
                        </a:lnSpc>
                        <a:spcAft>
                          <a:spcPts val="0"/>
                        </a:spcAft>
                      </a:pPr>
                      <a:r>
                        <a:rPr lang="uz-Cyrl-UZ" sz="1600" b="0" dirty="0">
                          <a:solidFill>
                            <a:srgbClr val="000000"/>
                          </a:solidFill>
                          <a:effectLst/>
                          <a:latin typeface="Times New Roman" panose="02020603050405020304" pitchFamily="18" charset="0"/>
                          <a:cs typeface="Times New Roman" panose="02020603050405020304" pitchFamily="18" charset="0"/>
                        </a:rPr>
                        <a:t>1-боб. Қуролли тўқнашувлар ҳуқуқи</a:t>
                      </a:r>
                      <a:endParaRPr lang="ru-RU" sz="1600" b="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b="0" dirty="0">
                          <a:solidFill>
                            <a:srgbClr val="000000"/>
                          </a:solidFill>
                          <a:effectLst/>
                          <a:latin typeface="Times New Roman" panose="02020603050405020304" pitchFamily="18" charset="0"/>
                          <a:cs typeface="Times New Roman" panose="02020603050405020304" pitchFamily="18" charset="0"/>
                        </a:rPr>
                        <a:t>2-боб. Ҳарбий хизматнинг ҳуқуқий асослари</a:t>
                      </a:r>
                      <a:endParaRPr lang="ru-RU" sz="1600" b="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b="0" dirty="0">
                          <a:solidFill>
                            <a:srgbClr val="000000"/>
                          </a:solidFill>
                          <a:effectLst/>
                          <a:latin typeface="Times New Roman" panose="02020603050405020304" pitchFamily="18" charset="0"/>
                          <a:cs typeface="Times New Roman" panose="02020603050405020304" pitchFamily="18" charset="0"/>
                        </a:rPr>
                        <a:t>3-боб. Ўзбекистон Республикаси Қуролли кучлари – Давлатнинг ҳарбий ташкилоти. Ўзбекистон Республикаси мудофасининг асоси</a:t>
                      </a:r>
                      <a:endParaRPr lang="ru-RU" sz="1600" b="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b="0" dirty="0">
                          <a:solidFill>
                            <a:srgbClr val="000000"/>
                          </a:solidFill>
                          <a:effectLst/>
                          <a:latin typeface="Times New Roman" panose="02020603050405020304" pitchFamily="18" charset="0"/>
                          <a:cs typeface="Times New Roman" panose="02020603050405020304" pitchFamily="18" charset="0"/>
                        </a:rPr>
                        <a:t>4-боб. Ҳарбий хизматчилар ва улар орасидаги муносабатлар, ҳарбий интизом </a:t>
                      </a:r>
                      <a:endParaRPr lang="uz-Cyrl-UZ" sz="1600" b="0" dirty="0" smtClean="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b="0" dirty="0" smtClean="0">
                          <a:solidFill>
                            <a:srgbClr val="000000"/>
                          </a:solidFill>
                          <a:effectLst/>
                          <a:latin typeface="Times New Roman" panose="02020603050405020304" pitchFamily="18" charset="0"/>
                          <a:cs typeface="Times New Roman" panose="02020603050405020304" pitchFamily="18" charset="0"/>
                        </a:rPr>
                        <a:t>5-боб</a:t>
                      </a:r>
                      <a:r>
                        <a:rPr lang="uz-Cyrl-UZ" sz="1600" b="0" dirty="0">
                          <a:solidFill>
                            <a:srgbClr val="000000"/>
                          </a:solidFill>
                          <a:effectLst/>
                          <a:latin typeface="Times New Roman" panose="02020603050405020304" pitchFamily="18" charset="0"/>
                          <a:cs typeface="Times New Roman" panose="02020603050405020304" pitchFamily="18" charset="0"/>
                        </a:rPr>
                        <a:t>. Кундалик наряд, взвод бўйича поспоннинг вазифалари.</a:t>
                      </a:r>
                      <a:endParaRPr lang="ru-RU" sz="1600" b="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b="0" dirty="0">
                          <a:solidFill>
                            <a:srgbClr val="000000"/>
                          </a:solidFill>
                          <a:effectLst/>
                          <a:latin typeface="Times New Roman" panose="02020603050405020304" pitchFamily="18" charset="0"/>
                          <a:cs typeface="Times New Roman" panose="02020603050405020304" pitchFamily="18" charset="0"/>
                        </a:rPr>
                        <a:t>6-боб. Қуролсиз бажариладиган саф амаллари ва ҳаракатлари</a:t>
                      </a:r>
                      <a:endParaRPr lang="ru-RU" sz="1600" b="0"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1-боб. Ўзбекистон Республикаси мудофа ва ҳарбий хизмат тўғрисидаги қонунларидаги асослари</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2-боб. Ҳарбий хизматнинг ҳуқуқий асослари</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3-боб. Ҳарбий хизматни ўташ. Разведкадаги хизмат</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4-боб. Ўзбекистон Республикаси Қуролли кучлари – давлатнинг ҳарбий ташкилоти, Ўзбекистон Республикаси мудофасининг асоси</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5-боб. Ҳарбий хизматчилар ва улар орасидаги муносабатлар, ҳарбий интизом</a:t>
                      </a:r>
                      <a:endParaRPr lang="ru-RU" sz="1600" dirty="0">
                        <a:solidFill>
                          <a:srgbClr val="000000"/>
                        </a:solidFill>
                        <a:effectLst/>
                        <a:latin typeface="Times New Roman" panose="02020603050405020304" pitchFamily="18" charset="0"/>
                        <a:cs typeface="Times New Roman" panose="02020603050405020304" pitchFamily="18" charset="0"/>
                      </a:endParaRPr>
                    </a:p>
                    <a:p>
                      <a:pPr>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6-боб. Ўзбекистон Республикаси Қуролли кучларнинг ички хизмат Низоми</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7-боб. Ўзбекистон Республикаси Қуролли кучларнинг гарнизон ва қоровуллик хизматлари Низоми</a:t>
                      </a:r>
                      <a:endParaRPr lang="ru-RU" sz="1600" dirty="0">
                        <a:solidFill>
                          <a:srgbClr val="000000"/>
                        </a:solidFill>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uz-Cyrl-UZ" sz="1600" dirty="0">
                          <a:solidFill>
                            <a:srgbClr val="000000"/>
                          </a:solidFill>
                          <a:effectLst/>
                          <a:latin typeface="Times New Roman" panose="02020603050405020304" pitchFamily="18" charset="0"/>
                          <a:cs typeface="Times New Roman" panose="02020603050405020304" pitchFamily="18" charset="0"/>
                        </a:rPr>
                        <a:t>8-боб. Ўзбекистон Республикаси Қуролли кучлари саф Низоми. Якка тартибда саф тайёргарлиги</a:t>
                      </a:r>
                      <a:endParaRPr lang="ru-RU" sz="1600" dirty="0">
                        <a:solidFill>
                          <a:srgbClr val="000000"/>
                        </a:solidFill>
                        <a:effectLst/>
                        <a:latin typeface="Times New Roman" panose="02020603050405020304" pitchFamily="18" charset="0"/>
                        <a:ea typeface="Calibri"/>
                        <a:cs typeface="Times New Roman" panose="02020603050405020304" pitchFamily="18" charset="0"/>
                      </a:endParaRPr>
                    </a:p>
                  </a:txBody>
                  <a:tcPr marL="60149" marR="60149"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
        <p:nvSpPr>
          <p:cNvPr id="22544" name="Прямоугольник 2"/>
          <p:cNvSpPr>
            <a:spLocks noChangeArrowheads="1"/>
          </p:cNvSpPr>
          <p:nvPr/>
        </p:nvSpPr>
        <p:spPr bwMode="auto">
          <a:xfrm>
            <a:off x="1027113" y="333375"/>
            <a:ext cx="6711950" cy="800100"/>
          </a:xfrm>
          <a:prstGeom prst="rect">
            <a:avLst/>
          </a:prstGeom>
          <a:noFill/>
          <a:ln w="9525">
            <a:noFill/>
            <a:miter lim="800000"/>
            <a:headEnd/>
            <a:tailEnd/>
          </a:ln>
        </p:spPr>
        <p:txBody>
          <a:bodyPr wrap="none">
            <a:spAutoFit/>
          </a:bodyPr>
          <a:lstStyle/>
          <a:p>
            <a:pPr algn="ctr">
              <a:lnSpc>
                <a:spcPct val="115000"/>
              </a:lnSpc>
            </a:pPr>
            <a:r>
              <a:rPr lang="ru-RU" altLang="ru-RU" sz="2000" b="1">
                <a:solidFill>
                  <a:srgbClr val="FFFFFF"/>
                </a:solidFill>
                <a:latin typeface="Times New Roman" pitchFamily="18" charset="0"/>
                <a:cs typeface="Times New Roman" pitchFamily="18" charset="0"/>
              </a:rPr>
              <a:t>ЧАҚИРУВГА  ҚАДАР  БОШЛАНҒИЧ  ТАЙЁРГАРЛИК </a:t>
            </a:r>
          </a:p>
          <a:p>
            <a:pPr algn="ctr">
              <a:lnSpc>
                <a:spcPct val="115000"/>
              </a:lnSpc>
            </a:pPr>
            <a:r>
              <a:rPr lang="uz-Cyrl-UZ" altLang="ru-RU" sz="2000" b="1">
                <a:solidFill>
                  <a:srgbClr val="FFFFFF"/>
                </a:solidFill>
                <a:latin typeface="Times New Roman" pitchFamily="18" charset="0"/>
                <a:cs typeface="Times New Roman" pitchFamily="18" charset="0"/>
              </a:rPr>
              <a:t>ДАРСЛИГИНИНГ  ҚИЁСИЙ  ТАҲЛИЛИ</a:t>
            </a:r>
            <a:endParaRPr lang="ru-RU" altLang="ru-RU" sz="2000" b="1">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68313" y="1341438"/>
          <a:ext cx="8135937" cy="4206875"/>
        </p:xfrm>
        <a:graphic>
          <a:graphicData uri="http://schemas.openxmlformats.org/drawingml/2006/table">
            <a:tbl>
              <a:tblPr firstRow="1" firstCol="1" bandRow="1">
                <a:tableStyleId>{5C22544A-7EE6-4342-B048-85BDC9FD1C3A}</a:tableStyleId>
              </a:tblPr>
              <a:tblGrid>
                <a:gridCol w="3791574"/>
                <a:gridCol w="4344363"/>
              </a:tblGrid>
              <a:tr h="350573">
                <a:tc>
                  <a:txBody>
                    <a:bodyPr/>
                    <a:lstStyle/>
                    <a:p>
                      <a:pPr algn="ctr">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Ҳ</a:t>
                      </a:r>
                      <a:r>
                        <a:rPr lang="ru-RU" sz="2000" dirty="0" err="1">
                          <a:solidFill>
                            <a:srgbClr val="000000"/>
                          </a:solidFill>
                          <a:effectLst/>
                          <a:latin typeface="Times New Roman" panose="02020603050405020304" pitchFamily="18" charset="0"/>
                          <a:cs typeface="Times New Roman" panose="02020603050405020304" pitchFamily="18" charset="0"/>
                        </a:rPr>
                        <a:t>арбий</a:t>
                      </a:r>
                      <a:r>
                        <a:rPr lang="ru-RU" sz="2000" dirty="0">
                          <a:solidFill>
                            <a:srgbClr val="000000"/>
                          </a:solidFill>
                          <a:effectLst/>
                          <a:latin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cs typeface="Times New Roman" panose="02020603050405020304" pitchFamily="18" charset="0"/>
                        </a:rPr>
                        <a:t>иш</a:t>
                      </a:r>
                      <a:r>
                        <a:rPr lang="ru-RU" sz="2000" dirty="0">
                          <a:solidFill>
                            <a:srgbClr val="000000"/>
                          </a:solidFill>
                          <a:effectLst/>
                          <a:latin typeface="Times New Roman" panose="02020603050405020304" pitchFamily="18" charset="0"/>
                          <a:cs typeface="Times New Roman" panose="02020603050405020304" pitchFamily="18" charset="0"/>
                        </a:rPr>
                        <a:t> </a:t>
                      </a:r>
                      <a:r>
                        <a:rPr lang="ru-RU" sz="2000" dirty="0" err="1">
                          <a:solidFill>
                            <a:srgbClr val="000000"/>
                          </a:solidFill>
                          <a:effectLst/>
                          <a:latin typeface="Times New Roman" panose="02020603050405020304" pitchFamily="18" charset="0"/>
                          <a:cs typeface="Times New Roman" panose="02020603050405020304" pitchFamily="18" charset="0"/>
                        </a:rPr>
                        <a:t>асослари</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52920" marR="5292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2000">
                          <a:solidFill>
                            <a:srgbClr val="000000"/>
                          </a:solidFill>
                          <a:effectLst/>
                          <a:latin typeface="Times New Roman" panose="02020603050405020304" pitchFamily="18" charset="0"/>
                          <a:cs typeface="Times New Roman" panose="02020603050405020304" pitchFamily="18" charset="0"/>
                        </a:rPr>
                        <a:t>Ҳ</a:t>
                      </a:r>
                      <a:r>
                        <a:rPr lang="ru-RU" sz="2000">
                          <a:solidFill>
                            <a:srgbClr val="000000"/>
                          </a:solidFill>
                          <a:effectLst/>
                          <a:latin typeface="Times New Roman" panose="02020603050405020304" pitchFamily="18" charset="0"/>
                          <a:cs typeface="Times New Roman" panose="02020603050405020304" pitchFamily="18" charset="0"/>
                        </a:rPr>
                        <a:t>арбий иш асослари</a:t>
                      </a:r>
                      <a:endParaRPr lang="ru-RU" sz="2000">
                        <a:solidFill>
                          <a:srgbClr val="000000"/>
                        </a:solidFill>
                        <a:effectLst/>
                        <a:latin typeface="Times New Roman" panose="02020603050405020304" pitchFamily="18" charset="0"/>
                        <a:ea typeface="Calibri"/>
                        <a:cs typeface="Times New Roman" panose="02020603050405020304" pitchFamily="18" charset="0"/>
                      </a:endParaRPr>
                    </a:p>
                  </a:txBody>
                  <a:tcPr marL="52920" marR="5292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3856302">
                <a:tc>
                  <a:txBody>
                    <a:bodyPr/>
                    <a:lstStyle/>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1-боб. Умумқўшин жанги асослари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2-боб. Аскарнинг жангдаги ҳаракати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3-боб. Разведка</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4-боб. Муҳандислик жиҳозлаш ва уларни кўздан яшириш</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5-боб. Қуролли Кучларда қўлланиладиган миналар</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6-боб. Жойда харитасиз орентирланиш </a:t>
                      </a:r>
                      <a:endParaRPr lang="ru-RU" sz="2000" b="0" dirty="0">
                        <a:solidFill>
                          <a:srgbClr val="000000"/>
                        </a:solidFill>
                        <a:effectLst/>
                        <a:latin typeface="Times New Roman" panose="02020603050405020304" pitchFamily="18" charset="0"/>
                        <a:ea typeface="Calibri"/>
                        <a:cs typeface="Times New Roman" panose="02020603050405020304" pitchFamily="18" charset="0"/>
                      </a:endParaRPr>
                    </a:p>
                  </a:txBody>
                  <a:tcPr marL="52920" marR="5292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marL="90488" indent="0" algn="l">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1-боб. Умумқўшин жанги асослари</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gn="l">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2-боб. Аскарнинг </a:t>
                      </a:r>
                      <a:r>
                        <a:rPr lang="uz-Cyrl-UZ" sz="2000" b="1" dirty="0">
                          <a:solidFill>
                            <a:srgbClr val="000000"/>
                          </a:solidFill>
                          <a:effectLst/>
                          <a:latin typeface="Times New Roman" panose="02020603050405020304" pitchFamily="18" charset="0"/>
                          <a:cs typeface="Times New Roman" panose="02020603050405020304" pitchFamily="18" charset="0"/>
                        </a:rPr>
                        <a:t>ва бўлинманинг </a:t>
                      </a:r>
                      <a:r>
                        <a:rPr lang="uz-Cyrl-UZ" sz="2000" dirty="0">
                          <a:solidFill>
                            <a:srgbClr val="000000"/>
                          </a:solidFill>
                          <a:effectLst/>
                          <a:latin typeface="Times New Roman" panose="02020603050405020304" pitchFamily="18" charset="0"/>
                          <a:cs typeface="Times New Roman" panose="02020603050405020304" pitchFamily="18" charset="0"/>
                        </a:rPr>
                        <a:t>жангдаги ҳаракатлари</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gn="l">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3-боб. Разведка</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gn="l">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4-боб. Муҳандислик жиҳозлаш ва уларни кўздан яшириш</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gn="l">
                        <a:lnSpc>
                          <a:spcPct val="115000"/>
                        </a:lnSpc>
                        <a:spcAft>
                          <a:spcPts val="0"/>
                        </a:spcAft>
                      </a:pPr>
                      <a:r>
                        <a:rPr lang="uz-Cyrl-UZ" sz="2000" dirty="0" smtClean="0">
                          <a:solidFill>
                            <a:srgbClr val="000000"/>
                          </a:solidFill>
                          <a:effectLst/>
                          <a:latin typeface="Times New Roman" panose="02020603050405020304" pitchFamily="18" charset="0"/>
                          <a:cs typeface="Times New Roman" panose="02020603050405020304" pitchFamily="18" charset="0"/>
                        </a:rPr>
                        <a:t>5-боб.</a:t>
                      </a:r>
                      <a:r>
                        <a:rPr lang="uz-Cyrl-UZ" sz="2000" baseline="0" dirty="0" smtClean="0">
                          <a:solidFill>
                            <a:srgbClr val="000000"/>
                          </a:solidFill>
                          <a:effectLst/>
                          <a:latin typeface="Times New Roman" panose="02020603050405020304" pitchFamily="18" charset="0"/>
                          <a:cs typeface="Times New Roman" panose="02020603050405020304" pitchFamily="18" charset="0"/>
                        </a:rPr>
                        <a:t> </a:t>
                      </a:r>
                      <a:r>
                        <a:rPr lang="uz-Cyrl-UZ" sz="2000" dirty="0" smtClean="0">
                          <a:solidFill>
                            <a:srgbClr val="000000"/>
                          </a:solidFill>
                          <a:effectLst/>
                          <a:latin typeface="Times New Roman" panose="02020603050405020304" pitchFamily="18" charset="0"/>
                          <a:cs typeface="Times New Roman" panose="02020603050405020304" pitchFamily="18" charset="0"/>
                        </a:rPr>
                        <a:t>Қуролли </a:t>
                      </a:r>
                      <a:r>
                        <a:rPr lang="uz-Cyrl-UZ" sz="2000" dirty="0">
                          <a:solidFill>
                            <a:srgbClr val="000000"/>
                          </a:solidFill>
                          <a:effectLst/>
                          <a:latin typeface="Times New Roman" panose="02020603050405020304" pitchFamily="18" charset="0"/>
                          <a:cs typeface="Times New Roman" panose="02020603050405020304" pitchFamily="18" charset="0"/>
                        </a:rPr>
                        <a:t>Кучларда қўлланиладиган миналар</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gn="l">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6-боб. Жойда харитасиз орентирланиш</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52920" marR="52920"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388" y="1341438"/>
          <a:ext cx="8785225" cy="4906962"/>
        </p:xfrm>
        <a:graphic>
          <a:graphicData uri="http://schemas.openxmlformats.org/drawingml/2006/table">
            <a:tbl>
              <a:tblPr firstRow="1" firstCol="1" bandRow="1">
                <a:tableStyleId>{5C22544A-7EE6-4342-B048-85BDC9FD1C3A}</a:tableStyleId>
              </a:tblPr>
              <a:tblGrid>
                <a:gridCol w="5163246"/>
                <a:gridCol w="3621979"/>
              </a:tblGrid>
              <a:tr h="350518">
                <a:tc>
                  <a:txBody>
                    <a:bodyPr/>
                    <a:lstStyle/>
                    <a:p>
                      <a:pPr algn="ctr">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Отиш тайёргарлиги</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2" marR="6858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15000"/>
                        </a:lnSpc>
                        <a:spcAft>
                          <a:spcPts val="0"/>
                        </a:spcAft>
                      </a:pPr>
                      <a:r>
                        <a:rPr lang="uz-Cyrl-UZ" sz="2000">
                          <a:solidFill>
                            <a:srgbClr val="000000"/>
                          </a:solidFill>
                          <a:effectLst/>
                          <a:latin typeface="Times New Roman" panose="02020603050405020304" pitchFamily="18" charset="0"/>
                          <a:cs typeface="Times New Roman" panose="02020603050405020304" pitchFamily="18" charset="0"/>
                        </a:rPr>
                        <a:t>Отиш тайёргарлиги </a:t>
                      </a:r>
                      <a:endParaRPr lang="ru-RU" sz="2000">
                        <a:solidFill>
                          <a:srgbClr val="000000"/>
                        </a:solidFill>
                        <a:effectLst/>
                        <a:latin typeface="Times New Roman" panose="02020603050405020304" pitchFamily="18" charset="0"/>
                        <a:ea typeface="Calibri"/>
                        <a:cs typeface="Times New Roman" panose="02020603050405020304" pitchFamily="18" charset="0"/>
                      </a:endParaRPr>
                    </a:p>
                  </a:txBody>
                  <a:tcPr marL="68582" marR="6858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4556444">
                <a:tc>
                  <a:txBody>
                    <a:bodyPr/>
                    <a:lstStyle/>
                    <a:p>
                      <a:pPr marL="90488" indent="0" algn="just">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1-боб. Клашников автомати, ствол остидаги  GP-25 гранатомёти ва парчаланувчи қўл гранаталарининг тузилиши, асосий қисми ва кўрсаткичлари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gn="just">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2-боб.Парчаланувчи қўл гранаталарининг жанговар кўрсаткичлари, умумий тузилиши ва ишлатиш принципи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gn="just">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3-боб. Кичик калибрли милтиқ</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gn="just">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4-боб. Қуролдан отиш асослари ва қоидалари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marL="90488" indent="0" algn="just">
                        <a:lnSpc>
                          <a:spcPct val="115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5-боб. Жойида туриб ва ҳаракат пайтида қўзғалмас ҳамда пайдо бўлувчи нишонларга ўт очиш.</a:t>
                      </a:r>
                      <a:endParaRPr lang="ru-RU" sz="2000" b="0" dirty="0">
                        <a:solidFill>
                          <a:srgbClr val="000000"/>
                        </a:solidFill>
                        <a:effectLst/>
                        <a:latin typeface="Times New Roman" panose="02020603050405020304" pitchFamily="18" charset="0"/>
                        <a:ea typeface="Calibri"/>
                        <a:cs typeface="Times New Roman" panose="02020603050405020304" pitchFamily="18" charset="0"/>
                      </a:endParaRPr>
                    </a:p>
                  </a:txBody>
                  <a:tcPr marL="68582" marR="6858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marL="90488" indent="0" algn="just">
                        <a:lnSpc>
                          <a:spcPct val="115000"/>
                        </a:lnSpc>
                        <a:spcAft>
                          <a:spcPts val="0"/>
                        </a:spcAft>
                      </a:pPr>
                      <a:r>
                        <a:rPr lang="uz-Cyrl-UZ" sz="2000" dirty="0" smtClean="0">
                          <a:solidFill>
                            <a:srgbClr val="000000"/>
                          </a:solidFill>
                          <a:effectLst/>
                          <a:latin typeface="Times New Roman" panose="02020603050405020304" pitchFamily="18" charset="0"/>
                          <a:cs typeface="Times New Roman" panose="02020603050405020304" pitchFamily="18" charset="0"/>
                        </a:rPr>
                        <a:t>1-боб. </a:t>
                      </a:r>
                      <a:r>
                        <a:rPr lang="uz-Cyrl-UZ" sz="2000" b="1" dirty="0" smtClean="0">
                          <a:solidFill>
                            <a:srgbClr val="000000"/>
                          </a:solidFill>
                          <a:effectLst/>
                          <a:latin typeface="Times New Roman" panose="02020603050405020304" pitchFamily="18" charset="0"/>
                          <a:cs typeface="Times New Roman" panose="02020603050405020304" pitchFamily="18" charset="0"/>
                        </a:rPr>
                        <a:t>Ўқотар </a:t>
                      </a:r>
                      <a:r>
                        <a:rPr lang="uz-Cyrl-UZ" sz="2000" b="1" dirty="0">
                          <a:solidFill>
                            <a:srgbClr val="000000"/>
                          </a:solidFill>
                          <a:effectLst/>
                          <a:latin typeface="Times New Roman" panose="02020603050405020304" pitchFamily="18" charset="0"/>
                          <a:cs typeface="Times New Roman" panose="02020603050405020304" pitchFamily="18" charset="0"/>
                        </a:rPr>
                        <a:t>қуролларнинг вазифаси, тузилиши, ишлаш тамойили ва жанговар хусусиятлари. Қўл гранаталари.</a:t>
                      </a:r>
                      <a:endParaRPr lang="ru-RU" sz="2000" b="1" dirty="0">
                        <a:solidFill>
                          <a:srgbClr val="000000"/>
                        </a:solidFill>
                        <a:effectLst/>
                        <a:latin typeface="Times New Roman" panose="02020603050405020304" pitchFamily="18" charset="0"/>
                        <a:cs typeface="Times New Roman" panose="02020603050405020304" pitchFamily="18" charset="0"/>
                      </a:endParaRPr>
                    </a:p>
                    <a:p>
                      <a:pPr marL="90488" indent="0" algn="just">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2-боб. Қуролдан отишнинг асослари ва қоидалари </a:t>
                      </a:r>
                      <a:endParaRPr lang="ru-RU" sz="2000" dirty="0">
                        <a:solidFill>
                          <a:srgbClr val="000000"/>
                        </a:solidFill>
                        <a:effectLst/>
                        <a:latin typeface="Times New Roman" panose="02020603050405020304" pitchFamily="18" charset="0"/>
                        <a:cs typeface="Times New Roman" panose="02020603050405020304" pitchFamily="18" charset="0"/>
                      </a:endParaRPr>
                    </a:p>
                    <a:p>
                      <a:pPr marL="90488" indent="0">
                        <a:lnSpc>
                          <a:spcPct val="115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 </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2" marR="68582"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850" y="1268413"/>
          <a:ext cx="8569325" cy="3048000"/>
        </p:xfrm>
        <a:graphic>
          <a:graphicData uri="http://schemas.openxmlformats.org/drawingml/2006/table">
            <a:tbl>
              <a:tblPr firstRow="1" firstCol="1" bandRow="1">
                <a:tableStyleId>{5C22544A-7EE6-4342-B048-85BDC9FD1C3A}</a:tableStyleId>
              </a:tblPr>
              <a:tblGrid>
                <a:gridCol w="4117829"/>
                <a:gridCol w="4451496"/>
              </a:tblGrid>
              <a:tr h="0">
                <a:tc>
                  <a:txBody>
                    <a:bodyPr/>
                    <a:lstStyle/>
                    <a:p>
                      <a:pPr algn="ctr">
                        <a:lnSpc>
                          <a:spcPct val="100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Амалий ҳарбий жисмоний тайёргарлик</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3" marR="6858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ctr">
                        <a:lnSpc>
                          <a:spcPct val="100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Амалий ҳарбий жисмоний тайёргарлик</a:t>
                      </a:r>
                      <a:endParaRPr lang="ru-RU" sz="2000" dirty="0">
                        <a:solidFill>
                          <a:srgbClr val="000000"/>
                        </a:solidFill>
                        <a:effectLst/>
                        <a:latin typeface="Times New Roman" panose="02020603050405020304" pitchFamily="18" charset="0"/>
                        <a:ea typeface="Calibri"/>
                        <a:cs typeface="Times New Roman" panose="02020603050405020304" pitchFamily="18" charset="0"/>
                      </a:endParaRPr>
                    </a:p>
                  </a:txBody>
                  <a:tcPr marL="68583" marR="6858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r h="0">
                <a:tc>
                  <a:txBody>
                    <a:bodyPr/>
                    <a:lstStyle/>
                    <a:p>
                      <a:pPr algn="just">
                        <a:lnSpc>
                          <a:spcPct val="100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1-боб. Ҳарбий хизматга чақирилувчиларнинг юқори даражадаги жисмоний тайёргарлиги зарурий шарти</a:t>
                      </a:r>
                      <a:endParaRPr lang="ru-RU" sz="2000" b="0" dirty="0">
                        <a:solidFill>
                          <a:srgbClr val="000000"/>
                        </a:solidFill>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2-боб. Умумий жисмоний тайёргарлик</a:t>
                      </a:r>
                      <a:endParaRPr lang="ru-RU" sz="2000" b="0" dirty="0">
                        <a:solidFill>
                          <a:srgbClr val="000000"/>
                        </a:solidFill>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z-Cyrl-UZ" sz="2000" b="0" dirty="0">
                          <a:solidFill>
                            <a:srgbClr val="000000"/>
                          </a:solidFill>
                          <a:effectLst/>
                          <a:latin typeface="Times New Roman" panose="02020603050405020304" pitchFamily="18" charset="0"/>
                          <a:cs typeface="Times New Roman" panose="02020603050405020304" pitchFamily="18" charset="0"/>
                        </a:rPr>
                        <a:t>3-боб. Тўсиқлардан ўтиш</a:t>
                      </a:r>
                      <a:endParaRPr lang="ru-RU" sz="2000" b="0" dirty="0">
                        <a:solidFill>
                          <a:srgbClr val="000000"/>
                        </a:solidFill>
                        <a:effectLst/>
                        <a:latin typeface="Times New Roman" panose="02020603050405020304" pitchFamily="18" charset="0"/>
                        <a:ea typeface="Calibri"/>
                        <a:cs typeface="Times New Roman" panose="02020603050405020304" pitchFamily="18" charset="0"/>
                      </a:endParaRPr>
                    </a:p>
                  </a:txBody>
                  <a:tcPr marL="68583" marR="6858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c>
                  <a:txBody>
                    <a:bodyPr/>
                    <a:lstStyle/>
                    <a:p>
                      <a:pPr algn="just">
                        <a:lnSpc>
                          <a:spcPct val="100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1-боб. Ҳарбий хизматга чақирилувчиларнинг юқори даражадаги жисмоний тайёргарлиги зарурий шарти</a:t>
                      </a:r>
                      <a:endParaRPr lang="ru-RU" sz="2000" dirty="0">
                        <a:solidFill>
                          <a:srgbClr val="000000"/>
                        </a:solidFill>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z-Cyrl-UZ" sz="2000" dirty="0">
                          <a:solidFill>
                            <a:srgbClr val="000000"/>
                          </a:solidFill>
                          <a:effectLst/>
                          <a:latin typeface="Times New Roman" panose="02020603050405020304" pitchFamily="18" charset="0"/>
                          <a:cs typeface="Times New Roman" panose="02020603050405020304" pitchFamily="18" charset="0"/>
                        </a:rPr>
                        <a:t>2-боб. Умумий тайёргарлик</a:t>
                      </a:r>
                      <a:endParaRPr lang="ru-RU" sz="2000" dirty="0">
                        <a:solidFill>
                          <a:srgbClr val="000000"/>
                        </a:solidFill>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z-Cyrl-UZ" sz="2000" b="1" dirty="0">
                          <a:solidFill>
                            <a:srgbClr val="000000"/>
                          </a:solidFill>
                          <a:effectLst/>
                          <a:latin typeface="Times New Roman" panose="02020603050405020304" pitchFamily="18" charset="0"/>
                          <a:cs typeface="Times New Roman" panose="02020603050405020304" pitchFamily="18" charset="0"/>
                        </a:rPr>
                        <a:t>3-боб. Ягона тўсиқлар (қатори) дан ўтиш</a:t>
                      </a:r>
                      <a:endParaRPr lang="ru-RU" sz="2000" b="1" dirty="0">
                        <a:solidFill>
                          <a:srgbClr val="000000"/>
                        </a:solidFill>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uz-Cyrl-UZ" sz="2000" b="1" dirty="0">
                          <a:solidFill>
                            <a:srgbClr val="000000"/>
                          </a:solidFill>
                          <a:effectLst/>
                          <a:latin typeface="Times New Roman" panose="02020603050405020304" pitchFamily="18" charset="0"/>
                          <a:cs typeface="Times New Roman" panose="02020603050405020304" pitchFamily="18" charset="0"/>
                        </a:rPr>
                        <a:t>4-боб. Қўл жанги</a:t>
                      </a:r>
                      <a:endParaRPr lang="ru-RU" sz="2000" b="1" dirty="0">
                        <a:solidFill>
                          <a:srgbClr val="000000"/>
                        </a:solidFill>
                        <a:effectLst/>
                        <a:latin typeface="Times New Roman" panose="02020603050405020304" pitchFamily="18" charset="0"/>
                        <a:ea typeface="Calibri"/>
                        <a:cs typeface="Times New Roman" panose="02020603050405020304" pitchFamily="18" charset="0"/>
                      </a:endParaRPr>
                    </a:p>
                  </a:txBody>
                  <a:tcPr marL="68583" marR="68583" marT="0" marB="0">
                    <a:lnL w="28575" cap="flat" cmpd="sng" algn="ctr">
                      <a:solidFill>
                        <a:srgbClr val="000000"/>
                      </a:solidFill>
                      <a:prstDash val="sysDot"/>
                      <a:round/>
                      <a:headEnd type="none" w="med" len="med"/>
                      <a:tailEnd type="none" w="med" len="med"/>
                    </a:lnL>
                    <a:lnR w="28575" cap="flat" cmpd="sng" algn="ctr">
                      <a:solidFill>
                        <a:srgbClr val="000000"/>
                      </a:solidFill>
                      <a:prstDash val="sysDot"/>
                      <a:round/>
                      <a:headEnd type="none" w="med" len="med"/>
                      <a:tailEnd type="none" w="med" len="med"/>
                    </a:lnR>
                    <a:lnT w="28575" cap="flat" cmpd="sng" algn="ctr">
                      <a:solidFill>
                        <a:srgbClr val="000000"/>
                      </a:solidFill>
                      <a:prstDash val="sysDot"/>
                      <a:round/>
                      <a:headEnd type="none" w="med" len="med"/>
                      <a:tailEnd type="none" w="med" len="med"/>
                    </a:lnT>
                    <a:lnB w="28575" cap="flat" cmpd="sng" algn="ctr">
                      <a:solidFill>
                        <a:srgbClr val="000000"/>
                      </a:solidFill>
                      <a:prstDash val="sysDot"/>
                      <a:round/>
                      <a:headEnd type="none" w="med" len="med"/>
                      <a:tailEnd type="none" w="med" len="med"/>
                    </a:lnB>
                    <a:noFill/>
                  </a:tcPr>
                </a:tc>
              </a:tr>
            </a:tbl>
          </a:graphicData>
        </a:graphic>
      </p:graphicFrame>
      <p:sp>
        <p:nvSpPr>
          <p:cNvPr id="25613" name="TextBox 2"/>
          <p:cNvSpPr txBox="1">
            <a:spLocks noChangeArrowheads="1"/>
          </p:cNvSpPr>
          <p:nvPr/>
        </p:nvSpPr>
        <p:spPr bwMode="auto">
          <a:xfrm>
            <a:off x="261938" y="4365625"/>
            <a:ext cx="8642350" cy="2030413"/>
          </a:xfrm>
          <a:prstGeom prst="rect">
            <a:avLst/>
          </a:prstGeom>
          <a:noFill/>
          <a:ln w="9525">
            <a:noFill/>
            <a:miter lim="800000"/>
            <a:headEnd/>
            <a:tailEnd/>
          </a:ln>
        </p:spPr>
        <p:txBody>
          <a:bodyPr>
            <a:spAutoFit/>
          </a:bodyPr>
          <a:lstStyle/>
          <a:p>
            <a:pPr indent="180975" algn="just"/>
            <a:r>
              <a:rPr lang="ru-RU" altLang="ru-RU">
                <a:solidFill>
                  <a:srgbClr val="000000"/>
                </a:solidFill>
                <a:latin typeface="Times New Roman" pitchFamily="18" charset="0"/>
                <a:cs typeface="Times New Roman" pitchFamily="18" charset="0"/>
              </a:rPr>
              <a:t>Чақирувга қадар бошланғич тайёргарлик”  10-синф  дарслиги академик лицей ва касб-ҳунар коллежларидан нафақат бўлим, боб, мавзулардаги ўзгаришлар билан фарқланади, балки мазмун жиҳатдан ҳам ўқувчининг ёшига, психо-физиологик хусусиятлари инобатга олинган ҳолда, бугунги кунда ватан ҳимоячисига керак бўладиган бошланғич тайёргарликнинг барча жиҳатларини қамраб олган. Дарсликда бўлимлар ва боблар кетма-кетлиги тўғри берилган. Дарсликдаги фото-иллюстрациялар ёрқин рангда берилган, дизайни чиройли ишланган.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50825" y="1196975"/>
          <a:ext cx="8785225" cy="5287963"/>
        </p:xfrm>
        <a:graphic>
          <a:graphicData uri="http://schemas.openxmlformats.org/drawingml/2006/table">
            <a:tbl>
              <a:tblPr>
                <a:tableStyleId>{616DA210-FB5B-4158-B5E0-FEB733F419BA}</a:tableStyleId>
              </a:tblPr>
              <a:tblGrid>
                <a:gridCol w="1051222"/>
                <a:gridCol w="4505246"/>
                <a:gridCol w="825961"/>
                <a:gridCol w="1426660"/>
                <a:gridCol w="976136"/>
              </a:tblGrid>
              <a:tr h="701098">
                <a:tc>
                  <a:txBody>
                    <a:bodyPr/>
                    <a:lstStyle/>
                    <a:p>
                      <a:pPr algn="ctr">
                        <a:lnSpc>
                          <a:spcPct val="115000"/>
                        </a:lnSpc>
                        <a:spcAft>
                          <a:spcPts val="975"/>
                        </a:spcAft>
                      </a:pPr>
                      <a:r>
                        <a:rPr lang="ru-RU" sz="2000" b="1" dirty="0" err="1" smtClean="0">
                          <a:solidFill>
                            <a:srgbClr val="333333"/>
                          </a:solidFill>
                          <a:effectLst/>
                          <a:latin typeface="Times New Roman" panose="02020603050405020304" pitchFamily="18" charset="0"/>
                          <a:cs typeface="Times New Roman" panose="02020603050405020304" pitchFamily="18" charset="0"/>
                        </a:rPr>
                        <a:t>Дарс</a:t>
                      </a:r>
                      <a:r>
                        <a:rPr lang="ru-RU" sz="2000" b="1" dirty="0" smtClean="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тартиби</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2000" b="1" dirty="0" err="1">
                          <a:solidFill>
                            <a:srgbClr val="333333"/>
                          </a:solidFill>
                          <a:effectLst/>
                          <a:latin typeface="Times New Roman" panose="02020603050405020304" pitchFamily="18" charset="0"/>
                          <a:cs typeface="Times New Roman" panose="02020603050405020304" pitchFamily="18" charset="0"/>
                        </a:rPr>
                        <a:t>Бўлим</a:t>
                      </a:r>
                      <a:r>
                        <a:rPr lang="ru-RU" sz="2000" b="1" dirty="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ва</a:t>
                      </a:r>
                      <a:r>
                        <a:rPr lang="ru-RU" sz="2000" b="1" dirty="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мавзулар</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2000" b="1" dirty="0" err="1">
                          <a:solidFill>
                            <a:srgbClr val="333333"/>
                          </a:solidFill>
                          <a:effectLst/>
                          <a:latin typeface="Times New Roman" panose="02020603050405020304" pitchFamily="18" charset="0"/>
                          <a:cs typeface="Times New Roman" panose="02020603050405020304" pitchFamily="18" charset="0"/>
                        </a:rPr>
                        <a:t>Соат</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2000" b="1" dirty="0" err="1">
                          <a:solidFill>
                            <a:srgbClr val="333333"/>
                          </a:solidFill>
                          <a:effectLst/>
                          <a:latin typeface="Times New Roman" panose="02020603050405020304" pitchFamily="18" charset="0"/>
                          <a:cs typeface="Times New Roman" panose="02020603050405020304" pitchFamily="18" charset="0"/>
                        </a:rPr>
                        <a:t>Дарс</a:t>
                      </a:r>
                      <a:r>
                        <a:rPr lang="ru-RU" sz="2000" b="1" dirty="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ўтиш</a:t>
                      </a:r>
                      <a:r>
                        <a:rPr lang="ru-RU" sz="2000" b="1" dirty="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санаси</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2000" b="1" dirty="0" err="1">
                          <a:solidFill>
                            <a:srgbClr val="333333"/>
                          </a:solidFill>
                          <a:effectLst/>
                          <a:latin typeface="Times New Roman" panose="02020603050405020304" pitchFamily="18" charset="0"/>
                          <a:cs typeface="Times New Roman" panose="02020603050405020304" pitchFamily="18" charset="0"/>
                        </a:rPr>
                        <a:t>Уйга</a:t>
                      </a:r>
                      <a:r>
                        <a:rPr lang="ru-RU" sz="2000" b="1" dirty="0">
                          <a:solidFill>
                            <a:srgbClr val="333333"/>
                          </a:solidFill>
                          <a:effectLst/>
                          <a:latin typeface="Times New Roman" panose="02020603050405020304" pitchFamily="18" charset="0"/>
                          <a:cs typeface="Times New Roman" panose="02020603050405020304" pitchFamily="18" charset="0"/>
                        </a:rPr>
                        <a:t> </a:t>
                      </a:r>
                      <a:r>
                        <a:rPr lang="ru-RU" sz="2000" b="1" dirty="0" err="1">
                          <a:solidFill>
                            <a:srgbClr val="333333"/>
                          </a:solidFill>
                          <a:effectLst/>
                          <a:latin typeface="Times New Roman" panose="02020603050405020304" pitchFamily="18" charset="0"/>
                          <a:cs typeface="Times New Roman" panose="02020603050405020304" pitchFamily="18" charset="0"/>
                        </a:rPr>
                        <a:t>вазифа</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350549">
                <a:tc gridSpan="5">
                  <a:txBody>
                    <a:bodyPr/>
                    <a:lstStyle/>
                    <a:p>
                      <a:pPr algn="ctr">
                        <a:lnSpc>
                          <a:spcPct val="115000"/>
                        </a:lnSpc>
                        <a:spcAft>
                          <a:spcPts val="975"/>
                        </a:spcAft>
                      </a:pPr>
                      <a:r>
                        <a:rPr lang="en-US" sz="2000" b="1" dirty="0" smtClean="0">
                          <a:solidFill>
                            <a:srgbClr val="333333"/>
                          </a:solidFill>
                          <a:effectLst/>
                          <a:latin typeface="Times New Roman" panose="02020603050405020304" pitchFamily="18" charset="0"/>
                          <a:cs typeface="Times New Roman" panose="02020603050405020304" pitchFamily="18" charset="0"/>
                        </a:rPr>
                        <a:t>I</a:t>
                      </a:r>
                      <a:r>
                        <a:rPr lang="ru-RU" sz="2000" b="1" dirty="0" smtClean="0">
                          <a:solidFill>
                            <a:srgbClr val="333333"/>
                          </a:solidFill>
                          <a:effectLst/>
                          <a:latin typeface="Times New Roman" panose="02020603050405020304" pitchFamily="18" charset="0"/>
                          <a:cs typeface="Times New Roman" panose="02020603050405020304" pitchFamily="18" charset="0"/>
                        </a:rPr>
                        <a:t> </a:t>
                      </a:r>
                      <a:r>
                        <a:rPr lang="ru-RU" sz="2000" b="1" dirty="0">
                          <a:solidFill>
                            <a:srgbClr val="333333"/>
                          </a:solidFill>
                          <a:effectLst/>
                          <a:latin typeface="Times New Roman" panose="02020603050405020304" pitchFamily="18" charset="0"/>
                          <a:cs typeface="Times New Roman" panose="02020603050405020304" pitchFamily="18" charset="0"/>
                        </a:rPr>
                        <a:t>ЧОРАК</a:t>
                      </a:r>
                      <a:endParaRPr lang="ru-RU" sz="1000" b="1"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74343">
                <a:tc gridSpan="5">
                  <a:txBody>
                    <a:bodyPr/>
                    <a:lstStyle/>
                    <a:p>
                      <a:pPr algn="ctr"/>
                      <a:r>
                        <a:rPr lang="ru-RU" sz="1800" b="1" kern="1200" dirty="0" smtClean="0">
                          <a:solidFill>
                            <a:srgbClr val="333333"/>
                          </a:solidFill>
                          <a:effectLst/>
                          <a:latin typeface="Times New Roman" panose="02020603050405020304" pitchFamily="18" charset="0"/>
                          <a:ea typeface="+mn-ea"/>
                          <a:cs typeface="Times New Roman" panose="02020603050405020304" pitchFamily="18" charset="0"/>
                        </a:rPr>
                        <a:t>ГИМНАСТИКА (10 </a:t>
                      </a:r>
                      <a:r>
                        <a:rPr lang="ru-RU" sz="1800" b="1" kern="1200" dirty="0" err="1" smtClean="0">
                          <a:solidFill>
                            <a:srgbClr val="333333"/>
                          </a:solidFill>
                          <a:effectLst/>
                          <a:latin typeface="Times New Roman" panose="02020603050405020304" pitchFamily="18" charset="0"/>
                          <a:ea typeface="+mn-ea"/>
                          <a:cs typeface="Times New Roman" panose="02020603050405020304" pitchFamily="18" charset="0"/>
                        </a:rPr>
                        <a:t>соат</a:t>
                      </a:r>
                      <a:r>
                        <a:rPr lang="ru-RU" sz="1800" b="1" kern="1200" dirty="0" smtClean="0">
                          <a:solidFill>
                            <a:srgbClr val="333333"/>
                          </a:solidFill>
                          <a:effectLst/>
                          <a:latin typeface="Times New Roman" panose="02020603050405020304" pitchFamily="18" charset="0"/>
                          <a:ea typeface="+mn-ea"/>
                          <a:cs typeface="Times New Roman" panose="02020603050405020304" pitchFamily="18" charset="0"/>
                        </a:rPr>
                        <a:t>)</a:t>
                      </a:r>
                      <a:endParaRPr lang="ru-RU" sz="1800" kern="1200" dirty="0" smtClean="0">
                        <a:solidFill>
                          <a:srgbClr val="333333"/>
                        </a:solidFill>
                        <a:effectLst/>
                        <a:latin typeface="Times New Roman" panose="02020603050405020304" pitchFamily="18" charset="0"/>
                        <a:ea typeface="+mn-ea"/>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23028">
                <a:tc>
                  <a:txBody>
                    <a:bodyPr/>
                    <a:lstStyle/>
                    <a:p>
                      <a:pPr algn="ct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1-дарс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marL="0" marR="0" indent="90488" algn="just" defTabSz="914400" rtl="0" eaLnBrk="1" fontAlgn="auto" latinLnBrk="0" hangingPunct="1">
                        <a:lnSpc>
                          <a:spcPct val="100000"/>
                        </a:lnSpc>
                        <a:spcBef>
                          <a:spcPts val="0"/>
                        </a:spcBef>
                        <a:spcAft>
                          <a:spcPts val="0"/>
                        </a:spcAft>
                        <a:buClrTx/>
                        <a:buSzTx/>
                        <a:buFontTx/>
                        <a:buNone/>
                        <a:tabLst/>
                        <a:defRPr/>
                      </a:pP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Инсоннинг</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меҳнат</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фаолиятида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гимнастиканинг</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аҳамияти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Умумривожлантирувчи</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машқлар</a:t>
                      </a:r>
                      <a:endParaRPr lang="ru-RU" sz="1000" b="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1</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823028">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2-3-дарс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b="0" kern="1200" baseline="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Чидамлиликни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оширишга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қаратилган</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машқларни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мустақил</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бажариш</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қоидалари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kern="1200" dirty="0" err="1" smtClean="0">
                          <a:solidFill>
                            <a:srgbClr val="333333"/>
                          </a:solidFill>
                          <a:effectLst/>
                          <a:latin typeface="Times New Roman" panose="02020603050405020304" pitchFamily="18" charset="0"/>
                          <a:ea typeface="+mn-ea"/>
                          <a:cs typeface="Times New Roman" panose="02020603050405020304" pitchFamily="18" charset="0"/>
                        </a:rPr>
                        <a:t>Таяниб</a:t>
                      </a:r>
                      <a:r>
                        <a:rPr lang="ru-RU" sz="1800" b="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kern="1200" dirty="0" err="1" smtClean="0">
                          <a:solidFill>
                            <a:srgbClr val="333333"/>
                          </a:solidFill>
                          <a:effectLst/>
                          <a:latin typeface="Times New Roman" panose="02020603050405020304" pitchFamily="18" charset="0"/>
                          <a:ea typeface="+mn-ea"/>
                          <a:cs typeface="Times New Roman" panose="02020603050405020304" pitchFamily="18" charset="0"/>
                        </a:rPr>
                        <a:t>сакраш</a:t>
                      </a:r>
                      <a:r>
                        <a:rPr lang="ru-RU" sz="1800" b="0" kern="1200" dirty="0" smtClean="0">
                          <a:solidFill>
                            <a:srgbClr val="333333"/>
                          </a:solidFill>
                          <a:effectLst/>
                          <a:latin typeface="Times New Roman" panose="02020603050405020304" pitchFamily="18" charset="0"/>
                          <a:ea typeface="+mn-ea"/>
                          <a:cs typeface="Times New Roman" panose="02020603050405020304" pitchFamily="18" charset="0"/>
                        </a:rPr>
                        <a:t>.  </a:t>
                      </a:r>
                      <a:endParaRPr lang="ru-RU" sz="900" b="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2</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823028">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4-5-дарс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just"/>
                      <a:r>
                        <a:rPr lang="ru-RU" sz="1800" b="0" kern="1200" baseline="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Машқларни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бажараётганда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ўз-ўзини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назорат</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қилиш</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ва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хавфсизлик</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қоидалари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Тирмашиб</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чиқиш</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2</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823028">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6-7-дарс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800" b="0" dirty="0">
                          <a:solidFill>
                            <a:srgbClr val="333333"/>
                          </a:solidFill>
                          <a:effectLst/>
                          <a:latin typeface="Times New Roman" panose="02020603050405020304" pitchFamily="18" charset="0"/>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Жисмоний</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машғулотларни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организмнинг</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асосий</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системаларига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таъсири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Осилиш</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ва</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таянишлар</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endParaRPr lang="ru-RU" sz="800" b="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1</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354365">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8-дарс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00000"/>
                        </a:lnSpc>
                        <a:spcAft>
                          <a:spcPts val="0"/>
                        </a:spcAft>
                      </a:pPr>
                      <a:r>
                        <a:rPr lang="ru-RU" sz="1800" b="0" dirty="0">
                          <a:solidFill>
                            <a:srgbClr val="333333"/>
                          </a:solidFill>
                          <a:effectLst/>
                          <a:latin typeface="Times New Roman" panose="02020603050405020304" pitchFamily="18" charset="0"/>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Назорат</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rgbClr val="333333"/>
                          </a:solidFill>
                          <a:effectLst/>
                          <a:latin typeface="Times New Roman" panose="02020603050405020304" pitchFamily="18" charset="0"/>
                          <a:ea typeface="+mn-ea"/>
                          <a:cs typeface="Times New Roman" panose="02020603050405020304" pitchFamily="18" charset="0"/>
                        </a:rPr>
                        <a:t>иши</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 </a:t>
                      </a:r>
                      <a:endParaRPr lang="ru-RU" sz="1800" b="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1</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r h="315494">
                <a:tc>
                  <a:txBody>
                    <a:bodyPr/>
                    <a:lstStyle/>
                    <a:p>
                      <a:pPr algn="ctr">
                        <a:lnSpc>
                          <a:spcPct val="115000"/>
                        </a:lnSpc>
                        <a:spcAft>
                          <a:spcPts val="975"/>
                        </a:spcAft>
                      </a:pPr>
                      <a:r>
                        <a:rPr lang="ru-RU" sz="1800" dirty="0" smtClean="0">
                          <a:solidFill>
                            <a:srgbClr val="333333"/>
                          </a:solidFill>
                          <a:effectLst/>
                          <a:latin typeface="Times New Roman" panose="02020603050405020304" pitchFamily="18" charset="0"/>
                          <a:cs typeface="Times New Roman" panose="02020603050405020304" pitchFamily="18" charset="0"/>
                        </a:rPr>
                        <a:t>9-дарс</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just"/>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Гимнастика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мусобақа</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kern="1200" dirty="0" err="1" smtClean="0">
                          <a:solidFill>
                            <a:srgbClr val="333333"/>
                          </a:solidFill>
                          <a:effectLst/>
                          <a:latin typeface="Times New Roman" panose="02020603050405020304" pitchFamily="18" charset="0"/>
                          <a:ea typeface="+mn-ea"/>
                          <a:cs typeface="Times New Roman" panose="02020603050405020304" pitchFamily="18" charset="0"/>
                        </a:rPr>
                        <a:t>қоидалари</a:t>
                      </a:r>
                      <a:r>
                        <a:rPr lang="ru-RU" sz="1800" kern="1200" dirty="0" smtClean="0">
                          <a:solidFill>
                            <a:srgbClr val="333333"/>
                          </a:solidFill>
                          <a:effectLst/>
                          <a:latin typeface="Times New Roman" panose="02020603050405020304" pitchFamily="18" charset="0"/>
                          <a:ea typeface="+mn-ea"/>
                          <a:cs typeface="Times New Roman" panose="02020603050405020304" pitchFamily="18" charset="0"/>
                        </a:rPr>
                        <a:t>. </a:t>
                      </a:r>
                      <a:r>
                        <a:rPr lang="ru-RU" sz="1800" b="0" i="0" kern="1200" dirty="0" smtClean="0">
                          <a:solidFill>
                            <a:srgbClr val="333333"/>
                          </a:solidFill>
                          <a:effectLst/>
                          <a:latin typeface="Times New Roman" panose="02020603050405020304" pitchFamily="18" charset="0"/>
                          <a:ea typeface="+mn-ea"/>
                          <a:cs typeface="Times New Roman" panose="02020603050405020304" pitchFamily="18" charset="0"/>
                        </a:rPr>
                        <a:t>Акробатика</a:t>
                      </a:r>
                      <a:endParaRPr lang="ru-RU" sz="1000" b="0" i="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gn="ct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1</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c>
                  <a:txBody>
                    <a:bodyPr/>
                    <a:lstStyle/>
                    <a:p>
                      <a:pPr>
                        <a:lnSpc>
                          <a:spcPct val="115000"/>
                        </a:lnSpc>
                        <a:spcAft>
                          <a:spcPts val="975"/>
                        </a:spcAft>
                      </a:pPr>
                      <a:r>
                        <a:rPr lang="ru-RU" sz="1800" dirty="0">
                          <a:solidFill>
                            <a:srgbClr val="333333"/>
                          </a:solidFill>
                          <a:effectLst/>
                          <a:latin typeface="Times New Roman" panose="02020603050405020304" pitchFamily="18" charset="0"/>
                          <a:cs typeface="Times New Roman" panose="02020603050405020304" pitchFamily="18" charset="0"/>
                        </a:rPr>
                        <a:t> </a:t>
                      </a:r>
                      <a:endParaRPr lang="ru-RU" sz="900" dirty="0">
                        <a:solidFill>
                          <a:srgbClr val="333333"/>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333333"/>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FFFFFF"/>
                    </a:solidFill>
                  </a:tcPr>
                </a:tc>
              </a:tr>
            </a:tbl>
          </a:graphicData>
        </a:graphic>
      </p:graphicFrame>
      <p:sp>
        <p:nvSpPr>
          <p:cNvPr id="26684" name="Прямоугольник 3"/>
          <p:cNvSpPr>
            <a:spLocks noChangeArrowheads="1"/>
          </p:cNvSpPr>
          <p:nvPr/>
        </p:nvSpPr>
        <p:spPr bwMode="auto">
          <a:xfrm>
            <a:off x="250825" y="260350"/>
            <a:ext cx="7850188" cy="708025"/>
          </a:xfrm>
          <a:prstGeom prst="rect">
            <a:avLst/>
          </a:prstGeom>
          <a:noFill/>
          <a:ln w="9525">
            <a:noFill/>
            <a:miter lim="800000"/>
            <a:headEnd/>
            <a:tailEnd/>
          </a:ln>
        </p:spPr>
        <p:txBody>
          <a:bodyPr>
            <a:spAutoFit/>
          </a:bodyPr>
          <a:lstStyle/>
          <a:p>
            <a:pPr algn="ctr"/>
            <a:r>
              <a:rPr lang="uz-Cyrl-UZ" altLang="ru-RU" sz="2000" b="1">
                <a:solidFill>
                  <a:srgbClr val="FFFFFF"/>
                </a:solidFill>
                <a:latin typeface="Times New Roman" pitchFamily="18" charset="0"/>
                <a:cs typeface="Times New Roman" pitchFamily="18" charset="0"/>
              </a:rPr>
              <a:t>ЖИСМОНИЙ ТАРБИЯ ФАНИДАН  10-СИНФ УЧУН </a:t>
            </a:r>
          </a:p>
          <a:p>
            <a:pPr algn="ctr"/>
            <a:r>
              <a:rPr lang="uz-Cyrl-UZ" altLang="ru-RU" sz="2000" b="1">
                <a:solidFill>
                  <a:srgbClr val="FFFFFF"/>
                </a:solidFill>
                <a:latin typeface="Times New Roman" pitchFamily="18" charset="0"/>
                <a:ea typeface="Calibri" pitchFamily="34" charset="0"/>
                <a:cs typeface="Times New Roman" pitchFamily="18" charset="0"/>
              </a:rPr>
              <a:t>ТАҚВИМ-МАВЗУ РЕЖА</a:t>
            </a:r>
            <a:r>
              <a:rPr lang="en-US" altLang="ru-RU" sz="2000" b="1">
                <a:solidFill>
                  <a:srgbClr val="FFFFFF"/>
                </a:solidFill>
                <a:latin typeface="Times New Roman" pitchFamily="18" charset="0"/>
                <a:ea typeface="Calibri" pitchFamily="34" charset="0"/>
                <a:cs typeface="Times New Roman" pitchFamily="18" charset="0"/>
              </a:rPr>
              <a:t> </a:t>
            </a:r>
            <a:r>
              <a:rPr lang="uz-Cyrl-UZ" altLang="ru-RU" sz="2000" b="1">
                <a:solidFill>
                  <a:srgbClr val="FFFFFF"/>
                </a:solidFill>
                <a:latin typeface="Times New Roman" pitchFamily="18" charset="0"/>
                <a:cs typeface="Times New Roman" pitchFamily="18" charset="0"/>
              </a:rPr>
              <a:t>(ҳафтасига  2 соатдан, жами 68 соат )</a:t>
            </a:r>
            <a:endParaRPr lang="ru-RU" altLang="ru-RU" sz="2000">
              <a:solidFill>
                <a:srgbClr val="FFFFFF"/>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950" y="1196975"/>
          <a:ext cx="9010650" cy="5581650"/>
        </p:xfrm>
        <a:graphic>
          <a:graphicData uri="http://schemas.openxmlformats.org/drawingml/2006/table">
            <a:tbl>
              <a:tblPr>
                <a:tableStyleId>{5C22544A-7EE6-4342-B048-85BDC9FD1C3A}</a:tableStyleId>
              </a:tblPr>
              <a:tblGrid>
                <a:gridCol w="2304654"/>
                <a:gridCol w="4342547"/>
                <a:gridCol w="1477156"/>
                <a:gridCol w="886293"/>
              </a:tblGrid>
              <a:tr h="315425">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Босиқичлар</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Мазмуни</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Методлар</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Вақти</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79415">
                <a:tc>
                  <a:txBody>
                    <a:bodyPr/>
                    <a:lstStyle/>
                    <a:p>
                      <a:pPr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1-босқич</a:t>
                      </a:r>
                    </a:p>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Ташкилий</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қисм</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Саломлашиш</a:t>
                      </a:r>
                      <a:endParaRPr lang="ru-RU" sz="18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ru-RU" sz="1800" dirty="0" err="1">
                          <a:effectLst/>
                          <a:latin typeface="Times New Roman" panose="02020603050405020304" pitchFamily="18" charset="0"/>
                          <a:cs typeface="Times New Roman" panose="02020603050405020304" pitchFamily="18" charset="0"/>
                        </a:rPr>
                        <a:t>Давоматни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аниқлаш</a:t>
                      </a:r>
                      <a:endParaRPr lang="ru-RU" sz="1800" dirty="0">
                        <a:effectLst/>
                        <a:latin typeface="Times New Roman" panose="02020603050405020304" pitchFamily="18" charset="0"/>
                        <a:cs typeface="Times New Roman" panose="02020603050405020304" pitchFamily="18" charset="0"/>
                      </a:endParaRPr>
                    </a:p>
                    <a:p>
                      <a:pPr algn="just">
                        <a:lnSpc>
                          <a:spcPct val="100000"/>
                        </a:lnSpc>
                        <a:spcAft>
                          <a:spcPts val="0"/>
                        </a:spcAft>
                      </a:pPr>
                      <a:r>
                        <a:rPr lang="ru-RU" sz="1800" dirty="0" err="1">
                          <a:effectLst/>
                          <a:latin typeface="Times New Roman" panose="02020603050405020304" pitchFamily="18" charset="0"/>
                          <a:cs typeface="Times New Roman" panose="02020603050405020304" pitchFamily="18" charset="0"/>
                        </a:rPr>
                        <a:t>Дарсга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тайёргарлик</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кўриш</a:t>
                      </a:r>
                      <a:endParaRPr lang="ru-RU" sz="18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Ўқувчилар</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диққатини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жалб</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этиш</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“Гул япроқлари” методи</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0850">
                <a:tc>
                  <a:txBody>
                    <a:bodyPr/>
                    <a:lstStyle/>
                    <a:p>
                      <a:pPr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2-босқич</a:t>
                      </a:r>
                    </a:p>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Янги </a:t>
                      </a:r>
                      <a:r>
                        <a:rPr lang="ru-RU" sz="1800" dirty="0" err="1">
                          <a:effectLst/>
                          <a:latin typeface="Times New Roman" panose="02020603050405020304" pitchFamily="18" charset="0"/>
                          <a:cs typeface="Times New Roman" panose="02020603050405020304" pitchFamily="18" charset="0"/>
                        </a:rPr>
                        <a:t>мавзу</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баёни</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Янги </a:t>
                      </a:r>
                      <a:r>
                        <a:rPr lang="ru-RU" sz="1800" dirty="0" err="1">
                          <a:effectLst/>
                          <a:latin typeface="Times New Roman" panose="02020603050405020304" pitchFamily="18" charset="0"/>
                          <a:cs typeface="Times New Roman" panose="02020603050405020304" pitchFamily="18" charset="0"/>
                        </a:rPr>
                        <a:t>мавзу</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ўқувчиларга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тўлиқ</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тушунтири</a:t>
                      </a:r>
                      <a:r>
                        <a:rPr lang="uz-Cyrl-UZ" sz="1800" dirty="0">
                          <a:effectLst/>
                          <a:latin typeface="Times New Roman" panose="02020603050405020304" pitchFamily="18" charset="0"/>
                          <a:cs typeface="Times New Roman" panose="02020603050405020304" pitchFamily="18" charset="0"/>
                        </a:rPr>
                        <a:t>ш</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Сухбат</a:t>
                      </a:r>
                      <a:r>
                        <a:rPr lang="ru-RU" sz="1800" dirty="0">
                          <a:effectLst/>
                          <a:latin typeface="Times New Roman" panose="02020603050405020304" pitchFamily="18" charset="0"/>
                          <a:cs typeface="Times New Roman" panose="02020603050405020304" pitchFamily="18" charset="0"/>
                        </a:rPr>
                        <a:t>”</a:t>
                      </a:r>
                    </a:p>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Тақдимот</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10</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61700">
                <a:tc>
                  <a:txBody>
                    <a:bodyPr/>
                    <a:lstStyle/>
                    <a:p>
                      <a:pPr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3-босқич </a:t>
                      </a:r>
                      <a:r>
                        <a:rPr lang="ru-RU" sz="1800" dirty="0" err="1">
                          <a:effectLst/>
                          <a:latin typeface="Times New Roman" panose="02020603050405020304" pitchFamily="18" charset="0"/>
                          <a:cs typeface="Times New Roman" panose="02020603050405020304" pitchFamily="18" charset="0"/>
                        </a:rPr>
                        <a:t>Мустаҳкамлаш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мустақил</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учун</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муаммоли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топшириқ</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Янги </a:t>
                      </a:r>
                      <a:r>
                        <a:rPr lang="ru-RU" sz="1800" dirty="0" err="1">
                          <a:effectLst/>
                          <a:latin typeface="Times New Roman" panose="02020603050405020304" pitchFamily="18" charset="0"/>
                          <a:cs typeface="Times New Roman" panose="02020603050405020304" pitchFamily="18" charset="0"/>
                        </a:rPr>
                        <a:t>мавзу</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юзасидан</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амалий</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машғулот</a:t>
                      </a:r>
                      <a:r>
                        <a:rPr lang="ru-RU" sz="1800" dirty="0">
                          <a:effectLst/>
                          <a:latin typeface="Times New Roman" panose="02020603050405020304" pitchFamily="18" charset="0"/>
                          <a:cs typeface="Times New Roman" panose="02020603050405020304" pitchFamily="18" charset="0"/>
                        </a:rPr>
                        <a:t> </a:t>
                      </a:r>
                      <a:r>
                        <a:rPr lang="uz-Cyrl-UZ" sz="1800" dirty="0">
                          <a:effectLst/>
                          <a:latin typeface="Times New Roman" panose="02020603050405020304" pitchFamily="18" charset="0"/>
                          <a:cs typeface="Times New Roman" panose="02020603050405020304" pitchFamily="18" charset="0"/>
                        </a:rPr>
                        <a:t>б</a:t>
                      </a:r>
                      <a:r>
                        <a:rPr lang="ru-RU" sz="1800" dirty="0" err="1">
                          <a:effectLst/>
                          <a:latin typeface="Times New Roman" panose="02020603050405020304" pitchFamily="18" charset="0"/>
                          <a:cs typeface="Times New Roman" panose="02020603050405020304" pitchFamily="18" charset="0"/>
                        </a:rPr>
                        <a:t>ажари</a:t>
                      </a:r>
                      <a:r>
                        <a:rPr lang="uz-Cyrl-UZ" sz="1800" dirty="0">
                          <a:effectLst/>
                          <a:latin typeface="Times New Roman" panose="02020603050405020304" pitchFamily="18" charset="0"/>
                          <a:cs typeface="Times New Roman" panose="02020603050405020304" pitchFamily="18" charset="0"/>
                        </a:rPr>
                        <a:t>ш</a:t>
                      </a:r>
                      <a:r>
                        <a:rPr lang="ru-RU" sz="1800" dirty="0">
                          <a:effectLst/>
                          <a:latin typeface="Times New Roman" panose="02020603050405020304" pitchFamily="18" charset="0"/>
                          <a:cs typeface="Times New Roman" panose="02020603050405020304" pitchFamily="18" charset="0"/>
                        </a:rPr>
                        <a:t>. Амалий </a:t>
                      </a:r>
                      <a:r>
                        <a:rPr lang="ru-RU" sz="1800" dirty="0" err="1">
                          <a:effectLst/>
                          <a:latin typeface="Times New Roman" panose="02020603050405020304" pitchFamily="18" charset="0"/>
                          <a:cs typeface="Times New Roman" panose="02020603050405020304" pitchFamily="18" charset="0"/>
                        </a:rPr>
                        <a:t>машғулот</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давомида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юзага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келган</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муаммоли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вазиятлар</a:t>
                      </a:r>
                      <a:r>
                        <a:rPr lang="ru-RU" sz="1800" dirty="0">
                          <a:effectLst/>
                          <a:latin typeface="Times New Roman" panose="02020603050405020304" pitchFamily="18" charset="0"/>
                          <a:cs typeface="Times New Roman" panose="02020603050405020304" pitchFamily="18" charset="0"/>
                        </a:rPr>
                        <a:t> </a:t>
                      </a:r>
                      <a:r>
                        <a:rPr lang="uz-Cyrl-UZ" sz="1800" dirty="0">
                          <a:effectLst/>
                          <a:latin typeface="Times New Roman" panose="02020603050405020304" pitchFamily="18" charset="0"/>
                          <a:cs typeface="Times New Roman" panose="02020603050405020304" pitchFamily="18" charset="0"/>
                        </a:rPr>
                        <a:t>бартараф этиш</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Гиламчани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тўлдир</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Муаммоли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вазият</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a:effectLst/>
                          <a:latin typeface="Times New Roman" panose="02020603050405020304" pitchFamily="18" charset="0"/>
                          <a:cs typeface="Times New Roman" panose="02020603050405020304" pitchFamily="18" charset="0"/>
                        </a:rPr>
                        <a:t>25</a:t>
                      </a:r>
                      <a:endParaRPr lang="ru-RU" sz="180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97130">
                <a:tc>
                  <a:txBody>
                    <a:bodyPr/>
                    <a:lstStyle/>
                    <a:p>
                      <a:pPr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4-босқич</a:t>
                      </a:r>
                    </a:p>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Ўқувчиларни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баҳолаш</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u-RU" sz="1800" dirty="0" err="1">
                          <a:effectLst/>
                          <a:latin typeface="Times New Roman" panose="02020603050405020304" pitchFamily="18" charset="0"/>
                          <a:cs typeface="Times New Roman" panose="02020603050405020304" pitchFamily="18" charset="0"/>
                        </a:rPr>
                        <a:t>Ўқувчилар</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амалий</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машғулотда</a:t>
                      </a:r>
                      <a:r>
                        <a:rPr lang="uz-Cyrl-UZ" sz="1800" dirty="0">
                          <a:effectLst/>
                          <a:latin typeface="Times New Roman" panose="02020603050405020304" pitchFamily="18" charset="0"/>
                          <a:cs typeface="Times New Roman" panose="02020603050405020304" pitchFamily="18" charset="0"/>
                        </a:rPr>
                        <a:t> бажарган </a:t>
                      </a:r>
                      <a:r>
                        <a:rPr lang="ru-RU" sz="1800" dirty="0" err="1">
                          <a:effectLst/>
                          <a:latin typeface="Times New Roman" panose="02020603050405020304" pitchFamily="18" charset="0"/>
                          <a:cs typeface="Times New Roman" panose="02020603050405020304" pitchFamily="18" charset="0"/>
                        </a:rPr>
                        <a:t>ишлари</a:t>
                      </a:r>
                      <a:r>
                        <a:rPr lang="ru-RU" sz="1800" dirty="0">
                          <a:effectLst/>
                          <a:latin typeface="Times New Roman" panose="02020603050405020304" pitchFamily="18" charset="0"/>
                          <a:cs typeface="Times New Roman" panose="02020603050405020304" pitchFamily="18" charset="0"/>
                        </a:rPr>
                        <a:t> </a:t>
                      </a:r>
                      <a:r>
                        <a:rPr lang="uz-Cyrl-UZ" sz="1800" dirty="0">
                          <a:effectLst/>
                          <a:latin typeface="Times New Roman" panose="02020603050405020304" pitchFamily="18" charset="0"/>
                          <a:cs typeface="Times New Roman" panose="02020603050405020304" pitchFamily="18" charset="0"/>
                        </a:rPr>
                        <a:t>бўйича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баҳола</a:t>
                      </a:r>
                      <a:r>
                        <a:rPr lang="uz-Cyrl-UZ" sz="1800" dirty="0">
                          <a:effectLst/>
                          <a:latin typeface="Times New Roman" panose="02020603050405020304" pitchFamily="18" charset="0"/>
                          <a:cs typeface="Times New Roman" panose="02020603050405020304" pitchFamily="18" charset="0"/>
                        </a:rPr>
                        <a:t>ш</a:t>
                      </a:r>
                      <a:r>
                        <a:rPr lang="ru-RU" sz="1800" dirty="0">
                          <a:effectLst/>
                          <a:latin typeface="Times New Roman" panose="02020603050405020304" pitchFamily="18" charset="0"/>
                          <a:cs typeface="Times New Roman" panose="02020603050405020304" pitchFamily="18" charset="0"/>
                        </a:rPr>
                        <a:t>. </a:t>
                      </a:r>
                      <a:r>
                        <a:rPr lang="uz-Cyrl-UZ" sz="1800" dirty="0">
                          <a:effectLst/>
                          <a:latin typeface="Times New Roman" panose="02020603050405020304" pitchFamily="18" charset="0"/>
                          <a:cs typeface="Times New Roman" panose="02020603050405020304" pitchFamily="18" charset="0"/>
                        </a:rPr>
                        <a:t>Ўқитувчи кўрсатмасига кўра х</a:t>
                      </a:r>
                      <a:r>
                        <a:rPr lang="ru-RU" sz="1800" dirty="0" err="1">
                          <a:effectLst/>
                          <a:latin typeface="Times New Roman" panose="02020603050405020304" pitchFamily="18" charset="0"/>
                          <a:cs typeface="Times New Roman" panose="02020603050405020304" pitchFamily="18" charset="0"/>
                        </a:rPr>
                        <a:t>ато</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ва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камчиликлар</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устида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ишла</a:t>
                      </a:r>
                      <a:r>
                        <a:rPr lang="uz-Cyrl-UZ" sz="1800" dirty="0">
                          <a:effectLst/>
                          <a:latin typeface="Times New Roman" panose="02020603050405020304" pitchFamily="18" charset="0"/>
                          <a:cs typeface="Times New Roman" panose="02020603050405020304" pitchFamily="18" charset="0"/>
                        </a:rPr>
                        <a:t>ш</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Ўзини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ўзи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баҳолаш</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5</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97130">
                <a:tc>
                  <a:txBody>
                    <a:bodyPr/>
                    <a:lstStyle/>
                    <a:p>
                      <a:pPr algn="ctr">
                        <a:lnSpc>
                          <a:spcPct val="100000"/>
                        </a:lnSpc>
                        <a:spcAft>
                          <a:spcPts val="0"/>
                        </a:spcAft>
                      </a:pPr>
                      <a:r>
                        <a:rPr lang="ru-RU" sz="1800" dirty="0">
                          <a:effectLst/>
                          <a:latin typeface="Times New Roman" panose="02020603050405020304" pitchFamily="18" charset="0"/>
                          <a:cs typeface="Times New Roman" panose="02020603050405020304" pitchFamily="18" charset="0"/>
                        </a:rPr>
                        <a:t>5-босқич</a:t>
                      </a:r>
                    </a:p>
                    <a:p>
                      <a:pPr algn="ctr">
                        <a:lnSpc>
                          <a:spcPct val="115000"/>
                        </a:lnSpc>
                        <a:spcAft>
                          <a:spcPts val="0"/>
                        </a:spcAft>
                      </a:pPr>
                      <a:r>
                        <a:rPr lang="ru-RU" sz="1800" dirty="0" err="1">
                          <a:effectLst/>
                          <a:latin typeface="Times New Roman" panose="02020603050405020304" pitchFamily="18" charset="0"/>
                          <a:cs typeface="Times New Roman" panose="02020603050405020304" pitchFamily="18" charset="0"/>
                        </a:rPr>
                        <a:t>Уйга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вазифа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дарсни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якунлш</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00000"/>
                        </a:lnSpc>
                        <a:spcAft>
                          <a:spcPts val="0"/>
                        </a:spcAft>
                      </a:pPr>
                      <a:r>
                        <a:rPr lang="ru-RU" sz="1800" dirty="0">
                          <a:effectLst/>
                          <a:latin typeface="Times New Roman" panose="02020603050405020304" pitchFamily="18" charset="0"/>
                          <a:cs typeface="Times New Roman" panose="02020603050405020304" pitchFamily="18" charset="0"/>
                        </a:rPr>
                        <a:t>Янги </a:t>
                      </a:r>
                      <a:r>
                        <a:rPr lang="ru-RU" sz="1800" dirty="0" err="1">
                          <a:effectLst/>
                          <a:latin typeface="Times New Roman" panose="02020603050405020304" pitchFamily="18" charset="0"/>
                          <a:cs typeface="Times New Roman" panose="02020603050405020304" pitchFamily="18" charset="0"/>
                        </a:rPr>
                        <a:t>мавзуни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ўқиб</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ўрганиш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Изонит</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асосида</a:t>
                      </a:r>
                      <a:r>
                        <a:rPr lang="ru-RU" sz="1800" dirty="0">
                          <a:effectLst/>
                          <a:latin typeface="Times New Roman" panose="02020603050405020304" pitchFamily="18" charset="0"/>
                          <a:cs typeface="Times New Roman" panose="02020603050405020304" pitchFamily="18" charset="0"/>
                        </a:rPr>
                        <a:t> панно </a:t>
                      </a:r>
                      <a:r>
                        <a:rPr lang="ru-RU" sz="1800" dirty="0" err="1">
                          <a:effectLst/>
                          <a:latin typeface="Times New Roman" panose="02020603050405020304" pitchFamily="18" charset="0"/>
                          <a:cs typeface="Times New Roman" panose="02020603050405020304" pitchFamily="18" charset="0"/>
                        </a:rPr>
                        <a:t>эскизини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чизиб</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келиш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жойини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тартибга</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келтириш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Иш</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қуролларини</a:t>
                      </a:r>
                      <a:r>
                        <a:rPr lang="ru-RU" sz="1800" dirty="0">
                          <a:effectLst/>
                          <a:latin typeface="Times New Roman" panose="02020603050405020304" pitchFamily="18" charset="0"/>
                          <a:cs typeface="Times New Roman" panose="02020603050405020304" pitchFamily="18" charset="0"/>
                        </a:rPr>
                        <a:t> </a:t>
                      </a:r>
                      <a:r>
                        <a:rPr lang="ru-RU" sz="1800" dirty="0" err="1">
                          <a:effectLst/>
                          <a:latin typeface="Times New Roman" panose="02020603050405020304" pitchFamily="18" charset="0"/>
                          <a:cs typeface="Times New Roman" panose="02020603050405020304" pitchFamily="18" charset="0"/>
                        </a:rPr>
                        <a:t>топшириш</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a:t>
                      </a:r>
                      <a:r>
                        <a:rPr lang="ru-RU" sz="1800" dirty="0" err="1">
                          <a:effectLst/>
                          <a:latin typeface="Times New Roman" panose="02020603050405020304" pitchFamily="18" charset="0"/>
                          <a:cs typeface="Times New Roman" panose="02020603050405020304" pitchFamily="18" charset="0"/>
                        </a:rPr>
                        <a:t>Лойиҳалаш</a:t>
                      </a: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dirty="0">
                          <a:effectLst/>
                          <a:latin typeface="Times New Roman" panose="02020603050405020304" pitchFamily="18" charset="0"/>
                          <a:cs typeface="Times New Roman" panose="02020603050405020304" pitchFamily="18" charset="0"/>
                        </a:rPr>
                        <a:t>5</a:t>
                      </a:r>
                      <a:endParaRPr lang="ru-RU" sz="1800" dirty="0">
                        <a:effectLst/>
                        <a:latin typeface="Times New Roman" panose="02020603050405020304" pitchFamily="18" charset="0"/>
                        <a:ea typeface="Calibri"/>
                        <a:cs typeface="Times New Roman" panose="02020603050405020304" pitchFamily="18" charset="0"/>
                      </a:endParaRPr>
                    </a:p>
                  </a:txBody>
                  <a:tcPr marL="58473" marR="584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7687" name="Rectangle 1"/>
          <p:cNvSpPr>
            <a:spLocks noChangeArrowheads="1"/>
          </p:cNvSpPr>
          <p:nvPr/>
        </p:nvSpPr>
        <p:spPr bwMode="auto">
          <a:xfrm>
            <a:off x="971550" y="336550"/>
            <a:ext cx="4776788" cy="738188"/>
          </a:xfrm>
          <a:prstGeom prst="rect">
            <a:avLst/>
          </a:prstGeom>
          <a:noFill/>
          <a:ln w="9525">
            <a:noFill/>
            <a:miter lim="800000"/>
            <a:headEnd/>
            <a:tailEnd/>
          </a:ln>
          <a:effectLst/>
        </p:spPr>
        <p:txBody>
          <a:bodyPr wrap="none" anchor="ctr">
            <a:spAutoFit/>
          </a:bodyPr>
          <a:lstStyle/>
          <a:p>
            <a:pPr indent="228600"/>
            <a:r>
              <a:rPr lang="ru-RU" altLang="ru-RU" sz="2400" b="1">
                <a:solidFill>
                  <a:srgbClr val="FFFFFF"/>
                </a:solidFill>
                <a:latin typeface="Times New Roman" pitchFamily="18" charset="0"/>
                <a:ea typeface="Calibri" pitchFamily="34" charset="0"/>
                <a:cs typeface="Times New Roman" pitchFamily="18" charset="0"/>
              </a:rPr>
              <a:t>Дарснинг технологик харитаси</a:t>
            </a:r>
            <a:endParaRPr lang="ru-RU" altLang="ru-RU" sz="2400">
              <a:solidFill>
                <a:srgbClr val="FFFFFF"/>
              </a:solidFill>
              <a:ea typeface="Calibri" pitchFamily="34" charset="0"/>
              <a:cs typeface="Times New Roman" pitchFamily="18" charset="0"/>
            </a:endParaRPr>
          </a:p>
          <a:p>
            <a:pPr indent="228600"/>
            <a:endParaRPr lang="ru-RU" altLang="ru-RU">
              <a:ea typeface="Calibri" pitchFamily="34"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Прямоугольник 1"/>
          <p:cNvSpPr>
            <a:spLocks noChangeArrowheads="1"/>
          </p:cNvSpPr>
          <p:nvPr/>
        </p:nvSpPr>
        <p:spPr bwMode="auto">
          <a:xfrm>
            <a:off x="107950" y="1196975"/>
            <a:ext cx="8785225" cy="5324475"/>
          </a:xfrm>
          <a:prstGeom prst="rect">
            <a:avLst/>
          </a:prstGeom>
          <a:noFill/>
          <a:ln w="9525">
            <a:noFill/>
            <a:miter lim="800000"/>
            <a:headEnd/>
            <a:tailEnd/>
          </a:ln>
        </p:spPr>
        <p:txBody>
          <a:bodyPr>
            <a:spAutoFit/>
          </a:bodyPr>
          <a:lstStyle/>
          <a:p>
            <a:pPr algn="just"/>
            <a:r>
              <a:rPr lang="ru-RU" altLang="ru-RU" sz="1700" b="1">
                <a:solidFill>
                  <a:srgbClr val="000000"/>
                </a:solidFill>
                <a:latin typeface="Times New Roman" pitchFamily="18" charset="0"/>
                <a:cs typeface="Times New Roman" pitchFamily="18" charset="0"/>
              </a:rPr>
              <a:t>Синф: 8-синф  </a:t>
            </a:r>
            <a:endParaRPr lang="ru-RU" altLang="ru-RU" sz="1700">
              <a:solidFill>
                <a:srgbClr val="000000"/>
              </a:solidFill>
              <a:latin typeface="Times New Roman" pitchFamily="18" charset="0"/>
              <a:cs typeface="Times New Roman" pitchFamily="18" charset="0"/>
            </a:endParaRPr>
          </a:p>
          <a:p>
            <a:pPr algn="just"/>
            <a:r>
              <a:rPr lang="uz-Cyrl-UZ" altLang="ru-RU" sz="1700" b="1">
                <a:solidFill>
                  <a:srgbClr val="000000"/>
                </a:solidFill>
                <a:latin typeface="Times New Roman" pitchFamily="18" charset="0"/>
                <a:cs typeface="Times New Roman" pitchFamily="18" charset="0"/>
              </a:rPr>
              <a:t>Йў</a:t>
            </a:r>
            <a:r>
              <a:rPr lang="ru-RU" altLang="ru-RU" sz="1700" b="1">
                <a:solidFill>
                  <a:srgbClr val="000000"/>
                </a:solidFill>
                <a:latin typeface="Times New Roman" pitchFamily="18" charset="0"/>
                <a:cs typeface="Times New Roman" pitchFamily="18" charset="0"/>
              </a:rPr>
              <a:t>налиш: Сервис хизмати. </a:t>
            </a:r>
            <a:r>
              <a:rPr lang="uz-Cyrl-UZ" altLang="ru-RU" sz="1700" b="1">
                <a:solidFill>
                  <a:srgbClr val="000000"/>
                </a:solidFill>
                <a:latin typeface="Times New Roman" pitchFamily="18" charset="0"/>
                <a:cs typeface="Times New Roman" pitchFamily="18" charset="0"/>
              </a:rPr>
              <a:t>“</a:t>
            </a:r>
            <a:r>
              <a:rPr lang="ru-RU" altLang="ru-RU" sz="1700" b="1">
                <a:solidFill>
                  <a:srgbClr val="000000"/>
                </a:solidFill>
                <a:latin typeface="Times New Roman" pitchFamily="18" charset="0"/>
                <a:cs typeface="Times New Roman" pitchFamily="18" charset="0"/>
              </a:rPr>
              <a:t>Рўзғоршунослик асослари</a:t>
            </a:r>
            <a:r>
              <a:rPr lang="uz-Cyrl-UZ" altLang="ru-RU" sz="1700" b="1">
                <a:solidFill>
                  <a:srgbClr val="000000"/>
                </a:solidFill>
                <a:latin typeface="Times New Roman" pitchFamily="18" charset="0"/>
                <a:cs typeface="Times New Roman" pitchFamily="18" charset="0"/>
              </a:rPr>
              <a:t>”</a:t>
            </a:r>
            <a:r>
              <a:rPr lang="ru-RU" altLang="ru-RU" sz="1700" b="1">
                <a:solidFill>
                  <a:srgbClr val="000000"/>
                </a:solidFill>
                <a:latin typeface="Times New Roman" pitchFamily="18" charset="0"/>
                <a:cs typeface="Times New Roman" pitchFamily="18" charset="0"/>
              </a:rPr>
              <a:t> бўлими</a:t>
            </a:r>
            <a:endParaRPr lang="ru-RU" altLang="ru-RU" sz="1700">
              <a:solidFill>
                <a:srgbClr val="000000"/>
              </a:solidFill>
              <a:latin typeface="Times New Roman" pitchFamily="18" charset="0"/>
              <a:cs typeface="Times New Roman" pitchFamily="18" charset="0"/>
            </a:endParaRPr>
          </a:p>
          <a:p>
            <a:pPr algn="just"/>
            <a:r>
              <a:rPr lang="ru-RU" altLang="ru-RU" sz="1700" b="1">
                <a:solidFill>
                  <a:srgbClr val="000000"/>
                </a:solidFill>
                <a:latin typeface="Times New Roman" pitchFamily="18" charset="0"/>
                <a:cs typeface="Times New Roman" pitchFamily="18" charset="0"/>
              </a:rPr>
              <a:t>Мавзу: </a:t>
            </a:r>
            <a:r>
              <a:rPr lang="ru-RU" altLang="ru-RU" sz="1700">
                <a:solidFill>
                  <a:srgbClr val="000000"/>
                </a:solidFill>
                <a:latin typeface="Times New Roman" pitchFamily="18" charset="0"/>
                <a:cs typeface="Times New Roman" pitchFamily="18" charset="0"/>
              </a:rPr>
              <a:t>Изонит санъати тарихи. Изонитдан намуналар тикиш</a:t>
            </a:r>
          </a:p>
          <a:p>
            <a:pPr algn="just"/>
            <a:r>
              <a:rPr lang="ru-RU" altLang="ru-RU" sz="1700" b="1">
                <a:solidFill>
                  <a:srgbClr val="000000"/>
                </a:solidFill>
                <a:latin typeface="Times New Roman" pitchFamily="18" charset="0"/>
                <a:cs typeface="Times New Roman" pitchFamily="18" charset="0"/>
              </a:rPr>
              <a:t>Дарс</a:t>
            </a:r>
            <a:r>
              <a:rPr lang="uz-Cyrl-UZ" altLang="ru-RU" sz="1700" b="1">
                <a:solidFill>
                  <a:srgbClr val="000000"/>
                </a:solidFill>
                <a:latin typeface="Times New Roman" pitchFamily="18" charset="0"/>
                <a:cs typeface="Times New Roman" pitchFamily="18" charset="0"/>
              </a:rPr>
              <a:t>нинг</a:t>
            </a:r>
            <a:r>
              <a:rPr lang="ru-RU" altLang="ru-RU" sz="1700" b="1">
                <a:solidFill>
                  <a:srgbClr val="000000"/>
                </a:solidFill>
                <a:latin typeface="Times New Roman" pitchFamily="18" charset="0"/>
                <a:cs typeface="Times New Roman" pitchFamily="18" charset="0"/>
              </a:rPr>
              <a:t> мақсади:</a:t>
            </a:r>
            <a:endParaRPr lang="ru-RU" altLang="ru-RU" sz="1700">
              <a:solidFill>
                <a:srgbClr val="000000"/>
              </a:solidFill>
              <a:latin typeface="Times New Roman" pitchFamily="18" charset="0"/>
              <a:cs typeface="Times New Roman" pitchFamily="18" charset="0"/>
            </a:endParaRPr>
          </a:p>
          <a:p>
            <a:pPr algn="just"/>
            <a:r>
              <a:rPr lang="ru-RU" altLang="ru-RU" sz="1700" b="1">
                <a:solidFill>
                  <a:srgbClr val="000000"/>
                </a:solidFill>
                <a:latin typeface="Times New Roman" pitchFamily="18" charset="0"/>
                <a:cs typeface="Times New Roman" pitchFamily="18" charset="0"/>
              </a:rPr>
              <a:t>Таълимий: </a:t>
            </a:r>
            <a:r>
              <a:rPr lang="ru-RU" altLang="ru-RU" sz="1700">
                <a:solidFill>
                  <a:srgbClr val="000000"/>
                </a:solidFill>
                <a:latin typeface="Times New Roman" pitchFamily="18" charset="0"/>
                <a:cs typeface="Times New Roman" pitchFamily="18" charset="0"/>
              </a:rPr>
              <a:t>Ўқувчиларга  иплар графикасининг ривожланиши тарихи хақида маълумот бериш. Изонит</a:t>
            </a:r>
            <a:r>
              <a:rPr lang="uz-Cyrl-UZ" altLang="ru-RU" sz="1700">
                <a:solidFill>
                  <a:srgbClr val="000000"/>
                </a:solidFill>
                <a:latin typeface="Times New Roman" pitchFamily="18" charset="0"/>
                <a:cs typeface="Times New Roman" pitchFamily="18" charset="0"/>
              </a:rPr>
              <a:t> турларини, уларни тайёрлаш ва ишлов бериш усулларини билиш, технологик лойиҳалаш ҳамда амалга ошириш компетенцияси элементларини қўллай олиш; изонит тикишда психомотор, функционал, ҳамда амалий фаолият турларини бажаришдаги операцион компетенция элементларини қўллай олиш; Тўғри ва онгли касб танлаш, ижтимоий муносабатларга кириша олиш компетенциясини ривожлантириш.</a:t>
            </a:r>
            <a:endParaRPr lang="ru-RU" altLang="ru-RU" sz="1700">
              <a:solidFill>
                <a:srgbClr val="000000"/>
              </a:solidFill>
              <a:latin typeface="Times New Roman" pitchFamily="18" charset="0"/>
              <a:cs typeface="Times New Roman" pitchFamily="18" charset="0"/>
            </a:endParaRPr>
          </a:p>
          <a:p>
            <a:pPr algn="just"/>
            <a:r>
              <a:rPr lang="uz-Cyrl-UZ" altLang="ru-RU" sz="1700">
                <a:solidFill>
                  <a:srgbClr val="000000"/>
                </a:solidFill>
                <a:latin typeface="Times New Roman" pitchFamily="18" charset="0"/>
                <a:cs typeface="Times New Roman" pitchFamily="18" charset="0"/>
              </a:rPr>
              <a:t> </a:t>
            </a:r>
            <a:r>
              <a:rPr lang="uz-Cyrl-UZ" altLang="ru-RU" sz="1700" b="1">
                <a:solidFill>
                  <a:srgbClr val="000000"/>
                </a:solidFill>
                <a:latin typeface="Times New Roman" pitchFamily="18" charset="0"/>
                <a:cs typeface="Times New Roman" pitchFamily="18" charset="0"/>
              </a:rPr>
              <a:t>Тарбиявий: дарс жараёнида </a:t>
            </a:r>
            <a:r>
              <a:rPr lang="uz-Cyrl-UZ" altLang="ru-RU" sz="1700">
                <a:solidFill>
                  <a:srgbClr val="000000"/>
                </a:solidFill>
                <a:latin typeface="Times New Roman" pitchFamily="18" charset="0"/>
                <a:cs typeface="Times New Roman" pitchFamily="18" charset="0"/>
              </a:rPr>
              <a:t>ўзаро мулоқот вақтида муомала маданиятига амал қилган ҳолда суҳбатдош фикрини ҳурмат қилиш ҳамда ўз ғоясини ҳимоя қилиш ва унга  ишонтириш; медиа воситалардан изонитга оид ахборотларни излаб топа олиш, саралашда медиа саводхонлигини шакллантириш; дарс жараёнида шахсий гигиена ва техника ҳавфсизлиги қоидаларига мунтазам риоя қилишга ўргатиш. </a:t>
            </a:r>
            <a:endParaRPr lang="ru-RU" altLang="ru-RU" sz="1700">
              <a:solidFill>
                <a:srgbClr val="000000"/>
              </a:solidFill>
              <a:latin typeface="Times New Roman" pitchFamily="18" charset="0"/>
              <a:cs typeface="Times New Roman" pitchFamily="18" charset="0"/>
            </a:endParaRPr>
          </a:p>
          <a:p>
            <a:pPr algn="just"/>
            <a:r>
              <a:rPr lang="uz-Cyrl-UZ" altLang="ru-RU" sz="1700" b="1">
                <a:solidFill>
                  <a:srgbClr val="000000"/>
                </a:solidFill>
                <a:latin typeface="Times New Roman" pitchFamily="18" charset="0"/>
                <a:cs typeface="Times New Roman" pitchFamily="18" charset="0"/>
              </a:rPr>
              <a:t>Ривожлантирувчи: </a:t>
            </a:r>
            <a:r>
              <a:rPr lang="uz-Cyrl-UZ" altLang="ru-RU" sz="1700">
                <a:solidFill>
                  <a:srgbClr val="000000"/>
                </a:solidFill>
                <a:latin typeface="Times New Roman" pitchFamily="18" charset="0"/>
                <a:cs typeface="Times New Roman" pitchFamily="18" charset="0"/>
              </a:rPr>
              <a:t>ўқиб-ўрганганларини амалиётда қўллай олиш; ўзининг қобилиятларини намоён қила олиш; миллий урф-одатларимиз ва уларнинг замирида мужассам бўлган меҳр-оқибат, инсонни улуғлаш, тинч ва осойишта ҳаёт, дўстлик ва тотувликни қадрлаш тушунчаларини англаш; кундалик фаолиятида турли формула, модел, чизмалардан фойдалана олишга ўргатиш. </a:t>
            </a:r>
            <a:endParaRPr lang="ru-RU" altLang="ru-RU" sz="1700">
              <a:solidFill>
                <a:srgbClr val="000000"/>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Заголовок 1"/>
          <p:cNvSpPr>
            <a:spLocks noGrp="1"/>
          </p:cNvSpPr>
          <p:nvPr>
            <p:ph type="title"/>
          </p:nvPr>
        </p:nvSpPr>
        <p:spPr>
          <a:xfrm>
            <a:off x="23813" y="44450"/>
            <a:ext cx="8405812" cy="1223963"/>
          </a:xfrm>
        </p:spPr>
        <p:txBody>
          <a:bodyPr/>
          <a:lstStyle/>
          <a:p>
            <a:pPr algn="ctr"/>
            <a:r>
              <a:rPr lang="uz-Cyrl-UZ" altLang="ru-RU" sz="3600" smtClean="0">
                <a:latin typeface="Times New Roman" pitchFamily="18" charset="0"/>
                <a:cs typeface="Times New Roman" pitchFamily="18" charset="0"/>
              </a:rPr>
              <a:t>Методистнинг в</a:t>
            </a:r>
            <a:r>
              <a:rPr lang="ru-RU" altLang="ru-RU" sz="3600" smtClean="0">
                <a:latin typeface="Times New Roman" pitchFamily="18" charset="0"/>
                <a:cs typeface="Times New Roman" pitchFamily="18" charset="0"/>
              </a:rPr>
              <a:t>азифалари: </a:t>
            </a:r>
          </a:p>
        </p:txBody>
      </p:sp>
      <p:sp>
        <p:nvSpPr>
          <p:cNvPr id="29699" name="Прямоугольник 1"/>
          <p:cNvSpPr>
            <a:spLocks noChangeArrowheads="1"/>
          </p:cNvSpPr>
          <p:nvPr/>
        </p:nvSpPr>
        <p:spPr bwMode="auto">
          <a:xfrm>
            <a:off x="250825" y="1268413"/>
            <a:ext cx="8642350" cy="5048250"/>
          </a:xfrm>
          <a:prstGeom prst="rect">
            <a:avLst/>
          </a:prstGeom>
          <a:noFill/>
          <a:ln w="9525">
            <a:noFill/>
            <a:miter lim="800000"/>
            <a:headEnd/>
            <a:tailEnd/>
          </a:ln>
        </p:spPr>
        <p:txBody>
          <a:bodyPr>
            <a:spAutoFit/>
          </a:bodyPr>
          <a:lstStyle/>
          <a:p>
            <a:pPr indent="361950" algn="just">
              <a:buFont typeface="Wingdings" pitchFamily="2" charset="2"/>
              <a:buChar char="§"/>
            </a:pPr>
            <a:r>
              <a:rPr lang="uz-Cyrl-UZ" altLang="ru-RU" sz="2300">
                <a:solidFill>
                  <a:srgbClr val="333333"/>
                </a:solidFill>
                <a:latin typeface="Times New Roman" pitchFamily="18" charset="0"/>
                <a:cs typeface="Times New Roman" pitchFamily="18" charset="0"/>
              </a:rPr>
              <a:t>Янги ўқув дастурлари асосида чоп этилган дарсликлар ва улардан фойдаланишда ўқитишнинг сифат-самарадорлигини ошириш мақсадида ўқитувчиларнинг  касбий маҳоратини ошириш;</a:t>
            </a:r>
          </a:p>
          <a:p>
            <a:pPr indent="361950" algn="just">
              <a:buFont typeface="Wingdings" pitchFamily="2" charset="2"/>
              <a:buChar char="§"/>
            </a:pPr>
            <a:r>
              <a:rPr lang="uz-Cyrl-UZ" altLang="ru-RU" sz="2300">
                <a:solidFill>
                  <a:srgbClr val="333333"/>
                </a:solidFill>
                <a:latin typeface="Times New Roman" pitchFamily="18" charset="0"/>
                <a:cs typeface="Times New Roman" pitchFamily="18" charset="0"/>
              </a:rPr>
              <a:t>компетентликка йўналтирилган дарсларни ташкил этиш ва унинг технологик харитасини тузиш бўйича тавсиялар ишлаб чиқиш;</a:t>
            </a:r>
            <a:endParaRPr lang="ru-RU" altLang="ru-RU" sz="2300">
              <a:solidFill>
                <a:srgbClr val="333333"/>
              </a:solidFill>
              <a:latin typeface="Times New Roman" pitchFamily="18" charset="0"/>
              <a:cs typeface="Times New Roman" pitchFamily="18" charset="0"/>
            </a:endParaRPr>
          </a:p>
          <a:p>
            <a:pPr indent="361950" algn="just">
              <a:buFont typeface="Wingdings" pitchFamily="2" charset="2"/>
              <a:buChar char="§"/>
            </a:pPr>
            <a:r>
              <a:rPr lang="uz-Cyrl-UZ" altLang="ru-RU" sz="2300">
                <a:solidFill>
                  <a:srgbClr val="333333"/>
                </a:solidFill>
                <a:latin typeface="Times New Roman" pitchFamily="18" charset="0"/>
                <a:cs typeface="Times New Roman" pitchFamily="18" charset="0"/>
              </a:rPr>
              <a:t>ўқувчилар билимидаги бўшлиқларни тўлдириш юзасидан  фан йўналишлари бўйича тавсиялар ишлаб чиқиш;</a:t>
            </a:r>
          </a:p>
          <a:p>
            <a:pPr indent="361950" algn="just">
              <a:buFont typeface="Wingdings" pitchFamily="2" charset="2"/>
              <a:buChar char="§"/>
            </a:pPr>
            <a:r>
              <a:rPr lang="uz-Cyrl-UZ" altLang="ru-RU" sz="2300">
                <a:solidFill>
                  <a:srgbClr val="333333"/>
                </a:solidFill>
                <a:latin typeface="Times New Roman" pitchFamily="18" charset="0"/>
                <a:cs typeface="Times New Roman" pitchFamily="18" charset="0"/>
              </a:rPr>
              <a:t>амалий фанлар бўйича ўтказиладиган  амалий машғулотларда  жиҳозларидан самарали фойдаланиш, асбоб-ускуналар, мослама ва жиҳозлар, спорт инвентарларини  инвентаризациядан  ўтказиш ва уларни сақлаш ҳамда ишлатиш  учун носоз жиҳозлар ўрнини қайта тўлдириш  юзасидан ҳудудий халқ таълими бошқармасига мурожат қилиш.</a:t>
            </a:r>
            <a:endParaRPr lang="ru-RU" altLang="ru-RU" sz="2300">
              <a:solidFill>
                <a:srgbClr val="333333"/>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Заголовок 1"/>
          <p:cNvSpPr>
            <a:spLocks noGrp="1"/>
          </p:cNvSpPr>
          <p:nvPr>
            <p:ph type="title"/>
          </p:nvPr>
        </p:nvSpPr>
        <p:spPr>
          <a:xfrm>
            <a:off x="23813" y="44450"/>
            <a:ext cx="8405812" cy="1223963"/>
          </a:xfrm>
        </p:spPr>
        <p:txBody>
          <a:bodyPr/>
          <a:lstStyle/>
          <a:p>
            <a:pPr algn="ctr"/>
            <a:r>
              <a:rPr lang="uz-Cyrl-UZ" altLang="ru-RU" sz="3600" smtClean="0">
                <a:latin typeface="Times New Roman" pitchFamily="18" charset="0"/>
                <a:cs typeface="Times New Roman" pitchFamily="18" charset="0"/>
              </a:rPr>
              <a:t>Ўқитувчининг в</a:t>
            </a:r>
            <a:r>
              <a:rPr lang="ru-RU" altLang="ru-RU" sz="3600" smtClean="0">
                <a:latin typeface="Times New Roman" pitchFamily="18" charset="0"/>
                <a:cs typeface="Times New Roman" pitchFamily="18" charset="0"/>
              </a:rPr>
              <a:t>азифалари: </a:t>
            </a:r>
          </a:p>
        </p:txBody>
      </p:sp>
      <p:sp>
        <p:nvSpPr>
          <p:cNvPr id="30723" name="Прямоугольник 1"/>
          <p:cNvSpPr>
            <a:spLocks noChangeArrowheads="1"/>
          </p:cNvSpPr>
          <p:nvPr/>
        </p:nvSpPr>
        <p:spPr bwMode="auto">
          <a:xfrm>
            <a:off x="179388" y="1268413"/>
            <a:ext cx="8785225" cy="5032375"/>
          </a:xfrm>
          <a:prstGeom prst="rect">
            <a:avLst/>
          </a:prstGeom>
          <a:noFill/>
          <a:ln w="9525">
            <a:noFill/>
            <a:miter lim="800000"/>
            <a:headEnd/>
            <a:tailEnd/>
          </a:ln>
        </p:spPr>
        <p:txBody>
          <a:bodyPr>
            <a:spAutoFit/>
          </a:bodyPr>
          <a:lstStyle/>
          <a:p>
            <a:pPr indent="361950" algn="just">
              <a:buFont typeface="Wingdings" pitchFamily="2" charset="2"/>
              <a:buChar char="§"/>
            </a:pPr>
            <a:r>
              <a:rPr lang="uz-Cyrl-UZ" altLang="ru-RU" sz="2100">
                <a:solidFill>
                  <a:srgbClr val="333333"/>
                </a:solidFill>
                <a:latin typeface="Times New Roman" pitchFamily="18" charset="0"/>
                <a:cs typeface="Times New Roman" pitchFamily="18" charset="0"/>
              </a:rPr>
              <a:t>Компетенциявий ёндашувга асосланган ўқув дастурларига киритилган ўзгаришлар ва унинг асосида тақвим-мавзу режалар тузиш;</a:t>
            </a:r>
          </a:p>
          <a:p>
            <a:pPr indent="361950" algn="just">
              <a:buFont typeface="Wingdings" pitchFamily="2" charset="2"/>
              <a:buChar char="§"/>
            </a:pPr>
            <a:r>
              <a:rPr lang="uz-Cyrl-UZ" altLang="ru-RU" sz="2100">
                <a:solidFill>
                  <a:srgbClr val="333333"/>
                </a:solidFill>
                <a:latin typeface="Times New Roman" pitchFamily="18" charset="0"/>
                <a:cs typeface="Times New Roman" pitchFamily="18" charset="0"/>
              </a:rPr>
              <a:t>Ўқувчилар билимидаги бўшлиқларни тўлдириш, мураккаб мавзуларни ўқитишда фан йўналишлари бўйича ишлаб чиқилган методик қўлланмалар ва мультемедиа ресурсларидан самарали фойдаланиш;</a:t>
            </a:r>
            <a:endParaRPr lang="ru-RU" altLang="ru-RU" sz="2100">
              <a:solidFill>
                <a:srgbClr val="333333"/>
              </a:solidFill>
              <a:latin typeface="Times New Roman" pitchFamily="18" charset="0"/>
              <a:cs typeface="Times New Roman" pitchFamily="18" charset="0"/>
            </a:endParaRPr>
          </a:p>
          <a:p>
            <a:pPr indent="361950" algn="just">
              <a:buFont typeface="Wingdings" pitchFamily="2" charset="2"/>
              <a:buChar char="§"/>
            </a:pPr>
            <a:r>
              <a:rPr lang="uz-Cyrl-UZ" altLang="ru-RU" sz="2100">
                <a:solidFill>
                  <a:srgbClr val="333333"/>
                </a:solidFill>
                <a:latin typeface="Times New Roman" pitchFamily="18" charset="0"/>
                <a:cs typeface="Times New Roman" pitchFamily="18" charset="0"/>
              </a:rPr>
              <a:t> Технология, Жисмоний тарбия ва </a:t>
            </a:r>
            <a:r>
              <a:rPr lang="en-US" altLang="ru-RU" sz="2100">
                <a:solidFill>
                  <a:srgbClr val="000000"/>
                </a:solidFill>
                <a:latin typeface="Times New Roman" pitchFamily="18" charset="0"/>
                <a:cs typeface="Times New Roman" pitchFamily="18" charset="0"/>
              </a:rPr>
              <a:t>Чақирувга қадар бошланғич тайёргарлик</a:t>
            </a:r>
            <a:r>
              <a:rPr lang="uz-Cyrl-UZ" altLang="ru-RU" sz="2100">
                <a:solidFill>
                  <a:srgbClr val="333333"/>
                </a:solidFill>
                <a:latin typeface="Times New Roman" pitchFamily="18" charset="0"/>
                <a:cs typeface="Times New Roman" pitchFamily="18" charset="0"/>
              </a:rPr>
              <a:t> фанларидан ўтказиладиган амалий машғулотларни ташкил этишда асбоб-ускуна, мослама, жиҳоз ва спорт инвентарларидан самарали фойдаланиш; </a:t>
            </a:r>
            <a:endParaRPr lang="ru-RU" altLang="ru-RU" sz="2100">
              <a:solidFill>
                <a:srgbClr val="333333"/>
              </a:solidFill>
              <a:latin typeface="Times New Roman" pitchFamily="18" charset="0"/>
              <a:cs typeface="Times New Roman" pitchFamily="18" charset="0"/>
            </a:endParaRPr>
          </a:p>
          <a:p>
            <a:pPr indent="361950" algn="just">
              <a:buFont typeface="Wingdings" pitchFamily="2" charset="2"/>
              <a:buChar char="§"/>
            </a:pPr>
            <a:r>
              <a:rPr lang="uz-Cyrl-UZ" altLang="ru-RU" sz="2100">
                <a:solidFill>
                  <a:srgbClr val="333333"/>
                </a:solidFill>
                <a:latin typeface="Times New Roman" pitchFamily="18" charset="0"/>
                <a:cs typeface="Times New Roman" pitchFamily="18" charset="0"/>
              </a:rPr>
              <a:t>Фанлар таркибига интеграция қилинган “Саломатлик дарслари”, “Ҳаёт ҳавфсизлиги асослари”, “Иқтисодий билим асослари”, “Соғлом авлод асослари” ўқув курслари мавзуларини фанлар кесимида  сингдириб ўқитиш.</a:t>
            </a:r>
            <a:endParaRPr lang="ru-RU" altLang="ru-RU" sz="2100">
              <a:solidFill>
                <a:srgbClr val="333333"/>
              </a:solidFill>
              <a:latin typeface="Times New Roman" pitchFamily="18" charset="0"/>
              <a:cs typeface="Times New Roman" pitchFamily="18" charset="0"/>
            </a:endParaRPr>
          </a:p>
          <a:p>
            <a:pPr indent="361950" algn="just">
              <a:buFont typeface="Wingdings" pitchFamily="2" charset="2"/>
              <a:buChar char="§"/>
            </a:pPr>
            <a:r>
              <a:rPr lang="uz-Cyrl-UZ" altLang="ru-RU" sz="2100">
                <a:solidFill>
                  <a:srgbClr val="333333"/>
                </a:solidFill>
                <a:latin typeface="Times New Roman" pitchFamily="18" charset="0"/>
                <a:cs typeface="Times New Roman" pitchFamily="18" charset="0"/>
              </a:rPr>
              <a:t>Фан тўгаракларининг самарадорлигини ошириш мақсадида ташкил этишган Инновацион лабораториялардан самарали фойдаланиш. </a:t>
            </a:r>
            <a:endParaRPr lang="ru-RU" altLang="ru-RU" sz="2100" b="1">
              <a:latin typeface="Times New Roman" pitchFamily="18" charset="0"/>
              <a:cs typeface="Times New Roman" pitchFamily="18"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3"/>
          <p:cNvSpPr>
            <a:spLocks noChangeArrowheads="1" noChangeShapeType="1" noTextEdit="1"/>
          </p:cNvSpPr>
          <p:nvPr/>
        </p:nvSpPr>
        <p:spPr bwMode="gray">
          <a:xfrm>
            <a:off x="2124075" y="3860800"/>
            <a:ext cx="5029200" cy="762000"/>
          </a:xfrm>
          <a:prstGeom prst="rect">
            <a:avLst/>
          </a:prstGeom>
        </p:spPr>
        <p:txBody>
          <a:bodyPr wrap="none" fromWordArt="1">
            <a:prstTxWarp prst="textDeflate">
              <a:avLst>
                <a:gd name="adj" fmla="val 0"/>
              </a:avLst>
            </a:prstTxWarp>
          </a:bodyPr>
          <a:lstStyle/>
          <a:p>
            <a:pPr algn="ctr"/>
            <a:r>
              <a:rPr lang="en-US" sz="5400" b="1" kern="10">
                <a:ln w="19050">
                  <a:solidFill>
                    <a:schemeClr val="bg1"/>
                  </a:solidFill>
                  <a:round/>
                  <a:headEnd/>
                  <a:tailEnd/>
                </a:ln>
                <a:gradFill rotWithShape="1">
                  <a:gsLst>
                    <a:gs pos="0">
                      <a:schemeClr val="accent1"/>
                    </a:gs>
                    <a:gs pos="100000">
                      <a:schemeClr val="tx1"/>
                    </a:gs>
                  </a:gsLst>
                  <a:lin ang="0" scaled="1"/>
                </a:gradFill>
                <a:effectLst>
                  <a:outerShdw dist="71842" dir="2700000" algn="ctr" rotWithShape="0">
                    <a:schemeClr val="bg2">
                      <a:alpha val="50000"/>
                    </a:schemeClr>
                  </a:outerShdw>
                </a:effectLst>
                <a:latin typeface="Verdana"/>
                <a:ea typeface="Verdana"/>
                <a:cs typeface="Verdana"/>
              </a:rPr>
              <a:t>Thank You !</a:t>
            </a:r>
            <a:endParaRPr lang="ru-RU" sz="5400" b="1" kern="10">
              <a:ln w="19050">
                <a:solidFill>
                  <a:schemeClr val="bg1"/>
                </a:solidFill>
                <a:round/>
                <a:headEnd/>
                <a:tailEnd/>
              </a:ln>
              <a:gradFill rotWithShape="1">
                <a:gsLst>
                  <a:gs pos="0">
                    <a:schemeClr val="accent1"/>
                  </a:gs>
                  <a:gs pos="100000">
                    <a:schemeClr val="tx1"/>
                  </a:gs>
                </a:gsLst>
                <a:lin ang="0" scaled="1"/>
              </a:gradFill>
              <a:effectLst>
                <a:outerShdw dist="71842" dir="2700000" algn="ctr" rotWithShape="0">
                  <a:schemeClr val="bg2">
                    <a:alpha val="50000"/>
                  </a:schemeClr>
                </a:outerShdw>
              </a:effectLst>
              <a:latin typeface="Verdana"/>
              <a:ea typeface="Verdana"/>
              <a:cs typeface="Verdana"/>
            </a:endParaRPr>
          </a:p>
        </p:txBody>
      </p:sp>
      <p:sp>
        <p:nvSpPr>
          <p:cNvPr id="5" name="Заголовок 1"/>
          <p:cNvSpPr txBox="1">
            <a:spLocks/>
          </p:cNvSpPr>
          <p:nvPr/>
        </p:nvSpPr>
        <p:spPr bwMode="gray">
          <a:xfrm>
            <a:off x="468313" y="1844675"/>
            <a:ext cx="8135937" cy="1228725"/>
          </a:xfrm>
          <a:prstGeom prst="rect">
            <a:avLst/>
          </a:prstGeom>
          <a:noFill/>
          <a:ln w="9525">
            <a:noFill/>
            <a:miter lim="800000"/>
            <a:headEnd/>
            <a:tailEnd/>
          </a:ln>
        </p:spPr>
        <p:txBody>
          <a:bodyPr anchor="ctr"/>
          <a:lstStyle/>
          <a:p>
            <a:pPr algn="ctr">
              <a:defRPr/>
            </a:pPr>
            <a:r>
              <a:rPr lang="ru-RU" sz="4800" b="1" kern="0" dirty="0">
                <a:solidFill>
                  <a:schemeClr val="tx2">
                    <a:lumMod val="50000"/>
                  </a:schemeClr>
                </a:solidFill>
                <a:effectLst>
                  <a:outerShdw blurRad="38100" dist="38100" dir="2700000" algn="tl">
                    <a:srgbClr val="C0C0C0"/>
                  </a:outerShdw>
                </a:effectLst>
                <a:latin typeface="+mj-lt"/>
                <a:ea typeface="+mj-ea"/>
                <a:cs typeface="+mj-cs"/>
              </a:rPr>
              <a:t>ЭЪТИБОРИНГИЗ УЧУН РА</a:t>
            </a:r>
            <a:r>
              <a:rPr lang="uz-Cyrl-UZ" sz="4800" b="1" kern="0" dirty="0">
                <a:solidFill>
                  <a:schemeClr val="tx2">
                    <a:lumMod val="50000"/>
                  </a:schemeClr>
                </a:solidFill>
                <a:effectLst>
                  <a:outerShdw blurRad="38100" dist="38100" dir="2700000" algn="tl">
                    <a:srgbClr val="C0C0C0"/>
                  </a:outerShdw>
                </a:effectLst>
                <a:latin typeface="+mj-lt"/>
                <a:ea typeface="+mj-ea"/>
                <a:cs typeface="+mj-cs"/>
              </a:rPr>
              <a:t>Ҳ</a:t>
            </a:r>
            <a:r>
              <a:rPr lang="ru-RU" sz="4800" b="1" kern="0" dirty="0">
                <a:solidFill>
                  <a:schemeClr val="tx2">
                    <a:lumMod val="50000"/>
                  </a:schemeClr>
                </a:solidFill>
                <a:effectLst>
                  <a:outerShdw blurRad="38100" dist="38100" dir="2700000" algn="tl">
                    <a:srgbClr val="C0C0C0"/>
                  </a:outerShdw>
                </a:effectLst>
                <a:latin typeface="+mj-lt"/>
                <a:ea typeface="+mj-ea"/>
                <a:cs typeface="+mj-cs"/>
              </a:rPr>
              <a:t>МАТ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1341438"/>
            <a:ext cx="3214687" cy="16541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Ўқитувчи</a:t>
            </a:r>
            <a:r>
              <a:rPr lang="uz-Cyrl-UZ" sz="2400" dirty="0">
                <a:solidFill>
                  <a:srgbClr val="333333"/>
                </a:solidFill>
                <a:latin typeface="Times New Roman" panose="02020603050405020304" pitchFamily="18" charset="0"/>
                <a:cs typeface="Times New Roman" panose="02020603050405020304" pitchFamily="18" charset="0"/>
              </a:rPr>
              <a:t> </a:t>
            </a:r>
            <a:r>
              <a:rPr lang="uz-Cyrl-UZ" sz="2400" b="1" dirty="0">
                <a:solidFill>
                  <a:srgbClr val="333333"/>
                </a:solidFill>
                <a:latin typeface="Times New Roman" panose="02020603050405020304" pitchFamily="18" charset="0"/>
                <a:cs typeface="Times New Roman" panose="02020603050405020304" pitchFamily="18" charset="0"/>
              </a:rPr>
              <a:t>ўқувчига</a:t>
            </a:r>
            <a:r>
              <a:rPr lang="uz-Cyrl-UZ" sz="2400" dirty="0">
                <a:solidFill>
                  <a:srgbClr val="333333"/>
                </a:solidFill>
                <a:latin typeface="Times New Roman" panose="02020603050405020304" pitchFamily="18" charset="0"/>
                <a:cs typeface="Times New Roman" panose="02020603050405020304" pitchFamily="18" charset="0"/>
              </a:rPr>
              <a:t> </a:t>
            </a:r>
          </a:p>
          <a:p>
            <a:pPr algn="ctr">
              <a:defRPr/>
            </a:pPr>
            <a:r>
              <a:rPr lang="uz-Cyrl-UZ" sz="2400" dirty="0">
                <a:solidFill>
                  <a:srgbClr val="333333"/>
                </a:solidFill>
                <a:latin typeface="Times New Roman" panose="02020603050405020304" pitchFamily="18" charset="0"/>
                <a:cs typeface="Times New Roman" panose="02020603050405020304" pitchFamily="18" charset="0"/>
              </a:rPr>
              <a:t>билим бермайди балки, билим олишга ўргатади </a:t>
            </a:r>
            <a:endParaRPr lang="ru-RU" sz="2400" dirty="0">
              <a:solidFill>
                <a:srgbClr val="333333"/>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211638" y="1341438"/>
            <a:ext cx="4306887" cy="165417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Ўқувчи </a:t>
            </a:r>
            <a:r>
              <a:rPr lang="uz-Cyrl-UZ" sz="2400" dirty="0">
                <a:solidFill>
                  <a:srgbClr val="333333"/>
                </a:solidFill>
                <a:latin typeface="Times New Roman" panose="02020603050405020304" pitchFamily="18" charset="0"/>
                <a:cs typeface="Times New Roman" panose="02020603050405020304" pitchFamily="18" charset="0"/>
              </a:rPr>
              <a:t>дарсда олган билим, кўникма ва малакаларини амалиётда қўлай олиш лаёқат элементларини эгаллайди</a:t>
            </a:r>
            <a:endParaRPr lang="ru-RU" sz="2400" dirty="0">
              <a:solidFill>
                <a:srgbClr val="333333"/>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214313" y="3933825"/>
            <a:ext cx="8750300" cy="244792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uz-Cyrl-UZ" sz="2400" b="1" dirty="0">
              <a:solidFill>
                <a:srgbClr val="333333"/>
              </a:solidFill>
              <a:latin typeface="Times New Roman" panose="02020603050405020304" pitchFamily="18" charset="0"/>
              <a:cs typeface="Times New Roman" panose="02020603050405020304" pitchFamily="18" charset="0"/>
            </a:endParaRPr>
          </a:p>
          <a:p>
            <a:pPr algn="just">
              <a:defRPr/>
            </a:pPr>
            <a:r>
              <a:rPr lang="uz-Cyrl-UZ" sz="2400" b="1" dirty="0">
                <a:solidFill>
                  <a:srgbClr val="333333"/>
                </a:solidFill>
                <a:latin typeface="Times New Roman" panose="02020603050405020304" pitchFamily="18" charset="0"/>
                <a:cs typeface="Times New Roman" panose="02020603050405020304" pitchFamily="18" charset="0"/>
              </a:rPr>
              <a:t>Ўқитувчи: </a:t>
            </a:r>
            <a:r>
              <a:rPr lang="uz-Cyrl-UZ" sz="2400" dirty="0">
                <a:solidFill>
                  <a:srgbClr val="333333"/>
                </a:solidFill>
                <a:latin typeface="Times New Roman" panose="02020603050405020304" pitchFamily="18" charset="0"/>
                <a:cs typeface="Times New Roman" panose="02020603050405020304" pitchFamily="18" charset="0"/>
              </a:rPr>
              <a:t>доим изланишда бўлади, ўз устида мустақил ишлаб, касбий салоҳиятини педагогик маҳоратини ошириб боради.</a:t>
            </a:r>
          </a:p>
          <a:p>
            <a:pPr algn="just">
              <a:defRPr/>
            </a:pPr>
            <a:r>
              <a:rPr lang="uz-Cyrl-UZ" sz="2400" b="1" dirty="0">
                <a:solidFill>
                  <a:srgbClr val="333333"/>
                </a:solidFill>
                <a:latin typeface="Times New Roman" panose="02020603050405020304" pitchFamily="18" charset="0"/>
                <a:cs typeface="Times New Roman" panose="02020603050405020304" pitchFamily="18" charset="0"/>
              </a:rPr>
              <a:t>Ўқувчи: </a:t>
            </a:r>
            <a:r>
              <a:rPr lang="uz-Cyrl-UZ" sz="2400" dirty="0">
                <a:solidFill>
                  <a:srgbClr val="333333"/>
                </a:solidFill>
                <a:latin typeface="Times New Roman" panose="02020603050405020304" pitchFamily="18" charset="0"/>
                <a:cs typeface="Times New Roman" panose="02020603050405020304" pitchFamily="18" charset="0"/>
              </a:rPr>
              <a:t>ҳаётида дуч келадиган муаммони ижобий ҳал этишни ўрганади, ўз устида мустақил ишлашни, изланишни, янгилик яратишни, мантиқий фикрлаш орқали рақобатбардош кадр сифатида шаклланади. </a:t>
            </a:r>
          </a:p>
          <a:p>
            <a:pPr algn="ctr">
              <a:defRPr/>
            </a:pPr>
            <a:r>
              <a:rPr lang="uz-Cyrl-UZ" sz="2800" b="1" dirty="0">
                <a:solidFill>
                  <a:srgbClr val="333333"/>
                </a:solidFill>
                <a:latin typeface="Times New Roman" panose="02020603050405020304" pitchFamily="18" charset="0"/>
                <a:cs typeface="Times New Roman" panose="02020603050405020304" pitchFamily="18" charset="0"/>
              </a:rPr>
              <a:t> </a:t>
            </a:r>
            <a:endParaRPr lang="ru-RU" sz="2800" b="1" dirty="0">
              <a:solidFill>
                <a:srgbClr val="333333"/>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3059113" y="3144838"/>
            <a:ext cx="2016125" cy="6477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uz-Cyrl-UZ" sz="2400" b="1" dirty="0">
                <a:solidFill>
                  <a:srgbClr val="333333"/>
                </a:solidFill>
                <a:latin typeface="Times New Roman" panose="02020603050405020304" pitchFamily="18" charset="0"/>
                <a:cs typeface="Times New Roman" panose="02020603050405020304" pitchFamily="18" charset="0"/>
              </a:rPr>
              <a:t>НАТИЖАДА</a:t>
            </a:r>
          </a:p>
        </p:txBody>
      </p:sp>
      <p:sp>
        <p:nvSpPr>
          <p:cNvPr id="5126" name="Прямоугольник 6"/>
          <p:cNvSpPr>
            <a:spLocks noChangeArrowheads="1"/>
          </p:cNvSpPr>
          <p:nvPr/>
        </p:nvSpPr>
        <p:spPr bwMode="auto">
          <a:xfrm>
            <a:off x="3429000" y="404813"/>
            <a:ext cx="1277938" cy="461962"/>
          </a:xfrm>
          <a:prstGeom prst="rect">
            <a:avLst/>
          </a:prstGeom>
          <a:noFill/>
          <a:ln w="9525">
            <a:noFill/>
            <a:miter lim="800000"/>
            <a:headEnd/>
            <a:tailEnd/>
          </a:ln>
        </p:spPr>
        <p:txBody>
          <a:bodyPr wrap="none">
            <a:spAutoFit/>
          </a:bodyPr>
          <a:lstStyle/>
          <a:p>
            <a:r>
              <a:rPr lang="uz-Cyrl-UZ" altLang="ru-RU" sz="2400" b="1">
                <a:solidFill>
                  <a:srgbClr val="FFFFFF"/>
                </a:solidFill>
                <a:latin typeface="Times New Roman" pitchFamily="18" charset="0"/>
                <a:cs typeface="Times New Roman" pitchFamily="18" charset="0"/>
              </a:rPr>
              <a:t>БУНДА</a:t>
            </a:r>
            <a:endParaRPr lang="ru-RU" altLang="ru-RU">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133350" y="260350"/>
            <a:ext cx="8856663" cy="954088"/>
          </a:xfrm>
          <a:prstGeom prst="rect">
            <a:avLst/>
          </a:prstGeom>
          <a:noFill/>
          <a:ln w="9525">
            <a:noFill/>
            <a:miter lim="800000"/>
            <a:headEnd/>
            <a:tailEnd/>
          </a:ln>
        </p:spPr>
        <p:txBody>
          <a:bodyPr>
            <a:spAutoFit/>
          </a:bodyPr>
          <a:lstStyle/>
          <a:p>
            <a:pPr algn="ctr"/>
            <a:r>
              <a:rPr lang="uz-Cyrl-UZ" altLang="ru-RU" sz="2800" b="1">
                <a:solidFill>
                  <a:srgbClr val="FFFFFF"/>
                </a:solidFill>
                <a:latin typeface="Times New Roman" pitchFamily="18" charset="0"/>
                <a:cs typeface="Times New Roman" pitchFamily="18" charset="0"/>
              </a:rPr>
              <a:t>Дарсга тайёргарлик кўришда ўқитувчига қуйиладиган талабалар</a:t>
            </a:r>
            <a:endParaRPr lang="ru-RU" altLang="ru-RU" sz="2800" b="1">
              <a:solidFill>
                <a:srgbClr val="FFFFFF"/>
              </a:solidFill>
              <a:latin typeface="Times New Roman" pitchFamily="18" charset="0"/>
              <a:cs typeface="Times New Roman" pitchFamily="18" charset="0"/>
            </a:endParaRPr>
          </a:p>
        </p:txBody>
      </p:sp>
      <p:sp>
        <p:nvSpPr>
          <p:cNvPr id="6147" name="TextBox 2"/>
          <p:cNvSpPr txBox="1">
            <a:spLocks noChangeArrowheads="1"/>
          </p:cNvSpPr>
          <p:nvPr/>
        </p:nvSpPr>
        <p:spPr bwMode="auto">
          <a:xfrm>
            <a:off x="395288" y="1484313"/>
            <a:ext cx="8424862" cy="4894262"/>
          </a:xfrm>
          <a:prstGeom prst="rect">
            <a:avLst/>
          </a:prstGeom>
          <a:noFill/>
          <a:ln w="9525">
            <a:noFill/>
            <a:miter lim="800000"/>
            <a:headEnd/>
            <a:tailEnd/>
          </a:ln>
        </p:spPr>
        <p:txBody>
          <a:bodyPr>
            <a:spAutoFit/>
          </a:bodyPr>
          <a:lstStyle/>
          <a:p>
            <a:pPr algn="just"/>
            <a:r>
              <a:rPr lang="uz-Cyrl-UZ" altLang="ru-RU" sz="2400">
                <a:solidFill>
                  <a:srgbClr val="333333"/>
                </a:solidFill>
                <a:latin typeface="Times New Roman" pitchFamily="18" charset="0"/>
                <a:cs typeface="Times New Roman" pitchFamily="18" charset="0"/>
              </a:rPr>
              <a:t>1. Ўқитувчи ўқувчини дарсга қизиқтириш учун мавзу юзасидан қизиқарли маълумотни бериш билан бирга, ўқувчилардан мавзуга оид янги манбаларни топишга ва уни асослаб беришга ўргатиши лозим.</a:t>
            </a:r>
          </a:p>
          <a:p>
            <a:pPr algn="just"/>
            <a:r>
              <a:rPr lang="uz-Cyrl-UZ" altLang="ru-RU" sz="2400">
                <a:solidFill>
                  <a:srgbClr val="333333"/>
                </a:solidFill>
                <a:latin typeface="Times New Roman" pitchFamily="18" charset="0"/>
                <a:cs typeface="Times New Roman" pitchFamily="18" charset="0"/>
              </a:rPr>
              <a:t>2. Ўқувчиларга ўзлаштирган билим, кўникма ва малакаларни ҳаётда қўллай олиш лаёқатини эгаллашида яъни таянч ва фанга оид компетенцияларни сингдириб боради.</a:t>
            </a:r>
          </a:p>
          <a:p>
            <a:pPr algn="just"/>
            <a:r>
              <a:rPr lang="uz-Cyrl-UZ" altLang="ru-RU" sz="2400">
                <a:solidFill>
                  <a:srgbClr val="333333"/>
                </a:solidFill>
                <a:latin typeface="Times New Roman" pitchFamily="18" charset="0"/>
                <a:cs typeface="Times New Roman" pitchFamily="18" charset="0"/>
              </a:rPr>
              <a:t>3. Ҳар бир мавзу юзасидан ўқувчини когнитив ва креативликка ўргатадиган муаммоли топшириқлар, муаммоли вазиятлар, тест топшириқлари тузади. Буни натижасида ўқувчи муаммоли вазиятни ечимини топши учун изланади, уни ўрганади, фикр юритади ва хулоса чиқариш орқали компетентлиги ошади.</a:t>
            </a:r>
            <a:endParaRPr lang="ru-RU" altLang="ru-RU" sz="2400">
              <a:solidFill>
                <a:srgbClr val="33333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107950" y="1052513"/>
            <a:ext cx="8928100" cy="5262562"/>
          </a:xfrm>
          <a:prstGeom prst="rect">
            <a:avLst/>
          </a:prstGeom>
          <a:noFill/>
          <a:ln w="9525">
            <a:noFill/>
            <a:miter lim="800000"/>
            <a:headEnd/>
            <a:tailEnd/>
          </a:ln>
        </p:spPr>
        <p:txBody>
          <a:bodyPr>
            <a:spAutoFit/>
          </a:bodyPr>
          <a:lstStyle/>
          <a:p>
            <a:pPr algn="just"/>
            <a:r>
              <a:rPr lang="uz-Cyrl-UZ" altLang="ru-RU" sz="2400">
                <a:solidFill>
                  <a:srgbClr val="333333"/>
                </a:solidFill>
                <a:latin typeface="Times New Roman" pitchFamily="18" charset="0"/>
                <a:cs typeface="Times New Roman" pitchFamily="18" charset="0"/>
              </a:rPr>
              <a:t>   Ўқитувчи бунга эришиши учун фаннинг мазмуни ва унга қўйиладиган талабларни билиши, ўқув дастурида берилган мавзуларни ўқувчиларга етказиш учун маълумотлар базасини яратиши ва уни доимо тўлдириб бориши  керак. </a:t>
            </a:r>
          </a:p>
          <a:p>
            <a:pPr algn="just"/>
            <a:r>
              <a:rPr lang="uz-Cyrl-UZ" altLang="ru-RU" sz="2400">
                <a:solidFill>
                  <a:srgbClr val="333333"/>
                </a:solidFill>
                <a:latin typeface="Times New Roman" pitchFamily="18" charset="0"/>
                <a:cs typeface="Times New Roman" pitchFamily="18" charset="0"/>
              </a:rPr>
              <a:t>   Ушбу талаблар Давлат таълим стандарти ва ўқув дастурларида берилган. Сиз Ўзбекистон Республикаси Вазирлар Маҳкамасининг 2017 йил 16 апрелдаги 187-сонли қарор билан ўтказилган ўқувларда танишгансиз. </a:t>
            </a:r>
          </a:p>
          <a:p>
            <a:pPr algn="just"/>
            <a:r>
              <a:rPr lang="uz-Cyrl-UZ" altLang="ru-RU" sz="2400">
                <a:solidFill>
                  <a:srgbClr val="333333"/>
                </a:solidFill>
                <a:latin typeface="Times New Roman" pitchFamily="18" charset="0"/>
                <a:cs typeface="Times New Roman" pitchFamily="18" charset="0"/>
              </a:rPr>
              <a:t>   Ҳаммамизга маълумки, Ўзбекистон Республикаси Вазирлар Маҳкамасининг 2017 йил 25 июлдаги 803-Ф-сонли фармойиши асосида жисмоний тарбия ва чақирувга қадар бошланғич тайёргарлик фанлари 10-11-синфларда давом эттирилади. Мазкур фанларнинг давлат таълим стандарт талаблари В1, В1+ даража асосида ишчи гуруҳ томонидан ишлаб чиқилган.</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179388" y="2263775"/>
            <a:ext cx="4968875" cy="4002088"/>
          </a:xfrm>
          <a:prstGeom prst="rect">
            <a:avLst/>
          </a:prstGeom>
          <a:noFill/>
          <a:ln w="9525">
            <a:noFill/>
            <a:miter lim="800000"/>
            <a:headEnd/>
            <a:tailEnd/>
          </a:ln>
        </p:spPr>
        <p:txBody>
          <a:bodyPr>
            <a:spAutoFit/>
          </a:bodyPr>
          <a:lstStyle/>
          <a:p>
            <a:pPr algn="just"/>
            <a:r>
              <a:rPr lang="uz-Cyrl-UZ" altLang="ru-RU">
                <a:solidFill>
                  <a:srgbClr val="333333"/>
                </a:solidFill>
                <a:latin typeface="Times New Roman" pitchFamily="18" charset="0"/>
                <a:cs typeface="Times New Roman" pitchFamily="18" charset="0"/>
              </a:rPr>
              <a:t>“</a:t>
            </a:r>
            <a:r>
              <a:rPr lang="uz-Cyrl-UZ" altLang="ru-RU" sz="2000" b="1">
                <a:solidFill>
                  <a:srgbClr val="333333"/>
                </a:solidFill>
                <a:latin typeface="Times New Roman" pitchFamily="18" charset="0"/>
                <a:cs typeface="Times New Roman" pitchFamily="18" charset="0"/>
              </a:rPr>
              <a:t>Меҳнат</a:t>
            </a:r>
            <a:r>
              <a:rPr lang="uz-Cyrl-UZ" altLang="ru-RU" b="1">
                <a:solidFill>
                  <a:srgbClr val="333333"/>
                </a:solidFill>
                <a:latin typeface="Times New Roman" pitchFamily="18" charset="0"/>
                <a:cs typeface="Times New Roman" pitchFamily="18" charset="0"/>
              </a:rPr>
              <a:t>” фанининг мақсади -</a:t>
            </a:r>
            <a:r>
              <a:rPr lang="ru-RU" altLang="ru-RU">
                <a:solidFill>
                  <a:srgbClr val="333333"/>
                </a:solidFill>
                <a:latin typeface="Times New Roman" pitchFamily="18" charset="0"/>
                <a:cs typeface="Times New Roman" pitchFamily="18" charset="0"/>
              </a:rPr>
              <a:t>ўқувчиларни ақлий ва жисмоний меҳнат турлари, жараёнлари ҳамда касблар билан таништириш, уларда дастлабки меҳнат кўникмалари ва малакаларини, меҳнатга қизиқиш ҳамда меҳнатсеварликни шакллантириш, уларни меҳнат ва касбларни қадрлашга, уларнинг аҳамиятини тушунишга ўргатиш, онгли равишда касб танлашга тайёрлаш орқали касбгача тайёргарликларини амалга ошириш ҳамда жамият ва шахс фаровонлиги йўлида меҳнат фаолиятига қўшилишларига имкон берувчи шахсий сифат ва тафаккурларини ривожлантиришдан иборат.</a:t>
            </a:r>
            <a:endParaRPr lang="ru-RU" altLang="ru-RU" sz="1600">
              <a:solidFill>
                <a:srgbClr val="333333"/>
              </a:solidFill>
              <a:latin typeface="Times New Roman" pitchFamily="18" charset="0"/>
              <a:cs typeface="Times New Roman" pitchFamily="18" charset="0"/>
            </a:endParaRPr>
          </a:p>
        </p:txBody>
      </p:sp>
      <p:sp>
        <p:nvSpPr>
          <p:cNvPr id="8195" name="Прямоугольник 2"/>
          <p:cNvSpPr>
            <a:spLocks noChangeArrowheads="1"/>
          </p:cNvSpPr>
          <p:nvPr/>
        </p:nvSpPr>
        <p:spPr bwMode="auto">
          <a:xfrm>
            <a:off x="5292725" y="2276475"/>
            <a:ext cx="3481388" cy="3694113"/>
          </a:xfrm>
          <a:prstGeom prst="rect">
            <a:avLst/>
          </a:prstGeom>
          <a:noFill/>
          <a:ln w="9525">
            <a:noFill/>
            <a:miter lim="800000"/>
            <a:headEnd/>
            <a:tailEnd/>
          </a:ln>
        </p:spPr>
        <p:txBody>
          <a:bodyPr>
            <a:spAutoFit/>
          </a:bodyPr>
          <a:lstStyle/>
          <a:p>
            <a:pPr algn="just"/>
            <a:r>
              <a:rPr lang="ru-RU" altLang="ru-RU" b="1">
                <a:solidFill>
                  <a:srgbClr val="333333"/>
                </a:solidFill>
                <a:latin typeface="Times New Roman" pitchFamily="18" charset="0"/>
                <a:cs typeface="Times New Roman" pitchFamily="18" charset="0"/>
              </a:rPr>
              <a:t>Технология</a:t>
            </a:r>
            <a:r>
              <a:rPr lang="ru-RU" altLang="ru-RU">
                <a:solidFill>
                  <a:srgbClr val="333333"/>
                </a:solidFill>
                <a:latin typeface="Times New Roman" pitchFamily="18" charset="0"/>
                <a:cs typeface="Times New Roman" pitchFamily="18" charset="0"/>
              </a:rPr>
              <a:t> </a:t>
            </a:r>
            <a:r>
              <a:rPr lang="uz-Cyrl-UZ" altLang="ru-RU" b="1">
                <a:solidFill>
                  <a:srgbClr val="333333"/>
                </a:solidFill>
                <a:latin typeface="Times New Roman" pitchFamily="18" charset="0"/>
                <a:cs typeface="Times New Roman" pitchFamily="18" charset="0"/>
              </a:rPr>
              <a:t>фанининг мақсади </a:t>
            </a:r>
            <a:r>
              <a:rPr lang="ru-RU" altLang="ru-RU">
                <a:solidFill>
                  <a:srgbClr val="333333"/>
                </a:solidFill>
                <a:latin typeface="Times New Roman" pitchFamily="18" charset="0"/>
                <a:cs typeface="Times New Roman" pitchFamily="18" charset="0"/>
              </a:rPr>
              <a:t>ўқувчиларда техник-технологик ҳамда технологик жараён давомида бажариладиган операциялар юзасидан олган билим, кўникма ва малакаларини мустақил амалий фаолиятида қўллаш, касб-ҳунар танлаш, миллий ва умуминсоний қадриятлар асосида ижтимоий муносабатларга кириша олиш компетенцияларини шакллантиришдан иборат. </a:t>
            </a:r>
          </a:p>
        </p:txBody>
      </p:sp>
      <p:sp>
        <p:nvSpPr>
          <p:cNvPr id="8196" name="Прямоугольник 3"/>
          <p:cNvSpPr>
            <a:spLocks noChangeArrowheads="1"/>
          </p:cNvSpPr>
          <p:nvPr/>
        </p:nvSpPr>
        <p:spPr bwMode="auto">
          <a:xfrm>
            <a:off x="179388" y="1341438"/>
            <a:ext cx="8856662" cy="922337"/>
          </a:xfrm>
          <a:prstGeom prst="rect">
            <a:avLst/>
          </a:prstGeom>
          <a:noFill/>
          <a:ln w="9525">
            <a:noFill/>
            <a:miter lim="800000"/>
            <a:headEnd/>
            <a:tailEnd/>
          </a:ln>
        </p:spPr>
        <p:txBody>
          <a:bodyPr>
            <a:spAutoFit/>
          </a:bodyPr>
          <a:lstStyle/>
          <a:p>
            <a:pPr algn="ctr"/>
            <a:r>
              <a:rPr lang="uz-Cyrl-UZ" altLang="ru-RU" b="1">
                <a:solidFill>
                  <a:srgbClr val="333333"/>
                </a:solidFill>
                <a:latin typeface="Times New Roman" pitchFamily="18" charset="0"/>
                <a:cs typeface="Times New Roman" pitchFamily="18" charset="0"/>
              </a:rPr>
              <a:t>Шу ўринда амалий фанлар таркибидаги “Меҳнат” фани “Технология” фан номи билан алмаштириш сабабини унда белгиланган мақсад орқали тахлил қилиш мумкин</a:t>
            </a:r>
            <a:r>
              <a:rPr lang="uz-Cyrl-UZ" altLang="ru-RU">
                <a:solidFill>
                  <a:srgbClr val="333333"/>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algn="ctr"/>
            <a:r>
              <a:rPr lang="uz-Cyrl-UZ" altLang="ru-RU" sz="2800" smtClean="0">
                <a:latin typeface="Times New Roman" pitchFamily="18" charset="0"/>
                <a:ea typeface="Calibri" pitchFamily="34" charset="0"/>
                <a:cs typeface="Times New Roman" pitchFamily="18" charset="0"/>
              </a:rPr>
              <a:t> Технология ўқув фанини ўқитишнинг </a:t>
            </a:r>
            <a:br>
              <a:rPr lang="uz-Cyrl-UZ" altLang="ru-RU" sz="2800" smtClean="0">
                <a:latin typeface="Times New Roman" pitchFamily="18" charset="0"/>
                <a:ea typeface="Calibri" pitchFamily="34" charset="0"/>
                <a:cs typeface="Times New Roman" pitchFamily="18" charset="0"/>
              </a:rPr>
            </a:br>
            <a:r>
              <a:rPr lang="uz-Cyrl-UZ" altLang="ru-RU" sz="2800" smtClean="0">
                <a:latin typeface="Times New Roman" pitchFamily="18" charset="0"/>
                <a:ea typeface="Calibri" pitchFamily="34" charset="0"/>
                <a:cs typeface="Times New Roman" pitchFamily="18" charset="0"/>
              </a:rPr>
              <a:t>асосий вазифалари</a:t>
            </a:r>
            <a:endParaRPr lang="ru-RU" altLang="ru-RU" sz="2800" smtClean="0">
              <a:ea typeface="Calibri" pitchFamily="34" charset="0"/>
              <a:cs typeface="Times New Roman" pitchFamily="18" charset="0"/>
            </a:endParaRPr>
          </a:p>
        </p:txBody>
      </p:sp>
      <p:sp>
        <p:nvSpPr>
          <p:cNvPr id="9219" name="Прямоугольник 1"/>
          <p:cNvSpPr>
            <a:spLocks noChangeArrowheads="1"/>
          </p:cNvSpPr>
          <p:nvPr/>
        </p:nvSpPr>
        <p:spPr bwMode="auto">
          <a:xfrm>
            <a:off x="179388" y="1125538"/>
            <a:ext cx="8713787" cy="5330825"/>
          </a:xfrm>
          <a:prstGeom prst="rect">
            <a:avLst/>
          </a:prstGeom>
          <a:noFill/>
          <a:ln w="9525">
            <a:noFill/>
            <a:miter lim="800000"/>
            <a:headEnd/>
            <a:tailEnd/>
          </a:ln>
        </p:spPr>
        <p:txBody>
          <a:bodyPr>
            <a:spAutoFit/>
          </a:bodyPr>
          <a:lstStyle/>
          <a:p>
            <a:pPr indent="180975" algn="just" eaLnBrk="1" hangingPunct="1">
              <a:lnSpc>
                <a:spcPct val="107000"/>
              </a:lnSpc>
            </a:pPr>
            <a:r>
              <a:rPr lang="uz-Cyrl-UZ" altLang="ru-RU" b="1">
                <a:solidFill>
                  <a:srgbClr val="000000"/>
                </a:solidFill>
                <a:latin typeface="Times New Roman" pitchFamily="18" charset="0"/>
                <a:ea typeface="Calibri" pitchFamily="34" charset="0"/>
                <a:cs typeface="Times New Roman" pitchFamily="18" charset="0"/>
              </a:rPr>
              <a:t>Умумий ўрта таълим муассасаларида технология ўқув фанини ўқитишнинг асосий вазифалари:</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материаллар ва уларнинг хоссалари, хусусиятлари ҳамда техник объект ва технологик жараёнларга оид маълумотларни ўрганиш;</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техник объект ҳамда технологик жараёнларда махсус ва умуммеҳнат операцияларини билиш;</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технологик жараёнларни бошқариш, махсус ва умуммеҳнат операцияларини амалиётда қўллай олиш;</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техник ва креактив фикрлашни, интеллектуал қобилиятларини шакллантириш; </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технологик жараён ва тайёрланган маҳсулотларни бажариш кетма-кетлиги ҳамда маҳсулот сифатини таҳлил қила олиш;</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lnSpc>
                <a:spcPct val="107000"/>
              </a:lnSpc>
            </a:pPr>
            <a:r>
              <a:rPr lang="uz-Cyrl-UZ" altLang="ru-RU">
                <a:solidFill>
                  <a:srgbClr val="000000"/>
                </a:solidFill>
                <a:latin typeface="Times New Roman" pitchFamily="18" charset="0"/>
                <a:ea typeface="Calibri" pitchFamily="34" charset="0"/>
                <a:cs typeface="Times New Roman" pitchFamily="18" charset="0"/>
              </a:rPr>
              <a:t>буюм ва жараёнларни бажаришга оид хулосалар чиқариш ҳамда меҳнат операцияларини, маҳсулот сифатини баҳолай олиш;</a:t>
            </a:r>
            <a:endParaRPr lang="ru-RU" altLang="ru-RU">
              <a:solidFill>
                <a:srgbClr val="000000"/>
              </a:solidFill>
              <a:latin typeface="Times New Roman" pitchFamily="18" charset="0"/>
              <a:ea typeface="Calibri" pitchFamily="34" charset="0"/>
              <a:cs typeface="Times New Roman" pitchFamily="18" charset="0"/>
            </a:endParaRPr>
          </a:p>
          <a:p>
            <a:pPr indent="180975" algn="just" eaLnBrk="1" hangingPunct="1"/>
            <a:r>
              <a:rPr lang="uz-Cyrl-UZ" altLang="ru-RU">
                <a:solidFill>
                  <a:srgbClr val="000000"/>
                </a:solidFill>
                <a:latin typeface="Times New Roman" pitchFamily="18" charset="0"/>
                <a:ea typeface="Calibri" pitchFamily="34" charset="0"/>
                <a:cs typeface="Times New Roman" pitchFamily="18" charset="0"/>
              </a:rPr>
              <a:t>oнгли рaвишдa касб танлашга тайёрлаш ишларини амалга оширишда таянч ва технология фанига оид компетенцияларни шакллантириш ҳамда ривожлантиришдан иборат.</a:t>
            </a:r>
          </a:p>
          <a:p>
            <a:pPr indent="180975" algn="just" eaLnBrk="1" hangingPunct="1"/>
            <a:r>
              <a:rPr lang="uz-Cyrl-UZ" altLang="ru-RU">
                <a:solidFill>
                  <a:srgbClr val="000000"/>
                </a:solidFill>
                <a:latin typeface="Times New Roman" pitchFamily="18" charset="0"/>
                <a:ea typeface="Calibri" pitchFamily="34" charset="0"/>
                <a:cs typeface="Times New Roman" pitchFamily="18" charset="0"/>
              </a:rPr>
              <a:t>Шунингдек, ҳар бир фаннинг мазмунидан келиб чиққан ҳолда фанга оид ва барча фанлар учун умумий таянч компетнциялар белгиланган.</a:t>
            </a:r>
            <a:endParaRPr lang="ru-RU" altLang="ru-RU">
              <a:solidFill>
                <a:srgbClr val="000000"/>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30188" y="115888"/>
            <a:ext cx="8643937" cy="1136650"/>
          </a:xfrm>
        </p:spPr>
        <p:txBody>
          <a:bodyPr/>
          <a:lstStyle/>
          <a:p>
            <a:pPr algn="ctr"/>
            <a:r>
              <a:rPr lang="uz-Cyrl-UZ" altLang="ru-RU" sz="3200" smtClean="0">
                <a:latin typeface="Times New Roman" pitchFamily="18" charset="0"/>
                <a:cs typeface="Times New Roman" pitchFamily="18" charset="0"/>
              </a:rPr>
              <a:t>Технология ўқув фанига оид компетенциялар</a:t>
            </a:r>
            <a:endParaRPr lang="ru-RU" altLang="ru-RU" sz="1600" smtClean="0">
              <a:latin typeface="Times New Roman" pitchFamily="18" charset="0"/>
              <a:cs typeface="Times New Roman" pitchFamily="18" charset="0"/>
            </a:endParaRPr>
          </a:p>
        </p:txBody>
      </p:sp>
      <p:sp>
        <p:nvSpPr>
          <p:cNvPr id="17411" name="Прямоугольник 1"/>
          <p:cNvSpPr>
            <a:spLocks noChangeArrowheads="1"/>
          </p:cNvSpPr>
          <p:nvPr/>
        </p:nvSpPr>
        <p:spPr bwMode="auto">
          <a:xfrm>
            <a:off x="250825" y="1374775"/>
            <a:ext cx="8642350" cy="49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indent="182563">
              <a:spcBef>
                <a:spcPct val="20000"/>
              </a:spcBef>
              <a:buChar char="•"/>
              <a:defRPr sz="3200">
                <a:solidFill>
                  <a:srgbClr val="000000"/>
                </a:solidFill>
                <a:latin typeface="Arial" charset="0"/>
              </a:defRPr>
            </a:lvl1pPr>
            <a:lvl2pPr marL="742950" indent="-285750">
              <a:spcBef>
                <a:spcPct val="20000"/>
              </a:spcBef>
              <a:buChar char="–"/>
              <a:defRPr sz="2800">
                <a:solidFill>
                  <a:srgbClr val="000000"/>
                </a:solidFill>
                <a:latin typeface="Arial" charset="0"/>
              </a:defRPr>
            </a:lvl2pPr>
            <a:lvl3pPr marL="1143000" indent="-228600">
              <a:spcBef>
                <a:spcPct val="20000"/>
              </a:spcBef>
              <a:buChar char="•"/>
              <a:defRPr sz="2400">
                <a:solidFill>
                  <a:srgbClr val="000000"/>
                </a:solidFill>
                <a:latin typeface="Arial" charset="0"/>
              </a:defRPr>
            </a:lvl3pPr>
            <a:lvl4pPr marL="1600200" indent="-228600">
              <a:spcBef>
                <a:spcPct val="20000"/>
              </a:spcBef>
              <a:buChar char="–"/>
              <a:defRPr sz="2000">
                <a:solidFill>
                  <a:srgbClr val="000000"/>
                </a:solidFill>
                <a:latin typeface="Arial" charset="0"/>
              </a:defRPr>
            </a:lvl4pPr>
            <a:lvl5pPr marL="2057400" indent="-228600">
              <a:spcBef>
                <a:spcPct val="20000"/>
              </a:spcBef>
              <a:buChar char="»"/>
              <a:defRPr sz="2000">
                <a:solidFill>
                  <a:srgbClr val="000000"/>
                </a:solidFill>
                <a:latin typeface="Arial" charset="0"/>
              </a:defRPr>
            </a:lvl5pPr>
            <a:lvl6pPr marL="2514600" indent="-228600" eaLnBrk="0" fontAlgn="base" hangingPunct="0">
              <a:spcBef>
                <a:spcPct val="20000"/>
              </a:spcBef>
              <a:spcAft>
                <a:spcPct val="0"/>
              </a:spcAft>
              <a:buChar char="»"/>
              <a:defRPr sz="2000">
                <a:solidFill>
                  <a:srgbClr val="000000"/>
                </a:solidFill>
                <a:latin typeface="Arial" charset="0"/>
              </a:defRPr>
            </a:lvl6pPr>
            <a:lvl7pPr marL="2971800" indent="-228600" eaLnBrk="0" fontAlgn="base" hangingPunct="0">
              <a:spcBef>
                <a:spcPct val="20000"/>
              </a:spcBef>
              <a:spcAft>
                <a:spcPct val="0"/>
              </a:spcAft>
              <a:buChar char="»"/>
              <a:defRPr sz="2000">
                <a:solidFill>
                  <a:srgbClr val="000000"/>
                </a:solidFill>
                <a:latin typeface="Arial" charset="0"/>
              </a:defRPr>
            </a:lvl7pPr>
            <a:lvl8pPr marL="3429000" indent="-228600" eaLnBrk="0" fontAlgn="base" hangingPunct="0">
              <a:spcBef>
                <a:spcPct val="20000"/>
              </a:spcBef>
              <a:spcAft>
                <a:spcPct val="0"/>
              </a:spcAft>
              <a:buChar char="»"/>
              <a:defRPr sz="2000">
                <a:solidFill>
                  <a:srgbClr val="000000"/>
                </a:solidFill>
                <a:latin typeface="Arial" charset="0"/>
              </a:defRPr>
            </a:lvl8pPr>
            <a:lvl9pPr marL="3886200" indent="-228600" eaLnBrk="0" fontAlgn="base" hangingPunct="0">
              <a:spcBef>
                <a:spcPct val="20000"/>
              </a:spcBef>
              <a:spcAft>
                <a:spcPct val="0"/>
              </a:spcAft>
              <a:buChar char="»"/>
              <a:defRPr sz="2000">
                <a:solidFill>
                  <a:srgbClr val="000000"/>
                </a:solidFill>
                <a:latin typeface="Arial" charset="0"/>
              </a:defRPr>
            </a:lvl9pPr>
          </a:lstStyle>
          <a:p>
            <a:pPr algn="just" eaLnBrk="1" hangingPunct="1">
              <a:spcBef>
                <a:spcPct val="0"/>
              </a:spcBef>
              <a:defRPr/>
            </a:pPr>
            <a:r>
              <a:rPr lang="uz-Cyrl-UZ" altLang="ru-RU" sz="2800" b="1" dirty="0" smtClean="0">
                <a:latin typeface="Times New Roman" pitchFamily="18" charset="0"/>
                <a:cs typeface="Times New Roman" pitchFamily="18" charset="0"/>
              </a:rPr>
              <a:t>Буюм ва маҳсулот турларини, уларни тайёрлаш ва ишлов бериш усулларини билиш, технологик лойиҳалаш ҳамда амалга ошириш компетенцияси.</a:t>
            </a:r>
          </a:p>
          <a:p>
            <a:pPr marL="342900" indent="-342900" algn="just" eaLnBrk="1" hangingPunct="1">
              <a:spcBef>
                <a:spcPct val="0"/>
              </a:spcBef>
              <a:buFontTx/>
              <a:buAutoNum type="arabicPeriod"/>
              <a:defRPr/>
            </a:pPr>
            <a:endParaRPr lang="uz-Cyrl-UZ" altLang="ru-RU" sz="2800" b="1" dirty="0" smtClean="0">
              <a:latin typeface="Times New Roman" pitchFamily="18" charset="0"/>
              <a:cs typeface="Times New Roman" pitchFamily="18" charset="0"/>
            </a:endParaRPr>
          </a:p>
          <a:p>
            <a:pPr algn="just" eaLnBrk="1" hangingPunct="1">
              <a:spcBef>
                <a:spcPct val="0"/>
              </a:spcBef>
              <a:defRPr/>
            </a:pPr>
            <a:r>
              <a:rPr lang="ru-RU" altLang="ru-RU" sz="2800" b="1" dirty="0" err="1" smtClean="0">
                <a:latin typeface="Times New Roman" pitchFamily="18" charset="0"/>
                <a:cs typeface="Times New Roman" pitchFamily="18" charset="0"/>
              </a:rPr>
              <a:t>Психомотор</a:t>
            </a:r>
            <a:r>
              <a:rPr lang="ru-RU" altLang="ru-RU" sz="2800" b="1" dirty="0" smtClean="0">
                <a:latin typeface="Times New Roman" pitchFamily="18" charset="0"/>
                <a:cs typeface="Times New Roman" pitchFamily="18" charset="0"/>
              </a:rPr>
              <a:t>, функционал, </a:t>
            </a:r>
            <a:r>
              <a:rPr lang="ru-RU" altLang="ru-RU" sz="2800" b="1" dirty="0" err="1" smtClean="0">
                <a:latin typeface="Times New Roman" pitchFamily="18" charset="0"/>
                <a:cs typeface="Times New Roman" pitchFamily="18" charset="0"/>
              </a:rPr>
              <a:t>ҳамда</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амалий</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фаолият</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турларини</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бажаришдаги</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операцион</a:t>
            </a:r>
            <a:r>
              <a:rPr lang="ru-RU" altLang="ru-RU" sz="2800" b="1" dirty="0" smtClean="0">
                <a:latin typeface="Times New Roman" pitchFamily="18" charset="0"/>
                <a:cs typeface="Times New Roman" pitchFamily="18" charset="0"/>
              </a:rPr>
              <a:t> компетенция</a:t>
            </a:r>
            <a:r>
              <a:rPr lang="uz-Cyrl-UZ" altLang="ru-RU" sz="2800" b="1" dirty="0" smtClean="0">
                <a:latin typeface="Times New Roman" pitchFamily="18" charset="0"/>
                <a:cs typeface="Times New Roman" pitchFamily="18" charset="0"/>
              </a:rPr>
              <a:t>си.</a:t>
            </a:r>
          </a:p>
          <a:p>
            <a:pPr algn="just" eaLnBrk="1" hangingPunct="1">
              <a:spcBef>
                <a:spcPct val="0"/>
              </a:spcBef>
              <a:defRPr/>
            </a:pPr>
            <a:endParaRPr lang="uz-Cyrl-UZ" altLang="ru-RU" sz="2800" b="1" dirty="0" smtClean="0">
              <a:latin typeface="Times New Roman" pitchFamily="18" charset="0"/>
              <a:cs typeface="Times New Roman" pitchFamily="18" charset="0"/>
            </a:endParaRPr>
          </a:p>
          <a:p>
            <a:pPr algn="just" eaLnBrk="1" hangingPunct="1">
              <a:spcBef>
                <a:spcPct val="0"/>
              </a:spcBef>
              <a:defRPr/>
            </a:pPr>
            <a:r>
              <a:rPr lang="ru-RU" altLang="ru-RU" sz="2800" b="1" dirty="0" err="1" smtClean="0">
                <a:latin typeface="Times New Roman" pitchFamily="18" charset="0"/>
                <a:cs typeface="Times New Roman" pitchFamily="18" charset="0"/>
              </a:rPr>
              <a:t>Тўғри</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ва</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онгли</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касб</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танлаш</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ижтимоий</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муносабатларга</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кириша</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олиш</a:t>
            </a:r>
            <a:r>
              <a:rPr lang="ru-RU" altLang="ru-RU" sz="2800" b="1" dirty="0" smtClean="0">
                <a:latin typeface="Times New Roman" pitchFamily="18" charset="0"/>
                <a:cs typeface="Times New Roman" pitchFamily="18" charset="0"/>
              </a:rPr>
              <a:t> </a:t>
            </a:r>
            <a:r>
              <a:rPr lang="ru-RU" altLang="ru-RU" sz="2800" b="1" dirty="0" err="1" smtClean="0">
                <a:latin typeface="Times New Roman" pitchFamily="18" charset="0"/>
                <a:cs typeface="Times New Roman" pitchFamily="18" charset="0"/>
              </a:rPr>
              <a:t>компетенцияси</a:t>
            </a:r>
            <a:endParaRPr lang="ru-RU" altLang="ru-RU" sz="2800" dirty="0" smtClean="0">
              <a:latin typeface="Times New Roman" pitchFamily="18" charset="0"/>
              <a:cs typeface="Times New Roman" pitchFamily="18" charset="0"/>
            </a:endParaRPr>
          </a:p>
          <a:p>
            <a:pPr indent="0" algn="just" eaLnBrk="1" hangingPunct="1">
              <a:spcBef>
                <a:spcPct val="0"/>
              </a:spcBef>
              <a:buFontTx/>
              <a:buNone/>
              <a:defRPr/>
            </a:pPr>
            <a:endParaRPr lang="uz-Cyrl-UZ" altLang="ru-RU" sz="1800" dirty="0" smtClean="0">
              <a:latin typeface="Times New Roman" pitchFamily="18" charset="0"/>
              <a:cs typeface="Times New Roman" pitchFamily="18" charset="0"/>
            </a:endParaRPr>
          </a:p>
          <a:p>
            <a:pPr indent="0" algn="just" eaLnBrk="1" hangingPunct="1">
              <a:spcBef>
                <a:spcPct val="0"/>
              </a:spcBef>
              <a:buFontTx/>
              <a:buNone/>
              <a:defRPr/>
            </a:pPr>
            <a:endParaRPr lang="ru-RU" altLang="ru-RU"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288" y="3789363"/>
            <a:ext cx="8380412" cy="2630487"/>
          </a:xfrm>
          <a:prstGeom prst="rect">
            <a:avLst/>
          </a:prstGeom>
        </p:spPr>
        <p:txBody>
          <a:bodyPr>
            <a:spAutoFit/>
          </a:bodyPr>
          <a:lstStyle/>
          <a:p>
            <a:pPr indent="354013" algn="just">
              <a:buFont typeface="Arial" panose="020B0604020202020204" pitchFamily="34" charset="0"/>
              <a:buChar char="•"/>
              <a:defRPr/>
            </a:pPr>
            <a:endParaRPr lang="uz-Cyrl-UZ" sz="1050" b="1" dirty="0">
              <a:solidFill>
                <a:srgbClr val="333333"/>
              </a:solidFill>
              <a:latin typeface="Times New Roman" panose="02020603050405020304" pitchFamily="18" charset="0"/>
              <a:cs typeface="Times New Roman" panose="02020603050405020304" pitchFamily="18" charset="0"/>
            </a:endParaRPr>
          </a:p>
          <a:p>
            <a:pPr indent="354013" algn="just">
              <a:buFont typeface="Arial" panose="020B0604020202020204" pitchFamily="34" charset="0"/>
              <a:buChar char="•"/>
              <a:defRPr/>
            </a:pPr>
            <a:r>
              <a:rPr lang="uz-Cyrl-UZ" sz="2600" b="1" dirty="0">
                <a:solidFill>
                  <a:srgbClr val="333333"/>
                </a:solidFill>
                <a:latin typeface="Times New Roman" panose="02020603050405020304" pitchFamily="18" charset="0"/>
                <a:cs typeface="Times New Roman" panose="02020603050405020304" pitchFamily="18" charset="0"/>
              </a:rPr>
              <a:t>Чизмачиликда қўлланиладиган термин ва тушунчаларни билиш ҳамда қўллай олиш компетенцияси</a:t>
            </a:r>
            <a:r>
              <a:rPr lang="uz-Cyrl-UZ" sz="2600" dirty="0">
                <a:solidFill>
                  <a:srgbClr val="333333"/>
                </a:solidFill>
                <a:latin typeface="Times New Roman" panose="02020603050405020304" pitchFamily="18" charset="0"/>
                <a:cs typeface="Times New Roman" panose="02020603050405020304" pitchFamily="18" charset="0"/>
              </a:rPr>
              <a:t> </a:t>
            </a:r>
          </a:p>
          <a:p>
            <a:pPr indent="354013" algn="just">
              <a:buFont typeface="Arial" panose="020B0604020202020204" pitchFamily="34" charset="0"/>
              <a:buChar char="•"/>
              <a:defRPr/>
            </a:pPr>
            <a:r>
              <a:rPr lang="ru-RU" sz="2600" b="1" dirty="0" err="1">
                <a:solidFill>
                  <a:srgbClr val="333333"/>
                </a:solidFill>
                <a:latin typeface="Times New Roman" panose="02020603050405020304" pitchFamily="18" charset="0"/>
                <a:cs typeface="Times New Roman" panose="02020603050405020304" pitchFamily="18" charset="0"/>
              </a:rPr>
              <a:t>Иш</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қуролларидан</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тўғри</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фойдаланиш</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ва</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чизмани</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кетма-кетликда</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тўғри</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бажариш</a:t>
            </a:r>
            <a:r>
              <a:rPr lang="ru-RU" sz="2600" b="1" dirty="0">
                <a:solidFill>
                  <a:srgbClr val="333333"/>
                </a:solidFill>
                <a:latin typeface="Times New Roman" panose="02020603050405020304" pitchFamily="18" charset="0"/>
                <a:cs typeface="Times New Roman" panose="02020603050405020304" pitchFamily="18" charset="0"/>
              </a:rPr>
              <a:t> </a:t>
            </a:r>
            <a:r>
              <a:rPr lang="ru-RU" sz="2600" b="1" dirty="0" err="1">
                <a:solidFill>
                  <a:srgbClr val="333333"/>
                </a:solidFill>
                <a:latin typeface="Times New Roman" panose="02020603050405020304" pitchFamily="18" charset="0"/>
                <a:cs typeface="Times New Roman" panose="02020603050405020304" pitchFamily="18" charset="0"/>
              </a:rPr>
              <a:t>компетенцияси</a:t>
            </a:r>
            <a:r>
              <a:rPr lang="ru-RU" sz="2600" dirty="0">
                <a:solidFill>
                  <a:srgbClr val="333333"/>
                </a:solidFill>
                <a:latin typeface="Times New Roman" panose="02020603050405020304" pitchFamily="18" charset="0"/>
                <a:cs typeface="Times New Roman" panose="02020603050405020304" pitchFamily="18" charset="0"/>
              </a:rPr>
              <a:t> </a:t>
            </a:r>
          </a:p>
          <a:p>
            <a:pPr algn="just">
              <a:defRPr/>
            </a:pPr>
            <a:endParaRPr lang="ru-RU" sz="2400" dirty="0">
              <a:solidFill>
                <a:srgbClr val="333333"/>
              </a:solidFill>
              <a:latin typeface="Times New Roman" panose="02020603050405020304" pitchFamily="18" charset="0"/>
              <a:cs typeface="Times New Roman" panose="02020603050405020304" pitchFamily="18" charset="0"/>
            </a:endParaRPr>
          </a:p>
        </p:txBody>
      </p:sp>
      <p:sp>
        <p:nvSpPr>
          <p:cNvPr id="11267" name="Прямоугольник 3"/>
          <p:cNvSpPr>
            <a:spLocks noChangeArrowheads="1"/>
          </p:cNvSpPr>
          <p:nvPr/>
        </p:nvSpPr>
        <p:spPr bwMode="auto">
          <a:xfrm>
            <a:off x="298450" y="1341438"/>
            <a:ext cx="8208963" cy="1692275"/>
          </a:xfrm>
          <a:prstGeom prst="rect">
            <a:avLst/>
          </a:prstGeom>
          <a:noFill/>
          <a:ln w="9525">
            <a:noFill/>
            <a:miter lim="800000"/>
            <a:headEnd/>
            <a:tailEnd/>
          </a:ln>
        </p:spPr>
        <p:txBody>
          <a:bodyPr>
            <a:spAutoFit/>
          </a:bodyPr>
          <a:lstStyle/>
          <a:p>
            <a:pPr indent="354013" algn="just">
              <a:buFontTx/>
              <a:buChar char="•"/>
            </a:pPr>
            <a:r>
              <a:rPr lang="ru-RU" altLang="ru-RU" sz="2600" b="1">
                <a:solidFill>
                  <a:srgbClr val="333333"/>
                </a:solidFill>
                <a:latin typeface="Times New Roman" pitchFamily="18" charset="0"/>
                <a:cs typeface="Times New Roman" pitchFamily="18" charset="0"/>
              </a:rPr>
              <a:t>Натуранинг характерли жиҳатларини кузатиш, таҳлил қилиш ва ифодалай олиш компетенцияси</a:t>
            </a:r>
          </a:p>
          <a:p>
            <a:pPr indent="354013" algn="just">
              <a:buFontTx/>
              <a:buChar char="•"/>
            </a:pPr>
            <a:r>
              <a:rPr lang="ru-RU" altLang="ru-RU" sz="2600" b="1">
                <a:solidFill>
                  <a:srgbClr val="333333"/>
                </a:solidFill>
                <a:latin typeface="Times New Roman" pitchFamily="18" charset="0"/>
                <a:cs typeface="Times New Roman" pitchFamily="18" charset="0"/>
              </a:rPr>
              <a:t>Тасвир ёки ҳайкалнинг босқичлари кетма-кетлигини тўғри бажариш компетенцияси</a:t>
            </a:r>
          </a:p>
        </p:txBody>
      </p:sp>
      <p:sp>
        <p:nvSpPr>
          <p:cNvPr id="11268" name="Прямоугольник 4"/>
          <p:cNvSpPr>
            <a:spLocks noChangeArrowheads="1"/>
          </p:cNvSpPr>
          <p:nvPr/>
        </p:nvSpPr>
        <p:spPr bwMode="auto">
          <a:xfrm>
            <a:off x="309563" y="442913"/>
            <a:ext cx="8551862" cy="523875"/>
          </a:xfrm>
          <a:prstGeom prst="rect">
            <a:avLst/>
          </a:prstGeom>
          <a:noFill/>
          <a:ln w="9525">
            <a:noFill/>
            <a:miter lim="800000"/>
            <a:headEnd/>
            <a:tailEnd/>
          </a:ln>
        </p:spPr>
        <p:txBody>
          <a:bodyPr wrap="none">
            <a:spAutoFit/>
          </a:bodyPr>
          <a:lstStyle/>
          <a:p>
            <a:pPr algn="ctr"/>
            <a:r>
              <a:rPr lang="ru-RU" altLang="ru-RU" sz="2800" b="1">
                <a:solidFill>
                  <a:srgbClr val="FFFFFF"/>
                </a:solidFill>
                <a:latin typeface="Times New Roman" pitchFamily="18" charset="0"/>
                <a:cs typeface="Times New Roman" pitchFamily="18" charset="0"/>
              </a:rPr>
              <a:t>Тасвирий санъат ўқув фанига оид компетенциялар</a:t>
            </a:r>
          </a:p>
        </p:txBody>
      </p:sp>
      <p:sp>
        <p:nvSpPr>
          <p:cNvPr id="6" name="Прямоугольник 5"/>
          <p:cNvSpPr/>
          <p:nvPr/>
        </p:nvSpPr>
        <p:spPr>
          <a:xfrm>
            <a:off x="298450" y="3203575"/>
            <a:ext cx="8651875" cy="554038"/>
          </a:xfrm>
          <a:prstGeom prst="rect">
            <a:avLst/>
          </a:prstGeom>
          <a:solidFill>
            <a:schemeClr val="bg1"/>
          </a:solidFill>
          <a:ln>
            <a:solidFill>
              <a:schemeClr val="bg1">
                <a:lumMod val="40000"/>
                <a:lumOff val="60000"/>
              </a:schemeClr>
            </a:solidFill>
          </a:ln>
        </p:spPr>
        <p:txBody>
          <a:bodyPr>
            <a:spAutoFit/>
          </a:bodyPr>
          <a:lstStyle/>
          <a:p>
            <a:pPr algn="ctr">
              <a:defRPr/>
            </a:pPr>
            <a:r>
              <a:rPr lang="uz-Cyrl-UZ" sz="3000" b="1" dirty="0">
                <a:solidFill>
                  <a:srgbClr val="FFFFFF"/>
                </a:solidFill>
                <a:latin typeface="Times New Roman" panose="02020603050405020304" pitchFamily="18" charset="0"/>
                <a:cs typeface="Times New Roman" panose="02020603050405020304" pitchFamily="18" charset="0"/>
              </a:rPr>
              <a:t>Чизмачилик </a:t>
            </a:r>
            <a:r>
              <a:rPr lang="ru-RU" sz="3000" b="1" dirty="0" err="1">
                <a:solidFill>
                  <a:srgbClr val="FFFFFF"/>
                </a:solidFill>
                <a:latin typeface="Times New Roman" panose="02020603050405020304" pitchFamily="18" charset="0"/>
                <a:cs typeface="Times New Roman" panose="02020603050405020304" pitchFamily="18" charset="0"/>
              </a:rPr>
              <a:t>ўқув</a:t>
            </a:r>
            <a:r>
              <a:rPr lang="ru-RU" sz="3000" b="1" dirty="0">
                <a:solidFill>
                  <a:srgbClr val="FFFFFF"/>
                </a:solidFill>
                <a:latin typeface="Times New Roman" panose="02020603050405020304" pitchFamily="18" charset="0"/>
                <a:cs typeface="Times New Roman" panose="02020603050405020304" pitchFamily="18" charset="0"/>
              </a:rPr>
              <a:t> </a:t>
            </a:r>
            <a:r>
              <a:rPr lang="ru-RU" sz="3000" b="1" dirty="0" err="1">
                <a:solidFill>
                  <a:srgbClr val="FFFFFF"/>
                </a:solidFill>
                <a:latin typeface="Times New Roman" panose="02020603050405020304" pitchFamily="18" charset="0"/>
                <a:cs typeface="Times New Roman" panose="02020603050405020304" pitchFamily="18" charset="0"/>
              </a:rPr>
              <a:t>фанига</a:t>
            </a:r>
            <a:r>
              <a:rPr lang="ru-RU" sz="3000" b="1" dirty="0">
                <a:solidFill>
                  <a:srgbClr val="FFFFFF"/>
                </a:solidFill>
                <a:latin typeface="Times New Roman" panose="02020603050405020304" pitchFamily="18" charset="0"/>
                <a:cs typeface="Times New Roman" panose="02020603050405020304" pitchFamily="18" charset="0"/>
              </a:rPr>
              <a:t> </a:t>
            </a:r>
            <a:r>
              <a:rPr lang="ru-RU" sz="3000" b="1" dirty="0" err="1">
                <a:solidFill>
                  <a:srgbClr val="FFFFFF"/>
                </a:solidFill>
                <a:latin typeface="Times New Roman" panose="02020603050405020304" pitchFamily="18" charset="0"/>
                <a:cs typeface="Times New Roman" panose="02020603050405020304" pitchFamily="18" charset="0"/>
              </a:rPr>
              <a:t>оид</a:t>
            </a:r>
            <a:r>
              <a:rPr lang="ru-RU" sz="3000" b="1" dirty="0">
                <a:solidFill>
                  <a:srgbClr val="FFFFFF"/>
                </a:solidFill>
                <a:latin typeface="Times New Roman" panose="02020603050405020304" pitchFamily="18" charset="0"/>
                <a:cs typeface="Times New Roman" panose="02020603050405020304" pitchFamily="18" charset="0"/>
              </a:rPr>
              <a:t> </a:t>
            </a:r>
            <a:r>
              <a:rPr lang="ru-RU" sz="3000" b="1" dirty="0" err="1">
                <a:solidFill>
                  <a:srgbClr val="FFFFFF"/>
                </a:solidFill>
                <a:latin typeface="Times New Roman" panose="02020603050405020304" pitchFamily="18" charset="0"/>
                <a:cs typeface="Times New Roman" panose="02020603050405020304" pitchFamily="18" charset="0"/>
              </a:rPr>
              <a:t>компетенциялар</a:t>
            </a:r>
            <a:endParaRPr lang="uz-Cyrl-UZ" sz="3000" b="1" dirty="0">
              <a:solidFill>
                <a:srgbClr val="FFFFFF"/>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574TGp_natural_light_ani">
  <a:themeElements>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574TGp_natural_light_ani">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74TGp_natural_light_ani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574TGp_natural_light_ani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574TGp_natural_light_ani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574TGp_natural_light_ani</Template>
  <TotalTime>2614</TotalTime>
  <Words>2608</Words>
  <Application>Microsoft Office PowerPoint</Application>
  <PresentationFormat>Экран (4:3)</PresentationFormat>
  <Paragraphs>559</Paragraphs>
  <Slides>29</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Times New Roman</vt:lpstr>
      <vt:lpstr>Calibri</vt:lpstr>
      <vt:lpstr>Wingdings</vt:lpstr>
      <vt:lpstr>574TGp_natural_light_ani</vt:lpstr>
      <vt:lpstr>Слайд 1</vt:lpstr>
      <vt:lpstr>Слайд 2</vt:lpstr>
      <vt:lpstr>Слайд 3</vt:lpstr>
      <vt:lpstr>Слайд 4</vt:lpstr>
      <vt:lpstr>Слайд 5</vt:lpstr>
      <vt:lpstr>Слайд 6</vt:lpstr>
      <vt:lpstr> Технология ўқув фанини ўқитишнинг  асосий вазифалари</vt:lpstr>
      <vt:lpstr>Технология ўқув фанига оид компетенциялар</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Методистнинг вазифалари: </vt:lpstr>
      <vt:lpstr>Ўқитувчининг вазифалари: </vt:lpstr>
      <vt:lpstr>Слайд 29</vt:lpstr>
    </vt:vector>
  </TitlesOfParts>
  <Company>МОУ СОШ №30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dc:title>
  <dc:subject>урок</dc:subject>
  <dc:creator>Стрелкова Н.</dc:creator>
  <cp:lastModifiedBy>Nodir</cp:lastModifiedBy>
  <cp:revision>198</cp:revision>
  <cp:lastPrinted>2017-05-24T11:25:15Z</cp:lastPrinted>
  <dcterms:created xsi:type="dcterms:W3CDTF">2009-07-05T12:28:04Z</dcterms:created>
  <dcterms:modified xsi:type="dcterms:W3CDTF">2017-08-10T18:43:19Z</dcterms:modified>
</cp:coreProperties>
</file>