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338" r:id="rId3"/>
    <p:sldId id="315" r:id="rId4"/>
    <p:sldId id="33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5" r:id="rId14"/>
    <p:sldId id="281" r:id="rId15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CCFF"/>
    <a:srgbClr val="33CC33"/>
    <a:srgbClr val="660066"/>
    <a:srgbClr val="29FF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>
      <p:cViewPr>
        <p:scale>
          <a:sx n="50" d="100"/>
          <a:sy n="50" d="100"/>
        </p:scale>
        <p:origin x="-7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C32A4-DDAF-4CEB-85C5-565360EBC31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DA4CF-E970-4703-BCA4-531081609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7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577" indent="-280607">
              <a:defRPr>
                <a:solidFill>
                  <a:schemeClr val="tx1"/>
                </a:solidFill>
                <a:latin typeface="Arial" charset="0"/>
              </a:defRPr>
            </a:lvl2pPr>
            <a:lvl3pPr marL="1122426" indent="-224485">
              <a:defRPr>
                <a:solidFill>
                  <a:schemeClr val="tx1"/>
                </a:solidFill>
                <a:latin typeface="Arial" charset="0"/>
              </a:defRPr>
            </a:lvl3pPr>
            <a:lvl4pPr marL="1571396" indent="-224485">
              <a:defRPr>
                <a:solidFill>
                  <a:schemeClr val="tx1"/>
                </a:solidFill>
                <a:latin typeface="Arial" charset="0"/>
              </a:defRPr>
            </a:lvl4pPr>
            <a:lvl5pPr marL="2020367" indent="-224485">
              <a:defRPr>
                <a:solidFill>
                  <a:schemeClr val="tx1"/>
                </a:solidFill>
                <a:latin typeface="Arial" charset="0"/>
              </a:defRPr>
            </a:lvl5pPr>
            <a:lvl6pPr marL="2469337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8308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7278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6248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7CAE57-53A3-43AA-B727-D7E5D9E4098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79983-AA36-430E-B31D-89494958C0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68725744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tm_markaz@xtv.u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0"/>
            <a:ext cx="857256" cy="6858000"/>
            <a:chOff x="142844" y="0"/>
            <a:chExt cx="857256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844" y="0"/>
              <a:ext cx="42862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42910" y="0"/>
              <a:ext cx="214314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7143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572528" y="0"/>
            <a:ext cx="428628" cy="6858000"/>
            <a:chOff x="142844" y="0"/>
            <a:chExt cx="857256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2844" y="0"/>
              <a:ext cx="42862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42910" y="0"/>
              <a:ext cx="214314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28662" y="0"/>
              <a:ext cx="7143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0100" y="925281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ЎЗБЕКИСТОН РЕСПУБЛИКАСИ ХАЛҚ ТАЪЛИМИ ВАЗИРЛИГИ</a:t>
            </a:r>
            <a:br>
              <a:rPr lang="uz-Cyrl-U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МАКТАБГАЧА ТАЪЛИМ МУАССАСАЛАРИ ХОДИМЛАРИНИ ҚАЙТА ТАЙЁРЛАШ ВА УЛАРНИНГ МАЛАКАСИНИ ОШИРИШ РЕСПУБЛИКА ЎҚУВ МЕТОДИКА МАРКАЗИ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FOTO GALIREYA\batroq shapka copy.jpg"/>
          <p:cNvPicPr>
            <a:picLocks noChangeAspect="1" noChangeArrowheads="1"/>
          </p:cNvPicPr>
          <p:nvPr/>
        </p:nvPicPr>
        <p:blipFill>
          <a:blip r:embed="rId3"/>
          <a:srcRect l="8584" t="4441" r="16071" b="75878"/>
          <a:stretch>
            <a:fillRect/>
          </a:stretch>
        </p:blipFill>
        <p:spPr bwMode="auto">
          <a:xfrm>
            <a:off x="1585362" y="142852"/>
            <a:ext cx="6366802" cy="642942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14414" y="2500306"/>
            <a:ext cx="70009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3699504"/>
            <a:ext cx="742955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uz-Cyrl-U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708920"/>
            <a:ext cx="5272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ФИДОЙИНГ БЎЛГАЙМИЗ СЕНИ</a:t>
            </a:r>
            <a:r>
              <a:rPr lang="en-US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en-US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uz-Cyrl-UZ" b="1" cap="all" dirty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uz-Cyrl-UZ" b="1" cap="all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шиори остида </a:t>
            </a:r>
            <a:endParaRPr lang="uz-Cyrl-UZ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АНЪАНАВИЙ  АВГУСТ КЕНГАШИ  ТАҚДИМОТИ </a:t>
            </a:r>
            <a:endParaRPr lang="uz-Cyrl-UZ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 О Й И Ҳ А С И 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8265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28800"/>
            <a:ext cx="3744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“Салом мактабим”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номли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5-китобдаги эртак ва шеърлар болага ҳаёт ҳақида муайян  тасаввур бериши билан бирга мустақил фикрлашга, танишган асарлари бўйича хулоса чиқаришга ўргатишг</a:t>
            </a:r>
            <a:r>
              <a:rPr lang="uz-Cyrl-UZ" sz="2800" dirty="0" smtClean="0"/>
              <a:t>а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мўлжалланган.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71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770">
            <a:off x="-29289" y="1254698"/>
            <a:ext cx="3970273" cy="544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626" y="1412776"/>
            <a:ext cx="45258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“Оламни ўрганамиз” 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номли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6-китобга теварак – атроф ва табиат билан таништирадиган, илк математик тасаввурларини ривожлантирувчи қизиқарли асарлар, диққатни ва мантиқий тафаккурни  ривожлантиришга қаратилган ўйинлар берилган.</a:t>
            </a:r>
          </a:p>
          <a:p>
            <a:pPr algn="just"/>
            <a:r>
              <a:rPr lang="uz-Cyrl-UZ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5722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952">
            <a:off x="-287070" y="1117749"/>
            <a:ext cx="4269955" cy="575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467863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“Жахон халқлари эртаклари”   </a:t>
            </a:r>
            <a:r>
              <a:rPr lang="uz-Cyrl-UZ" sz="2800" dirty="0">
                <a:latin typeface="Times New Roman" pitchFamily="18" charset="0"/>
                <a:cs typeface="Times New Roman" pitchFamily="18" charset="0"/>
              </a:rPr>
              <a:t>номли </a:t>
            </a:r>
            <a:r>
              <a:rPr lang="uz-Cyrl-UZ" sz="2800" dirty="0" smtClean="0">
                <a:latin typeface="Times New Roman" pitchFamily="18" charset="0"/>
                <a:cs typeface="Times New Roman" pitchFamily="18" charset="0"/>
              </a:rPr>
              <a:t>7-китобга 3-7 ёшли болаларга мўлжалланган 29 та  бутун дунё бўйлаб тўпланган энг сара эртаклар жойланган. Турли халқларнинг маданияти, турмуш тарзи ва урф одатлари ҳақида ёритилган.</a:t>
            </a:r>
            <a:endParaRPr lang="uz-Cyrl-U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37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Ота-оналарга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болаларни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мактабга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тайёрлаш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яратилган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номдаги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қўлланмалар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етказиб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берилгандан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ота-оналарга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фарзандлари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ишлаши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кераклигини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ўргатиш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уларга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маслаҳатлар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бериб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керакли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натижага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эришишимиз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2656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9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42844" y="0"/>
            <a:ext cx="857256" cy="6858000"/>
            <a:chOff x="142844" y="0"/>
            <a:chExt cx="857256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844" y="0"/>
              <a:ext cx="42862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42910" y="0"/>
              <a:ext cx="214314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8662" y="0"/>
              <a:ext cx="7143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8572528" y="0"/>
            <a:ext cx="428628" cy="6858000"/>
            <a:chOff x="142844" y="0"/>
            <a:chExt cx="857256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2844" y="0"/>
              <a:ext cx="42862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42910" y="0"/>
              <a:ext cx="214314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28662" y="0"/>
              <a:ext cx="71438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071538" y="2285992"/>
            <a:ext cx="750099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ЭЪТИБОРИНГИЗ УЧУН</a:t>
            </a:r>
          </a:p>
          <a:p>
            <a:pPr algn="ctr">
              <a:buNone/>
            </a:pPr>
            <a:r>
              <a:rPr lang="uz-Cyrl-U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РАҲМАТ!</a:t>
            </a: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5320271"/>
            <a:ext cx="750099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z-Cyrl-U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Юқоридаги масалалар бўйича фикр, мулоҳаза ва таклифларингизни қуйидаги манзилга юборинг: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pochta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mtm_markaz@xtv.uz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+99 871 246 98 04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Admin\Мои документы\Downloads\Kids-Rea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439727"/>
            <a:ext cx="2909266" cy="184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z-Cyrl-U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76200" y="-18648"/>
            <a:ext cx="8991600" cy="6643734"/>
          </a:xfrm>
          <a:prstGeom prst="round2SameRect">
            <a:avLst>
              <a:gd name="adj1" fmla="val 5112"/>
              <a:gd name="adj2" fmla="val 0"/>
            </a:avLst>
          </a:prstGeom>
          <a:solidFill>
            <a:srgbClr val="C1FFFF">
              <a:alpha val="23000"/>
            </a:srgbClr>
          </a:solidFill>
          <a:scene3d>
            <a:camera prst="orthographicFront"/>
            <a:lightRig rig="threePt" dir="t"/>
          </a:scene3d>
          <a:sp3d>
            <a:bevelT w="190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uz-Cyrl-U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uz-Cyrl-UZ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йили “Соғлом она ва бола</a:t>
            </a:r>
          </a:p>
          <a:p>
            <a:pPr algn="just"/>
            <a:r>
              <a:rPr lang="uz-Cyrl-UZ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йили Давлат Дастури”нинг  </a:t>
            </a:r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59-бандида: </a:t>
            </a:r>
            <a:r>
              <a:rPr lang="uz-Cyrl-UZ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Мактабгача таълимга қамраб олинмаган 3-6 ёшли болаларни мактабга тайёрлаш </a:t>
            </a:r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мақсадида: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Мактабгача </a:t>
            </a:r>
            <a:r>
              <a:rPr lang="uz-Cyrl-UZ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таълимга қамраб олинмаган 3-6 ёшли болалари бор 200 минг оилани 7 номдаги эртак ва шеърлар тўпламлари ва ота-оналар учун фарзандларини мактабга тайёрловчи қўлланмалар билан </a:t>
            </a:r>
            <a:r>
              <a:rPr lang="uz-Cyrl-UZ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таъминлаш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Дастурининг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94-бандида: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та-оналарни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болаларни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мактабга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тайёрлаш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суратли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қўлланмалар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(5 та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китоб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бепул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таъминлаш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вазифалари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берилган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85750" y="315913"/>
            <a:ext cx="8572500" cy="1241425"/>
          </a:xfrm>
          <a:prstGeom prst="flowChartOffpageConnector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uz-Cyrl-UZ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“Соғлом она ва бола йили” давлат дастури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283744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58875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E589E-5472-49EF-88F7-E8A9AAA253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3" descr="D:\ZULXUMOR\Соғлом бола йили\KITOBLAR\IMG_20140705_174006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6184">
            <a:off x="1431477" y="3918067"/>
            <a:ext cx="1504569" cy="2208683"/>
          </a:xfrm>
          <a:prstGeom prst="rect">
            <a:avLst/>
          </a:prstGeom>
          <a:noFill/>
        </p:spPr>
      </p:pic>
      <p:pic>
        <p:nvPicPr>
          <p:cNvPr id="6" name="Picture 4" descr="D:\ZULXUMOR\Соғлом бола йили\KITOBLAR\IMG_20140705_173901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6184">
            <a:off x="2547941" y="3785864"/>
            <a:ext cx="1660049" cy="2342159"/>
          </a:xfrm>
          <a:prstGeom prst="rect">
            <a:avLst/>
          </a:prstGeom>
          <a:noFill/>
        </p:spPr>
      </p:pic>
      <p:pic>
        <p:nvPicPr>
          <p:cNvPr id="7" name="Picture 5" descr="D:\ZULXUMOR\Соғлом бола йили\KITOBLAR\IMG_20140705_174022_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6184">
            <a:off x="3807861" y="3826721"/>
            <a:ext cx="1639923" cy="2342158"/>
          </a:xfrm>
          <a:prstGeom prst="rect">
            <a:avLst/>
          </a:prstGeom>
          <a:noFill/>
        </p:spPr>
      </p:pic>
      <p:pic>
        <p:nvPicPr>
          <p:cNvPr id="8" name="Picture 6" descr="D:\ZULXUMOR\Соғлом бола йили\KITOBLAR\IMG_20140705_173933_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86184">
            <a:off x="5051416" y="3825754"/>
            <a:ext cx="1655600" cy="2342159"/>
          </a:xfrm>
          <a:prstGeom prst="rect">
            <a:avLst/>
          </a:prstGeom>
          <a:noFill/>
        </p:spPr>
      </p:pic>
      <p:pic>
        <p:nvPicPr>
          <p:cNvPr id="9" name="Picture 7" descr="D:\ZULXUMOR\Соғлом бола йили\KITOBLAR\IMG_20140705_173951_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86184">
            <a:off x="6316213" y="3830143"/>
            <a:ext cx="1584402" cy="234215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571480"/>
            <a:ext cx="8458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uz-Cyrl-UZ" sz="2000" b="1" dirty="0" smtClean="0">
                <a:latin typeface="Times New Roman" pitchFamily="18" charset="0"/>
                <a:cs typeface="Times New Roman" pitchFamily="18" charset="0"/>
              </a:rPr>
              <a:t>94-банд: </a:t>
            </a:r>
            <a:r>
              <a:rPr lang="uz-Cyrl-UZ" sz="2000" dirty="0" smtClean="0">
                <a:latin typeface="Times New Roman" pitchFamily="18" charset="0"/>
                <a:cs typeface="Times New Roman" pitchFamily="18" charset="0"/>
              </a:rPr>
              <a:t>Ота-оналарни болаларни мактабга тайёрлаш учун суратли қўлланмалар (5та китоб) билан таъминлаш.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714488"/>
            <a:ext cx="8305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Cyrl-UZ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 та номдаги (“Нутқ ўстириш, ўқиш ва саводга тайёрлаш”, “Математик тасаввурларни шакллантириш”, “Болажон” таянч дастури асосида насрий асарлар тўплами”, “Соғлом танда соғ ақл”) китоб муаллифлар томонидан ишланди. “Шарқ” нашриёти томонидан чоп этилди. 5-6 ёшли фарзандлари бўлган 436 130 та  оилаларга етказиб берилди.</a:t>
            </a:r>
            <a:endParaRPr lang="en-US" sz="20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1285875"/>
            <a:ext cx="8429625" cy="5214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50"/>
            <a:ext cx="8929688" cy="9286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525" y="1450975"/>
            <a:ext cx="8215313" cy="1477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uz-Cyrl-UZ" dirty="0">
                <a:latin typeface="Times New Roman" pitchFamily="18" charset="0"/>
                <a:cs typeface="Times New Roman" pitchFamily="18" charset="0"/>
              </a:rPr>
              <a:t>        Жаҳон банкининг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“Таълимдаги глобал ҳамкорлик”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лойиҳаси доирасида            7 номда китоб ва қутидан иборат китоблар тўпламини Ўзбекистон Республикасининг қишлоқ ҳудудларида яшайдиган ҳамда 3-6 ёшдаги фарзандлари мактабгача таълим муассасалари (МТМ)га қатнамайдиган жами  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200 000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та оилага </a:t>
            </a:r>
            <a:r>
              <a:rPr lang="uz-Cyrl-UZ" b="1" i="1" dirty="0">
                <a:latin typeface="Times New Roman" pitchFamily="18" charset="0"/>
                <a:cs typeface="Times New Roman" pitchFamily="18" charset="0"/>
              </a:rPr>
              <a:t>бепул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тарқатилган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3071811"/>
            <a:ext cx="81693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uz-Cyrl-UZ" dirty="0">
                <a:latin typeface="Times New Roman" pitchFamily="18" charset="0"/>
                <a:cs typeface="Times New Roman" pitchFamily="18" charset="0"/>
              </a:rPr>
              <a:t>        Китоблар тўплами болаларга ўқиб бериш учун эртак ва шеърлардан иборат бадиий адабиётлар ва ота-оналар учун фарзандларини мактабга тайёрлашга мўлжалланган қўлланмалардан иборат: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1224" y="26352"/>
            <a:ext cx="9283744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4928">
            <a:off x="287871" y="4247550"/>
            <a:ext cx="1430784" cy="20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558">
            <a:off x="1353854" y="4369093"/>
            <a:ext cx="1343117" cy="199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9153">
            <a:off x="2406564" y="4331612"/>
            <a:ext cx="1579526" cy="219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876">
            <a:off x="3562624" y="4095924"/>
            <a:ext cx="1875876" cy="25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1188">
            <a:off x="4991307" y="4172884"/>
            <a:ext cx="1678827" cy="227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9527">
            <a:off x="6050103" y="4135926"/>
            <a:ext cx="1980152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1055">
            <a:off x="7336070" y="4046258"/>
            <a:ext cx="2049870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7158" y="1428736"/>
            <a:ext cx="8215313" cy="1477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uz-Cyrl-UZ" dirty="0">
                <a:latin typeface="Times New Roman" pitchFamily="18" charset="0"/>
                <a:cs typeface="Times New Roman" pitchFamily="18" charset="0"/>
              </a:rPr>
              <a:t>        Жаҳон банкининг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“Таълимдаги глобал ҳамкорлик”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лойиҳаси доирасида            7 номда китоб ва қутидан иборат китоблар тўпламини Ўзбекистон Республикасининг қишлоқ ҳудудларида яшайдиган ҳамда 3-6 ёшдаги фарзандлари мактабгача таълим муассасалари (МТМ)га қатнамайдиган жами  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200 000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та оилага </a:t>
            </a:r>
            <a:r>
              <a:rPr lang="uz-Cyrl-UZ" b="1" i="1" dirty="0">
                <a:latin typeface="Times New Roman" pitchFamily="18" charset="0"/>
                <a:cs typeface="Times New Roman" pitchFamily="18" charset="0"/>
              </a:rPr>
              <a:t>бепул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тарқатилган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95908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20170723_1820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82" t="10389" r="9222"/>
          <a:stretch/>
        </p:blipFill>
        <p:spPr bwMode="auto">
          <a:xfrm rot="5400000">
            <a:off x="-274611" y="2030486"/>
            <a:ext cx="5098973" cy="361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z-Cyrl-UZ" dirty="0" smtClean="0"/>
              <a:t>“Оилада  мутолаа қилишни ўрганамиз “ номли 1-китобда болаларга китоб ўқиб беришни нимадан бошлаш кераклиги, китоб ўқишни қандай ташкил этиш лозимлиги, болаларни бадиий адабиёт билан таништиришга қўйилган минимал талаблари ўзбек ва рус тилида берилган.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4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555" y="1600200"/>
            <a:ext cx="30418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z-Cyrl-UZ" dirty="0" smtClean="0">
                <a:cs typeface="Miriam" pitchFamily="34" charset="-79"/>
              </a:rPr>
              <a:t>“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Китоблар оламига илк саёҳатим” номли 2-китоб оилада ота-оналар ва болалар билан биргаликда ўқишлари учун мўлжалланган бўлиб, ўзбек халқ эртаклари ва шеърлардан иборат.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24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z-Cyrl-UZ" dirty="0" smtClean="0"/>
              <a:t>“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Менинг севимли китобим” номли 3-китоб аввалги китобнинг мантиқий давоми бўлиб, оилада ота-оналар ва болаларнинг биргаликда ўқишлари учун ўзбек ва рус халқ эртаклари ва шеърлари ўрин олган</a:t>
            </a:r>
            <a:r>
              <a:rPr lang="uz-Cyrl-UZ" dirty="0" smtClean="0"/>
              <a:t>.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" name="Picture 2" descr="C:\Users\user\Desktop\Новая папка\20170723_18205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86" t="10046" r="8362"/>
          <a:stretch/>
        </p:blipFill>
        <p:spPr bwMode="auto">
          <a:xfrm rot="5400000">
            <a:off x="-645347" y="1930652"/>
            <a:ext cx="5397276" cy="4075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258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20170723_1821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6" r="5678"/>
          <a:stretch/>
        </p:blipFill>
        <p:spPr bwMode="auto">
          <a:xfrm rot="5400000">
            <a:off x="-662307" y="2111471"/>
            <a:ext cx="5373216" cy="3689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“Китоблар менинг дўстларим”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номли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4-китобда оилада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ота-оналар ва болаларнинг биргаликда ўқишлари учун ўзбек ва рус халқ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эртаклари, шеърлари ўзбек ва рус тилларида ўрин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олган</a:t>
            </a:r>
            <a:r>
              <a:rPr lang="uz-Cyrl-UZ" dirty="0"/>
              <a:t>.  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228"/>
            <a:ext cx="9144000" cy="1241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z-Cyrl-U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БОЛАЛАРНИ ҲАР ТОМОНЛАМА ИНТЕЛЛЕКТУАЛ, ЭСТЕТИК ВА ЖИСМОНИЙ РИВОЖЛАНТИРИШ, ОИЛАЛАР УЧУН ТАРҚАТИЛГАН 5 ВА 7 НОМДАГИ КИТОБЛАРДАН ФОЙДАЛАНГАН ҲОЛДА МАКТАБ ТАЪЛИМИГА СИФАТЛИ ТАЙЁРЛАШДА МАКТАБГАЧА ТАЪЛИМ МУАССАСАСИ, ОИЛА, МАКТАБ, МАҲАЛЛА ҲАМКОРЛИГИНИ КУЧАЙТИРИШ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675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948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STAR</cp:lastModifiedBy>
  <cp:revision>269</cp:revision>
  <dcterms:modified xsi:type="dcterms:W3CDTF">2002-12-31T22:14:30Z</dcterms:modified>
</cp:coreProperties>
</file>