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71" r:id="rId1"/>
  </p:sldMasterIdLst>
  <p:notesMasterIdLst>
    <p:notesMasterId r:id="rId29"/>
  </p:notesMasterIdLst>
  <p:handoutMasterIdLst>
    <p:handoutMasterId r:id="rId30"/>
  </p:handoutMasterIdLst>
  <p:sldIdLst>
    <p:sldId id="257" r:id="rId2"/>
    <p:sldId id="481" r:id="rId3"/>
    <p:sldId id="572" r:id="rId4"/>
    <p:sldId id="571" r:id="rId5"/>
    <p:sldId id="604" r:id="rId6"/>
    <p:sldId id="606" r:id="rId7"/>
    <p:sldId id="614" r:id="rId8"/>
    <p:sldId id="615" r:id="rId9"/>
    <p:sldId id="616" r:id="rId10"/>
    <p:sldId id="617" r:id="rId11"/>
    <p:sldId id="618" r:id="rId12"/>
    <p:sldId id="514" r:id="rId13"/>
    <p:sldId id="608" r:id="rId14"/>
    <p:sldId id="603" r:id="rId15"/>
    <p:sldId id="593" r:id="rId16"/>
    <p:sldId id="609" r:id="rId17"/>
    <p:sldId id="622" r:id="rId18"/>
    <p:sldId id="623" r:id="rId19"/>
    <p:sldId id="624" r:id="rId20"/>
    <p:sldId id="610" r:id="rId21"/>
    <p:sldId id="611" r:id="rId22"/>
    <p:sldId id="612" r:id="rId23"/>
    <p:sldId id="574" r:id="rId24"/>
    <p:sldId id="602" r:id="rId25"/>
    <p:sldId id="598" r:id="rId26"/>
    <p:sldId id="441" r:id="rId27"/>
    <p:sldId id="592" r:id="rId28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6F1FE"/>
    <a:srgbClr val="B4ECFE"/>
    <a:srgbClr val="A8EAFE"/>
    <a:srgbClr val="90E4FE"/>
    <a:srgbClr val="8FF2FF"/>
    <a:srgbClr val="61EC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7002" autoAdjust="0"/>
  </p:normalViewPr>
  <p:slideViewPr>
    <p:cSldViewPr>
      <p:cViewPr>
        <p:scale>
          <a:sx n="75" d="100"/>
          <a:sy n="75" d="100"/>
        </p:scale>
        <p:origin x="-258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20" y="-96"/>
      </p:cViewPr>
      <p:guideLst>
        <p:guide orient="horz" pos="3109"/>
        <p:guide pos="21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BF008-06EC-4A26-B814-8492A4BF5B4D}" type="doc">
      <dgm:prSet loTypeId="urn:microsoft.com/office/officeart/2005/8/layout/process2" loCatId="process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7D98F5B-7C8A-4039-856A-F0CE8B6A4CB8}">
      <dgm:prSet phldrT="[Текст]" custT="1"/>
      <dgm:spPr/>
      <dgm:t>
        <a:bodyPr/>
        <a:lstStyle/>
        <a:p>
          <a:r>
            <a:rPr lang="uz-Cyrl-UZ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2013 йил 8 майда “Узлуксиз таълим тизимининг чет тиллар бўйича давлат таълим стандартини тасдиқлаш тўғрисида”ги 124-сонли қарори билан Давлат таълим стандартлари - </a:t>
          </a:r>
          <a:endParaRPr lang="ru-RU" sz="1800" dirty="0">
            <a:solidFill>
              <a:srgbClr val="0000FF"/>
            </a:solidFill>
          </a:endParaRPr>
        </a:p>
      </dgm:t>
    </dgm:pt>
    <dgm:pt modelId="{B5E9A6E1-6DF0-4685-AA56-7822EA89E667}" type="parTrans" cxnId="{03B23B8A-D2D3-471B-90E3-82E87BA5400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938EA824-5C93-4A02-BE17-AD17F5C81064}" type="sibTrans" cxnId="{03B23B8A-D2D3-471B-90E3-82E87BA5400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6E30CBBE-E909-469C-8497-FA239A1C0A9E}">
      <dgm:prSet phldrT="[Текст]" custT="1"/>
      <dgm:spPr/>
      <dgm:t>
        <a:bodyPr/>
        <a:lstStyle/>
        <a:p>
          <a:r>
            <a:rPr lang="uz-Cyrl-UZ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Халқ таълими вазирлигининг 2013 йил 14 майдаги “Узлуксиз таълим тизимининг чет тиллар бўйича давлат таълим стандарти ва ўқув дастурларини амалиётга жорий этиш тўғрисида”ги  163-сонли буйруғи билан ўқув дастурлари тасдиқланди.</a:t>
          </a:r>
          <a:endParaRPr lang="ru-RU" sz="1800" dirty="0">
            <a:solidFill>
              <a:srgbClr val="0000FF"/>
            </a:solidFill>
          </a:endParaRPr>
        </a:p>
      </dgm:t>
    </dgm:pt>
    <dgm:pt modelId="{3EE0C1AA-0733-4C9F-94AE-798D1C472BF6}" type="parTrans" cxnId="{C7683B0D-BA09-482E-AE69-B450A32A353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1D0119AB-42C9-48CE-80C1-D8EEA5173A2E}" type="sibTrans" cxnId="{C7683B0D-BA09-482E-AE69-B450A32A353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74E6BDBE-4CEF-40EE-9289-753628F8CF59}">
      <dgm:prSet phldrT="[Текст]" custT="1"/>
      <dgm:spPr/>
      <dgm:t>
        <a:bodyPr/>
        <a:lstStyle/>
        <a:p>
          <a:r>
            <a:rPr lang="uz-Cyrl-UZ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2013-2016 ўқув йиллари давомида умумтаълим мактабларнинг 1-4-синфалари учун дарслик мажмуалар жорий этилиб, чет тиллар фанлари ўқитилди. Тажриба-синов жараёни якунлари натижасида ўқув дастурлари такомиллаштирилди.</a:t>
          </a:r>
          <a:endParaRPr lang="ru-RU" sz="1800" dirty="0">
            <a:solidFill>
              <a:srgbClr val="C00000"/>
            </a:solidFill>
          </a:endParaRPr>
        </a:p>
      </dgm:t>
    </dgm:pt>
    <dgm:pt modelId="{C8071B61-BB43-4FB1-812B-06B43F546C54}" type="sibTrans" cxnId="{AB3D0591-C205-42AE-AAAA-DAC30B8689A2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E48B547E-1513-4EA7-BDB7-3624512DC30F}" type="parTrans" cxnId="{AB3D0591-C205-42AE-AAAA-DAC30B8689A2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9447AE13-19EB-4FBA-8CFD-5A503FD248DC}">
      <dgm:prSet custT="1"/>
      <dgm:spPr/>
      <dgm:t>
        <a:bodyPr/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Халқ таълими вазирлигининг 2017 йил 3 июндаги “Умумий ўрта таълимнинг давлат таълим стандартлари талаблари асосида такомиллаштирилган ўқув дастурларини тасдиқлаш ва амалиётга жорий этиш тўғрисида”ги 190-сонли буйруғи билан тасдиқланди.</a:t>
          </a:r>
          <a:endParaRPr lang="ru-RU" sz="2000" dirty="0">
            <a:solidFill>
              <a:srgbClr val="0000FF"/>
            </a:solidFill>
          </a:endParaRPr>
        </a:p>
      </dgm:t>
    </dgm:pt>
    <dgm:pt modelId="{93DB30BE-75D7-481C-A0AF-CD9F0B88F25E}" type="sibTrans" cxnId="{E204CF14-4DEB-4481-A43E-1220725EB733}">
      <dgm:prSet custFlipHor="1" custScaleX="79809" custLinFactNeighborY="1726"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15428BCF-E143-4F2F-8759-8F55CCB3A54B}" type="parTrans" cxnId="{E204CF14-4DEB-4481-A43E-1220725EB733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10EA24EB-57C4-494C-863F-235DC1FEBFC8}" type="pres">
      <dgm:prSet presAssocID="{744BF008-06EC-4A26-B814-8492A4BF5B4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E187C-CAAA-48A7-8CD2-003AA41F54A7}" type="pres">
      <dgm:prSet presAssocID="{87D98F5B-7C8A-4039-856A-F0CE8B6A4CB8}" presName="node" presStyleLbl="node1" presStyleIdx="0" presStyleCnt="4" custScaleX="429182" custScaleY="145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1764A-666A-4C4C-8293-0EDE43C16A55}" type="pres">
      <dgm:prSet presAssocID="{938EA824-5C93-4A02-BE17-AD17F5C81064}" presName="sibTrans" presStyleLbl="sibTrans2D1" presStyleIdx="0" presStyleCnt="3" custScaleX="91073" custScaleY="150293" custLinFactNeighborY="15785"/>
      <dgm:spPr/>
      <dgm:t>
        <a:bodyPr/>
        <a:lstStyle/>
        <a:p>
          <a:endParaRPr lang="ru-RU"/>
        </a:p>
      </dgm:t>
    </dgm:pt>
    <dgm:pt modelId="{8AFED664-5392-4A2B-86E0-4E1C891E268D}" type="pres">
      <dgm:prSet presAssocID="{938EA824-5C93-4A02-BE17-AD17F5C8106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37E481D-9BA9-4DA7-B86B-7BB195842D2B}" type="pres">
      <dgm:prSet presAssocID="{6E30CBBE-E909-469C-8497-FA239A1C0A9E}" presName="node" presStyleLbl="node1" presStyleIdx="1" presStyleCnt="4" custScaleX="429182" custScaleY="142929" custLinFactNeighborY="-19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2ACBD-99D5-4501-82DD-FB8A5B2CD9D7}" type="pres">
      <dgm:prSet presAssocID="{1D0119AB-42C9-48CE-80C1-D8EEA5173A2E}" presName="sibTrans" presStyleLbl="sibTrans2D1" presStyleIdx="1" presStyleCnt="3" custFlipHor="0" custScaleX="87417" custScaleY="150295" custLinFactNeighborY="15989"/>
      <dgm:spPr/>
      <dgm:t>
        <a:bodyPr/>
        <a:lstStyle/>
        <a:p>
          <a:endParaRPr lang="ru-RU"/>
        </a:p>
      </dgm:t>
    </dgm:pt>
    <dgm:pt modelId="{0F28B29C-C5C3-487D-B572-8A05B7463491}" type="pres">
      <dgm:prSet presAssocID="{1D0119AB-42C9-48CE-80C1-D8EEA5173A2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5F29F43-F9AA-4CB5-A0C8-79EA080062E9}" type="pres">
      <dgm:prSet presAssocID="{74E6BDBE-4CEF-40EE-9289-753628F8CF59}" presName="node" presStyleLbl="node1" presStyleIdx="2" presStyleCnt="4" custScaleX="429182" custScaleY="192336" custLinFactNeighborY="-29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C4D37-B89F-4F6C-B38C-9CFDDACA5DA7}" type="pres">
      <dgm:prSet presAssocID="{C8071B61-BB43-4FB1-812B-06B43F546C54}" presName="sibTrans" presStyleLbl="sibTrans2D1" presStyleIdx="2" presStyleCnt="3" custFlipHor="1" custScaleX="117185" custScaleY="150294" custLinFactNeighborY="6402"/>
      <dgm:spPr/>
      <dgm:t>
        <a:bodyPr/>
        <a:lstStyle/>
        <a:p>
          <a:endParaRPr lang="ru-RU"/>
        </a:p>
      </dgm:t>
    </dgm:pt>
    <dgm:pt modelId="{B5D8CB63-03B7-49E2-950E-0A626306ACF2}" type="pres">
      <dgm:prSet presAssocID="{C8071B61-BB43-4FB1-812B-06B43F546C5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97AEC3C-7771-4441-BA23-6BA120FB488D}" type="pres">
      <dgm:prSet presAssocID="{9447AE13-19EB-4FBA-8CFD-5A503FD248DC}" presName="node" presStyleLbl="node1" presStyleIdx="3" presStyleCnt="4" custScaleX="429182" custScaleY="159466" custLinFactNeighborY="-4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83B0D-BA09-482E-AE69-B450A32A3531}" srcId="{744BF008-06EC-4A26-B814-8492A4BF5B4D}" destId="{6E30CBBE-E909-469C-8497-FA239A1C0A9E}" srcOrd="1" destOrd="0" parTransId="{3EE0C1AA-0733-4C9F-94AE-798D1C472BF6}" sibTransId="{1D0119AB-42C9-48CE-80C1-D8EEA5173A2E}"/>
    <dgm:cxn modelId="{624A84FC-1489-4333-AFE8-F5DB28B647FE}" type="presOf" srcId="{C8071B61-BB43-4FB1-812B-06B43F546C54}" destId="{B5D8CB63-03B7-49E2-950E-0A626306ACF2}" srcOrd="1" destOrd="0" presId="urn:microsoft.com/office/officeart/2005/8/layout/process2"/>
    <dgm:cxn modelId="{03B23B8A-D2D3-471B-90E3-82E87BA54009}" srcId="{744BF008-06EC-4A26-B814-8492A4BF5B4D}" destId="{87D98F5B-7C8A-4039-856A-F0CE8B6A4CB8}" srcOrd="0" destOrd="0" parTransId="{B5E9A6E1-6DF0-4685-AA56-7822EA89E667}" sibTransId="{938EA824-5C93-4A02-BE17-AD17F5C81064}"/>
    <dgm:cxn modelId="{E6CC5CB6-9CE5-4E82-B979-DAEDE7FE1A23}" type="presOf" srcId="{1D0119AB-42C9-48CE-80C1-D8EEA5173A2E}" destId="{00D2ACBD-99D5-4501-82DD-FB8A5B2CD9D7}" srcOrd="0" destOrd="0" presId="urn:microsoft.com/office/officeart/2005/8/layout/process2"/>
    <dgm:cxn modelId="{AB3D0591-C205-42AE-AAAA-DAC30B8689A2}" srcId="{744BF008-06EC-4A26-B814-8492A4BF5B4D}" destId="{74E6BDBE-4CEF-40EE-9289-753628F8CF59}" srcOrd="2" destOrd="0" parTransId="{E48B547E-1513-4EA7-BDB7-3624512DC30F}" sibTransId="{C8071B61-BB43-4FB1-812B-06B43F546C54}"/>
    <dgm:cxn modelId="{D4442A3D-A3DB-4349-8CA2-273396C190DE}" type="presOf" srcId="{87D98F5B-7C8A-4039-856A-F0CE8B6A4CB8}" destId="{CA7E187C-CAAA-48A7-8CD2-003AA41F54A7}" srcOrd="0" destOrd="0" presId="urn:microsoft.com/office/officeart/2005/8/layout/process2"/>
    <dgm:cxn modelId="{60E2EF8E-1980-4C9E-9EF8-4330EBB930E5}" type="presOf" srcId="{74E6BDBE-4CEF-40EE-9289-753628F8CF59}" destId="{45F29F43-F9AA-4CB5-A0C8-79EA080062E9}" srcOrd="0" destOrd="0" presId="urn:microsoft.com/office/officeart/2005/8/layout/process2"/>
    <dgm:cxn modelId="{A30AA772-CE6F-4B04-BDB1-824CE98692D9}" type="presOf" srcId="{6E30CBBE-E909-469C-8497-FA239A1C0A9E}" destId="{637E481D-9BA9-4DA7-B86B-7BB195842D2B}" srcOrd="0" destOrd="0" presId="urn:microsoft.com/office/officeart/2005/8/layout/process2"/>
    <dgm:cxn modelId="{C55D8C1F-A6A4-450D-B8AF-8337CCAA879A}" type="presOf" srcId="{C8071B61-BB43-4FB1-812B-06B43F546C54}" destId="{C47C4D37-B89F-4F6C-B38C-9CFDDACA5DA7}" srcOrd="0" destOrd="0" presId="urn:microsoft.com/office/officeart/2005/8/layout/process2"/>
    <dgm:cxn modelId="{C89AE57F-F849-4C4D-B594-2EF0FCBB180E}" type="presOf" srcId="{1D0119AB-42C9-48CE-80C1-D8EEA5173A2E}" destId="{0F28B29C-C5C3-487D-B572-8A05B7463491}" srcOrd="1" destOrd="0" presId="urn:microsoft.com/office/officeart/2005/8/layout/process2"/>
    <dgm:cxn modelId="{14E29B23-BBAF-4A52-B3BD-9FCBB19860DF}" type="presOf" srcId="{938EA824-5C93-4A02-BE17-AD17F5C81064}" destId="{0401764A-666A-4C4C-8293-0EDE43C16A55}" srcOrd="0" destOrd="0" presId="urn:microsoft.com/office/officeart/2005/8/layout/process2"/>
    <dgm:cxn modelId="{03C63B32-1FDD-4C90-BC00-9CF3BAF18466}" type="presOf" srcId="{938EA824-5C93-4A02-BE17-AD17F5C81064}" destId="{8AFED664-5392-4A2B-86E0-4E1C891E268D}" srcOrd="1" destOrd="0" presId="urn:microsoft.com/office/officeart/2005/8/layout/process2"/>
    <dgm:cxn modelId="{B681DDAC-16C3-418B-ABDC-8767DA0A1028}" type="presOf" srcId="{744BF008-06EC-4A26-B814-8492A4BF5B4D}" destId="{10EA24EB-57C4-494C-863F-235DC1FEBFC8}" srcOrd="0" destOrd="0" presId="urn:microsoft.com/office/officeart/2005/8/layout/process2"/>
    <dgm:cxn modelId="{E204CF14-4DEB-4481-A43E-1220725EB733}" srcId="{744BF008-06EC-4A26-B814-8492A4BF5B4D}" destId="{9447AE13-19EB-4FBA-8CFD-5A503FD248DC}" srcOrd="3" destOrd="0" parTransId="{15428BCF-E143-4F2F-8759-8F55CCB3A54B}" sibTransId="{93DB30BE-75D7-481C-A0AF-CD9F0B88F25E}"/>
    <dgm:cxn modelId="{9A86448D-D4BF-4BDE-8C06-0F4E8B0464BB}" type="presOf" srcId="{9447AE13-19EB-4FBA-8CFD-5A503FD248DC}" destId="{397AEC3C-7771-4441-BA23-6BA120FB488D}" srcOrd="0" destOrd="0" presId="urn:microsoft.com/office/officeart/2005/8/layout/process2"/>
    <dgm:cxn modelId="{3A8A599E-17F8-40B2-BA9F-051730D6CB2C}" type="presParOf" srcId="{10EA24EB-57C4-494C-863F-235DC1FEBFC8}" destId="{CA7E187C-CAAA-48A7-8CD2-003AA41F54A7}" srcOrd="0" destOrd="0" presId="urn:microsoft.com/office/officeart/2005/8/layout/process2"/>
    <dgm:cxn modelId="{55057CE1-EB1F-439F-89AB-C445CB822E09}" type="presParOf" srcId="{10EA24EB-57C4-494C-863F-235DC1FEBFC8}" destId="{0401764A-666A-4C4C-8293-0EDE43C16A55}" srcOrd="1" destOrd="0" presId="urn:microsoft.com/office/officeart/2005/8/layout/process2"/>
    <dgm:cxn modelId="{94FAC20F-24C5-4DCE-8415-AEDA76D8B1F0}" type="presParOf" srcId="{0401764A-666A-4C4C-8293-0EDE43C16A55}" destId="{8AFED664-5392-4A2B-86E0-4E1C891E268D}" srcOrd="0" destOrd="0" presId="urn:microsoft.com/office/officeart/2005/8/layout/process2"/>
    <dgm:cxn modelId="{D5FCD6E5-1C08-4503-835C-76C1892B0B39}" type="presParOf" srcId="{10EA24EB-57C4-494C-863F-235DC1FEBFC8}" destId="{637E481D-9BA9-4DA7-B86B-7BB195842D2B}" srcOrd="2" destOrd="0" presId="urn:microsoft.com/office/officeart/2005/8/layout/process2"/>
    <dgm:cxn modelId="{889302D7-927C-406D-B0BE-B54BBC5A21F2}" type="presParOf" srcId="{10EA24EB-57C4-494C-863F-235DC1FEBFC8}" destId="{00D2ACBD-99D5-4501-82DD-FB8A5B2CD9D7}" srcOrd="3" destOrd="0" presId="urn:microsoft.com/office/officeart/2005/8/layout/process2"/>
    <dgm:cxn modelId="{273C8012-B6A5-41D9-BC9D-C48525C1C01E}" type="presParOf" srcId="{00D2ACBD-99D5-4501-82DD-FB8A5B2CD9D7}" destId="{0F28B29C-C5C3-487D-B572-8A05B7463491}" srcOrd="0" destOrd="0" presId="urn:microsoft.com/office/officeart/2005/8/layout/process2"/>
    <dgm:cxn modelId="{57BC308F-EFDE-46F4-8D88-A6D529496B78}" type="presParOf" srcId="{10EA24EB-57C4-494C-863F-235DC1FEBFC8}" destId="{45F29F43-F9AA-4CB5-A0C8-79EA080062E9}" srcOrd="4" destOrd="0" presId="urn:microsoft.com/office/officeart/2005/8/layout/process2"/>
    <dgm:cxn modelId="{3D731F2E-865D-44A0-973F-B95FB357C29D}" type="presParOf" srcId="{10EA24EB-57C4-494C-863F-235DC1FEBFC8}" destId="{C47C4D37-B89F-4F6C-B38C-9CFDDACA5DA7}" srcOrd="5" destOrd="0" presId="urn:microsoft.com/office/officeart/2005/8/layout/process2"/>
    <dgm:cxn modelId="{B6ED3030-F3D7-4929-83FC-F913C6539AF5}" type="presParOf" srcId="{C47C4D37-B89F-4F6C-B38C-9CFDDACA5DA7}" destId="{B5D8CB63-03B7-49E2-950E-0A626306ACF2}" srcOrd="0" destOrd="0" presId="urn:microsoft.com/office/officeart/2005/8/layout/process2"/>
    <dgm:cxn modelId="{CC1DF21C-ECDB-4511-B107-C2E897CEDAFA}" type="presParOf" srcId="{10EA24EB-57C4-494C-863F-235DC1FEBFC8}" destId="{397AEC3C-7771-4441-BA23-6BA120FB488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5F704-2469-41AE-BCC6-C3C00B44EAC9}" type="doc">
      <dgm:prSet loTypeId="urn:microsoft.com/office/officeart/2005/8/layout/list1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D80A9F8-274E-4503-9840-8094C1FD76A3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8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Ўзбекистон</a:t>
          </a:r>
          <a:r>
            <a:rPr lang="ru-RU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Республикаси</a:t>
          </a:r>
          <a:r>
            <a:rPr lang="ru-RU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Хал</a:t>
          </a:r>
          <a:r>
            <a:rPr lang="uz-Cyrl-UZ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қ таълими вазирининг 2016 йил  </a:t>
          </a:r>
        </a:p>
        <a:p>
          <a:pPr algn="just">
            <a:lnSpc>
              <a:spcPct val="100000"/>
            </a:lnSpc>
          </a:pPr>
          <a:r>
            <a:rPr lang="uz-Cyrl-UZ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27 августдаги 213-сонли “Ихтисослаштирилган умумий ўрта таълим муассасаларида инновацион лабораториялар фаолиятини ташкил этиш тўғрисида”ги буйруқ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AAF3598-35AA-4DE5-B6C7-334DB9775F30}" type="parTrans" cxnId="{FBF7D70E-F9F2-42B9-B368-AB66308A8B7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3BC6FAD-CA5B-4830-972C-CDAB116C3081}" type="sibTrans" cxnId="{FBF7D70E-F9F2-42B9-B368-AB66308A8B7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09E4D62-B31A-4560-80BF-330F8B47715E}">
      <dgm:prSet phldrT="[Текст]" custT="1"/>
      <dgm:spPr/>
      <dgm:t>
        <a:bodyPr/>
        <a:lstStyle/>
        <a:p>
          <a:pPr algn="just"/>
          <a:r>
            <a:rPr lang="uz-Cyrl-UZ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Таълим муассасаларида инновацион лабораторияларда машғулотларни ташкил этиш бўйича намунавий мавзулар рўйхати</a:t>
          </a:r>
          <a:endParaRPr lang="ru-RU" sz="18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A11413-D658-474B-80B8-BAC0E85C2E1C}" type="parTrans" cxnId="{05D4430C-D063-4423-A05A-4A2BE56DD5E4}">
      <dgm:prSet/>
      <dgm:spPr/>
      <dgm:t>
        <a:bodyPr/>
        <a:lstStyle/>
        <a:p>
          <a:endParaRPr lang="ru-RU"/>
        </a:p>
      </dgm:t>
    </dgm:pt>
    <dgm:pt modelId="{41392C67-11DE-4816-88FB-736F1121FB14}" type="sibTrans" cxnId="{05D4430C-D063-4423-A05A-4A2BE56DD5E4}">
      <dgm:prSet/>
      <dgm:spPr/>
      <dgm:t>
        <a:bodyPr/>
        <a:lstStyle/>
        <a:p>
          <a:endParaRPr lang="ru-RU"/>
        </a:p>
      </dgm:t>
    </dgm:pt>
    <dgm:pt modelId="{AE7CE529-5C59-4A06-A67B-8133DE904D74}">
      <dgm:prSet phldrT="[Текст]" custT="1"/>
      <dgm:spPr/>
      <dgm:t>
        <a:bodyPr/>
        <a:lstStyle/>
        <a:p>
          <a:pPr algn="just"/>
          <a:r>
            <a:rPr lang="uz-Cyrl-UZ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Умумий ўрта таълим муассасаларида инновацион лабораторияларни ташкил этиш концепцияси</a:t>
          </a:r>
          <a:endParaRPr lang="ru-RU" sz="1800" b="1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C64B51-5ABC-4772-A0C9-01E1D44ABBE8}" type="sibTrans" cxnId="{54281DA9-0B2A-4FA3-B4C9-C4083382FA3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9DA6A21-60EA-4816-886A-4296A31BA603}" type="parTrans" cxnId="{54281DA9-0B2A-4FA3-B4C9-C4083382FA3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F05E905-8140-4922-A449-2516AE31EAC3}" type="pres">
      <dgm:prSet presAssocID="{3595F704-2469-41AE-BCC6-C3C00B44EA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260EE-7EBE-47B4-853C-F58BAAE9A0D6}" type="pres">
      <dgm:prSet presAssocID="{2D80A9F8-274E-4503-9840-8094C1FD76A3}" presName="parentLin" presStyleCnt="0"/>
      <dgm:spPr/>
    </dgm:pt>
    <dgm:pt modelId="{8E25483A-BA4B-4B77-BAF6-52D435AB8EAE}" type="pres">
      <dgm:prSet presAssocID="{2D80A9F8-274E-4503-9840-8094C1FD76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D80402-43DE-4EFB-9254-C00AAE2FCDE9}" type="pres">
      <dgm:prSet presAssocID="{2D80A9F8-274E-4503-9840-8094C1FD76A3}" presName="parentText" presStyleLbl="node1" presStyleIdx="0" presStyleCnt="3" custScaleX="126236" custScaleY="702230" custLinFactNeighborX="-32170" custLinFactNeighborY="-861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4BA3D-6061-4C68-93C1-BEEC7EE2DACA}" type="pres">
      <dgm:prSet presAssocID="{2D80A9F8-274E-4503-9840-8094C1FD76A3}" presName="negativeSpace" presStyleCnt="0"/>
      <dgm:spPr/>
    </dgm:pt>
    <dgm:pt modelId="{8F7D3720-070F-4BD2-9DBF-92424D389B66}" type="pres">
      <dgm:prSet presAssocID="{2D80A9F8-274E-4503-9840-8094C1FD76A3}" presName="childText" presStyleLbl="conFgAcc1" presStyleIdx="0" presStyleCnt="3" custFlipVert="1" custScaleY="450632" custLinFactY="-520266" custLinFactNeighborY="-600000">
        <dgm:presLayoutVars>
          <dgm:bulletEnabled val="1"/>
        </dgm:presLayoutVars>
      </dgm:prSet>
      <dgm:spPr/>
    </dgm:pt>
    <dgm:pt modelId="{3D1ABA96-5513-454C-910F-8AE370C0A989}" type="pres">
      <dgm:prSet presAssocID="{23BC6FAD-CA5B-4830-972C-CDAB116C3081}" presName="spaceBetweenRectangles" presStyleCnt="0"/>
      <dgm:spPr/>
    </dgm:pt>
    <dgm:pt modelId="{23F7C001-84DA-4ECB-871C-8846D3C3ECB5}" type="pres">
      <dgm:prSet presAssocID="{AE7CE529-5C59-4A06-A67B-8133DE904D74}" presName="parentLin" presStyleCnt="0"/>
      <dgm:spPr/>
    </dgm:pt>
    <dgm:pt modelId="{7423FC82-E8AE-4D02-B126-E940E74CC3E8}" type="pres">
      <dgm:prSet presAssocID="{AE7CE529-5C59-4A06-A67B-8133DE904D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43FE5D-3ACC-4A7D-B38B-CC85B5DEF859}" type="pres">
      <dgm:prSet presAssocID="{AE7CE529-5C59-4A06-A67B-8133DE904D74}" presName="parentText" presStyleLbl="node1" presStyleIdx="1" presStyleCnt="3" custScaleX="127201" custScaleY="711378" custLinFactY="-100000" custLinFactNeighborX="-32170" custLinFactNeighborY="-106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63D3E-70AD-4BE9-AA58-B193C2D3E248}" type="pres">
      <dgm:prSet presAssocID="{AE7CE529-5C59-4A06-A67B-8133DE904D74}" presName="negativeSpace" presStyleCnt="0"/>
      <dgm:spPr/>
    </dgm:pt>
    <dgm:pt modelId="{CA1F5855-8913-4AC1-8E33-04509DE30215}" type="pres">
      <dgm:prSet presAssocID="{AE7CE529-5C59-4A06-A67B-8133DE904D74}" presName="childText" presStyleLbl="conFgAcc1" presStyleIdx="1" presStyleCnt="3" custScaleY="465092" custLinFactY="-675907" custLinFactNeighborY="-700000">
        <dgm:presLayoutVars>
          <dgm:bulletEnabled val="1"/>
        </dgm:presLayoutVars>
      </dgm:prSet>
      <dgm:spPr/>
    </dgm:pt>
    <dgm:pt modelId="{A22FC0E2-5CFD-4851-A15E-E036F35925A0}" type="pres">
      <dgm:prSet presAssocID="{AFC64B51-5ABC-4772-A0C9-01E1D44ABBE8}" presName="spaceBetweenRectangles" presStyleCnt="0"/>
      <dgm:spPr/>
    </dgm:pt>
    <dgm:pt modelId="{0FA5ED2B-2E4D-4FD3-969D-3187B6192982}" type="pres">
      <dgm:prSet presAssocID="{F09E4D62-B31A-4560-80BF-330F8B47715E}" presName="parentLin" presStyleCnt="0"/>
      <dgm:spPr/>
    </dgm:pt>
    <dgm:pt modelId="{7243C703-7451-4301-99E0-E099FE5260C5}" type="pres">
      <dgm:prSet presAssocID="{F09E4D62-B31A-4560-80BF-330F8B47715E}" presName="parentLeftMargin" presStyleLbl="node1" presStyleIdx="1" presStyleCnt="3" custScaleX="128658" custScaleY="702230" custLinFactY="200000" custLinFactNeighborX="-9938" custLinFactNeighborY="247178"/>
      <dgm:spPr/>
      <dgm:t>
        <a:bodyPr/>
        <a:lstStyle/>
        <a:p>
          <a:endParaRPr lang="ru-RU"/>
        </a:p>
      </dgm:t>
    </dgm:pt>
    <dgm:pt modelId="{0D11DEFD-BE55-4DEB-8EB6-B36AD1F74B17}" type="pres">
      <dgm:prSet presAssocID="{F09E4D62-B31A-4560-80BF-330F8B47715E}" presName="parentText" presStyleLbl="node1" presStyleIdx="2" presStyleCnt="3" custScaleX="125647" custScaleY="626499" custLinFactY="-123942" custLinFactNeighborX="-438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2809D-F7A2-4AEB-8D9C-B451CB00C65A}" type="pres">
      <dgm:prSet presAssocID="{F09E4D62-B31A-4560-80BF-330F8B47715E}" presName="negativeSpace" presStyleCnt="0"/>
      <dgm:spPr/>
    </dgm:pt>
    <dgm:pt modelId="{458361D4-9204-485D-9D70-9C8A2C4ADD53}" type="pres">
      <dgm:prSet presAssocID="{F09E4D62-B31A-4560-80BF-330F8B47715E}" presName="childText" presStyleLbl="conFgAcc1" presStyleIdx="2" presStyleCnt="3" custFlipVert="1" custScaleY="450632" custLinFactY="-540967" custLinFactNeighborY="-600000">
        <dgm:presLayoutVars>
          <dgm:bulletEnabled val="1"/>
        </dgm:presLayoutVars>
      </dgm:prSet>
      <dgm:spPr/>
    </dgm:pt>
  </dgm:ptLst>
  <dgm:cxnLst>
    <dgm:cxn modelId="{9B568E05-FBD0-4BE3-978C-6DA7385F8FD6}" type="presOf" srcId="{AE7CE529-5C59-4A06-A67B-8133DE904D74}" destId="{7423FC82-E8AE-4D02-B126-E940E74CC3E8}" srcOrd="0" destOrd="0" presId="urn:microsoft.com/office/officeart/2005/8/layout/list1"/>
    <dgm:cxn modelId="{FBB1CE86-6E71-4D62-8D26-7A14DAF67500}" type="presOf" srcId="{F09E4D62-B31A-4560-80BF-330F8B47715E}" destId="{0D11DEFD-BE55-4DEB-8EB6-B36AD1F74B17}" srcOrd="1" destOrd="0" presId="urn:microsoft.com/office/officeart/2005/8/layout/list1"/>
    <dgm:cxn modelId="{FBF7D70E-F9F2-42B9-B368-AB66308A8B78}" srcId="{3595F704-2469-41AE-BCC6-C3C00B44EAC9}" destId="{2D80A9F8-274E-4503-9840-8094C1FD76A3}" srcOrd="0" destOrd="0" parTransId="{2AAF3598-35AA-4DE5-B6C7-334DB9775F30}" sibTransId="{23BC6FAD-CA5B-4830-972C-CDAB116C3081}"/>
    <dgm:cxn modelId="{45027F8D-26E0-46A8-AAE0-6E9672AAC947}" type="presOf" srcId="{AE7CE529-5C59-4A06-A67B-8133DE904D74}" destId="{5F43FE5D-3ACC-4A7D-B38B-CC85B5DEF859}" srcOrd="1" destOrd="0" presId="urn:microsoft.com/office/officeart/2005/8/layout/list1"/>
    <dgm:cxn modelId="{9466C3FC-5C54-4C5A-9378-108438BF8E53}" type="presOf" srcId="{3595F704-2469-41AE-BCC6-C3C00B44EAC9}" destId="{CF05E905-8140-4922-A449-2516AE31EAC3}" srcOrd="0" destOrd="0" presId="urn:microsoft.com/office/officeart/2005/8/layout/list1"/>
    <dgm:cxn modelId="{C5B7EED2-1DC7-4E1C-BE29-805E77A8C861}" type="presOf" srcId="{F09E4D62-B31A-4560-80BF-330F8B47715E}" destId="{7243C703-7451-4301-99E0-E099FE5260C5}" srcOrd="0" destOrd="0" presId="urn:microsoft.com/office/officeart/2005/8/layout/list1"/>
    <dgm:cxn modelId="{D3E4A3B1-71A2-4F0D-8DB4-D19D236B3787}" type="presOf" srcId="{2D80A9F8-274E-4503-9840-8094C1FD76A3}" destId="{DDD80402-43DE-4EFB-9254-C00AAE2FCDE9}" srcOrd="1" destOrd="0" presId="urn:microsoft.com/office/officeart/2005/8/layout/list1"/>
    <dgm:cxn modelId="{54281DA9-0B2A-4FA3-B4C9-C4083382FA33}" srcId="{3595F704-2469-41AE-BCC6-C3C00B44EAC9}" destId="{AE7CE529-5C59-4A06-A67B-8133DE904D74}" srcOrd="1" destOrd="0" parTransId="{29DA6A21-60EA-4816-886A-4296A31BA603}" sibTransId="{AFC64B51-5ABC-4772-A0C9-01E1D44ABBE8}"/>
    <dgm:cxn modelId="{05D4430C-D063-4423-A05A-4A2BE56DD5E4}" srcId="{3595F704-2469-41AE-BCC6-C3C00B44EAC9}" destId="{F09E4D62-B31A-4560-80BF-330F8B47715E}" srcOrd="2" destOrd="0" parTransId="{A4A11413-D658-474B-80B8-BAC0E85C2E1C}" sibTransId="{41392C67-11DE-4816-88FB-736F1121FB14}"/>
    <dgm:cxn modelId="{3DC6B887-DE4D-4BC8-8472-E2B9FD02E20E}" type="presOf" srcId="{2D80A9F8-274E-4503-9840-8094C1FD76A3}" destId="{8E25483A-BA4B-4B77-BAF6-52D435AB8EAE}" srcOrd="0" destOrd="0" presId="urn:microsoft.com/office/officeart/2005/8/layout/list1"/>
    <dgm:cxn modelId="{A4E6C4CF-0BAF-483D-851D-09425B7E3172}" type="presParOf" srcId="{CF05E905-8140-4922-A449-2516AE31EAC3}" destId="{F6A260EE-7EBE-47B4-853C-F58BAAE9A0D6}" srcOrd="0" destOrd="0" presId="urn:microsoft.com/office/officeart/2005/8/layout/list1"/>
    <dgm:cxn modelId="{C5981C1E-8748-4684-B2AA-D9CB5C72B6E1}" type="presParOf" srcId="{F6A260EE-7EBE-47B4-853C-F58BAAE9A0D6}" destId="{8E25483A-BA4B-4B77-BAF6-52D435AB8EAE}" srcOrd="0" destOrd="0" presId="urn:microsoft.com/office/officeart/2005/8/layout/list1"/>
    <dgm:cxn modelId="{A65E6DF1-9A6A-4510-868A-4CA34C0E116C}" type="presParOf" srcId="{F6A260EE-7EBE-47B4-853C-F58BAAE9A0D6}" destId="{DDD80402-43DE-4EFB-9254-C00AAE2FCDE9}" srcOrd="1" destOrd="0" presId="urn:microsoft.com/office/officeart/2005/8/layout/list1"/>
    <dgm:cxn modelId="{14E96FD5-4603-4C6C-8C4C-7E6C0453DF9D}" type="presParOf" srcId="{CF05E905-8140-4922-A449-2516AE31EAC3}" destId="{1174BA3D-6061-4C68-93C1-BEEC7EE2DACA}" srcOrd="1" destOrd="0" presId="urn:microsoft.com/office/officeart/2005/8/layout/list1"/>
    <dgm:cxn modelId="{62690A98-EE5C-4345-B1D6-6387C2A24CA3}" type="presParOf" srcId="{CF05E905-8140-4922-A449-2516AE31EAC3}" destId="{8F7D3720-070F-4BD2-9DBF-92424D389B66}" srcOrd="2" destOrd="0" presId="urn:microsoft.com/office/officeart/2005/8/layout/list1"/>
    <dgm:cxn modelId="{36CEE141-2BA3-496C-919F-47B75DAA7523}" type="presParOf" srcId="{CF05E905-8140-4922-A449-2516AE31EAC3}" destId="{3D1ABA96-5513-454C-910F-8AE370C0A989}" srcOrd="3" destOrd="0" presId="urn:microsoft.com/office/officeart/2005/8/layout/list1"/>
    <dgm:cxn modelId="{43484AB5-04A3-48AB-A8F6-F29A0B30833D}" type="presParOf" srcId="{CF05E905-8140-4922-A449-2516AE31EAC3}" destId="{23F7C001-84DA-4ECB-871C-8846D3C3ECB5}" srcOrd="4" destOrd="0" presId="urn:microsoft.com/office/officeart/2005/8/layout/list1"/>
    <dgm:cxn modelId="{A36A73E4-2BA5-4FAD-BA86-FCC0B40EE7BB}" type="presParOf" srcId="{23F7C001-84DA-4ECB-871C-8846D3C3ECB5}" destId="{7423FC82-E8AE-4D02-B126-E940E74CC3E8}" srcOrd="0" destOrd="0" presId="urn:microsoft.com/office/officeart/2005/8/layout/list1"/>
    <dgm:cxn modelId="{C7901543-6A98-48D3-A702-0DC4A8347BC9}" type="presParOf" srcId="{23F7C001-84DA-4ECB-871C-8846D3C3ECB5}" destId="{5F43FE5D-3ACC-4A7D-B38B-CC85B5DEF859}" srcOrd="1" destOrd="0" presId="urn:microsoft.com/office/officeart/2005/8/layout/list1"/>
    <dgm:cxn modelId="{DBDB3201-842B-465F-9FE2-DAD674B9BD96}" type="presParOf" srcId="{CF05E905-8140-4922-A449-2516AE31EAC3}" destId="{BF763D3E-70AD-4BE9-AA58-B193C2D3E248}" srcOrd="5" destOrd="0" presId="urn:microsoft.com/office/officeart/2005/8/layout/list1"/>
    <dgm:cxn modelId="{350D473A-F5BD-4F31-AD7B-86787C80F103}" type="presParOf" srcId="{CF05E905-8140-4922-A449-2516AE31EAC3}" destId="{CA1F5855-8913-4AC1-8E33-04509DE30215}" srcOrd="6" destOrd="0" presId="urn:microsoft.com/office/officeart/2005/8/layout/list1"/>
    <dgm:cxn modelId="{1FC0A051-54A9-486A-9200-50B8175E2B4C}" type="presParOf" srcId="{CF05E905-8140-4922-A449-2516AE31EAC3}" destId="{A22FC0E2-5CFD-4851-A15E-E036F35925A0}" srcOrd="7" destOrd="0" presId="urn:microsoft.com/office/officeart/2005/8/layout/list1"/>
    <dgm:cxn modelId="{2A66F14B-2470-44D7-B3C4-CAE0A728382D}" type="presParOf" srcId="{CF05E905-8140-4922-A449-2516AE31EAC3}" destId="{0FA5ED2B-2E4D-4FD3-969D-3187B6192982}" srcOrd="8" destOrd="0" presId="urn:microsoft.com/office/officeart/2005/8/layout/list1"/>
    <dgm:cxn modelId="{E7FC0C24-D189-4884-9C5B-40A2C23C9F71}" type="presParOf" srcId="{0FA5ED2B-2E4D-4FD3-969D-3187B6192982}" destId="{7243C703-7451-4301-99E0-E099FE5260C5}" srcOrd="0" destOrd="0" presId="urn:microsoft.com/office/officeart/2005/8/layout/list1"/>
    <dgm:cxn modelId="{D88C5825-B2C8-4A7F-9F5D-726D74E36CA8}" type="presParOf" srcId="{0FA5ED2B-2E4D-4FD3-969D-3187B6192982}" destId="{0D11DEFD-BE55-4DEB-8EB6-B36AD1F74B17}" srcOrd="1" destOrd="0" presId="urn:microsoft.com/office/officeart/2005/8/layout/list1"/>
    <dgm:cxn modelId="{7519E034-5257-414D-AB7F-127F34448698}" type="presParOf" srcId="{CF05E905-8140-4922-A449-2516AE31EAC3}" destId="{FAE2809D-F7A2-4AEB-8D9C-B451CB00C65A}" srcOrd="9" destOrd="0" presId="urn:microsoft.com/office/officeart/2005/8/layout/list1"/>
    <dgm:cxn modelId="{87DB5E34-D279-4288-A743-933B44736373}" type="presParOf" srcId="{CF05E905-8140-4922-A449-2516AE31EAC3}" destId="{458361D4-9204-485D-9D70-9C8A2C4ADD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E187C-CAAA-48A7-8CD2-003AA41F54A7}">
      <dsp:nvSpPr>
        <dsp:cNvPr id="0" name=""/>
        <dsp:cNvSpPr/>
      </dsp:nvSpPr>
      <dsp:spPr>
        <a:xfrm>
          <a:off x="0" y="3103"/>
          <a:ext cx="8784976" cy="931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2013 йил 8 майда “Узлуксиз таълим тизимининг чет тиллар бўйича давлат таълим стандартини тасдиқлаш тўғрисида”ги 124-сонли қарори билан Давлат таълим стандартлари - </a:t>
          </a:r>
          <a:endParaRPr lang="ru-RU" sz="1800" kern="1200" dirty="0">
            <a:solidFill>
              <a:srgbClr val="0000FF"/>
            </a:solidFill>
          </a:endParaRPr>
        </a:p>
      </dsp:txBody>
      <dsp:txXfrm>
        <a:off x="0" y="3103"/>
        <a:ext cx="8784976" cy="931431"/>
      </dsp:txXfrm>
    </dsp:sp>
    <dsp:sp modelId="{0401764A-666A-4C4C-8293-0EDE43C16A55}">
      <dsp:nvSpPr>
        <dsp:cNvPr id="0" name=""/>
        <dsp:cNvSpPr/>
      </dsp:nvSpPr>
      <dsp:spPr>
        <a:xfrm rot="5400000">
          <a:off x="4297717" y="902633"/>
          <a:ext cx="189540" cy="432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00FF"/>
            </a:solidFill>
          </a:endParaRPr>
        </a:p>
      </dsp:txBody>
      <dsp:txXfrm rot="5400000">
        <a:off x="4297717" y="902633"/>
        <a:ext cx="189540" cy="432048"/>
      </dsp:txXfrm>
    </dsp:sp>
    <dsp:sp modelId="{637E481D-9BA9-4DA7-B86B-7BB195842D2B}">
      <dsp:nvSpPr>
        <dsp:cNvPr id="0" name=""/>
        <dsp:cNvSpPr/>
      </dsp:nvSpPr>
      <dsp:spPr>
        <a:xfrm>
          <a:off x="0" y="1212026"/>
          <a:ext cx="8784976" cy="913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13333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13333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Халқ таълими вазирлигининг 2013 йил 14 майдаги “Узлуксиз таълим тизимининг чет тиллар бўйича давлат таълим стандарти ва ўқув дастурларини амалиётга жорий этиш тўғрисида”ги  163-сонли буйруғи билан ўқув дастурлари тасдиқланди.</a:t>
          </a:r>
          <a:endParaRPr lang="ru-RU" sz="1800" kern="1200" dirty="0">
            <a:solidFill>
              <a:srgbClr val="0000FF"/>
            </a:solidFill>
          </a:endParaRPr>
        </a:p>
      </dsp:txBody>
      <dsp:txXfrm>
        <a:off x="0" y="1212026"/>
        <a:ext cx="8784976" cy="913065"/>
      </dsp:txXfrm>
    </dsp:sp>
    <dsp:sp modelId="{00D2ACBD-99D5-4501-82DD-FB8A5B2CD9D7}">
      <dsp:nvSpPr>
        <dsp:cNvPr id="0" name=""/>
        <dsp:cNvSpPr/>
      </dsp:nvSpPr>
      <dsp:spPr>
        <a:xfrm rot="5400000">
          <a:off x="4294624" y="2104294"/>
          <a:ext cx="195726" cy="432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8876"/>
            <a:satOff val="-1707"/>
            <a:lumOff val="13324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00FF"/>
            </a:solidFill>
          </a:endParaRPr>
        </a:p>
      </dsp:txBody>
      <dsp:txXfrm rot="5400000">
        <a:off x="4294624" y="2104294"/>
        <a:ext cx="195726" cy="432054"/>
      </dsp:txXfrm>
    </dsp:sp>
    <dsp:sp modelId="{45F29F43-F9AA-4CB5-A0C8-79EA080062E9}">
      <dsp:nvSpPr>
        <dsp:cNvPr id="0" name=""/>
        <dsp:cNvSpPr/>
      </dsp:nvSpPr>
      <dsp:spPr>
        <a:xfrm>
          <a:off x="0" y="2423625"/>
          <a:ext cx="8784976" cy="1228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26667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26667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2013-2016 ўқув йиллари давомида умумтаълим мактабларнинг 1-4-синфалари учун дарслик мажмуалар жорий этилиб, чет тиллар фанлари ўқитилди. Тажриба-синов жараёни якунлари натижасида ўқув дастурлари такомиллаштирилди.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0" y="2423625"/>
        <a:ext cx="8784976" cy="1228689"/>
      </dsp:txXfrm>
    </dsp:sp>
    <dsp:sp modelId="{C47C4D37-B89F-4F6C-B38C-9CFDDACA5DA7}">
      <dsp:nvSpPr>
        <dsp:cNvPr id="0" name=""/>
        <dsp:cNvSpPr/>
      </dsp:nvSpPr>
      <dsp:spPr>
        <a:xfrm rot="16200000" flipH="1">
          <a:off x="4265728" y="3598919"/>
          <a:ext cx="253518" cy="432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97751"/>
            <a:satOff val="-3414"/>
            <a:lumOff val="2664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00FF"/>
            </a:solidFill>
          </a:endParaRPr>
        </a:p>
      </dsp:txBody>
      <dsp:txXfrm rot="16200000" flipH="1">
        <a:off x="4265728" y="3598919"/>
        <a:ext cx="253518" cy="432051"/>
      </dsp:txXfrm>
    </dsp:sp>
    <dsp:sp modelId="{397AEC3C-7771-4441-BA23-6BA120FB488D}">
      <dsp:nvSpPr>
        <dsp:cNvPr id="0" name=""/>
        <dsp:cNvSpPr/>
      </dsp:nvSpPr>
      <dsp:spPr>
        <a:xfrm>
          <a:off x="0" y="3940767"/>
          <a:ext cx="8784976" cy="101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Халқ таълими вазирлигининг 2017 йил 3 июндаги “Умумий ўрта таълимнинг давлат таълим стандартлари талаблари асосида такомиллаштирилган ўқув дастурларини тасдиқлаш ва амалиётга жорий этиш тўғрисида”ги 190-сонли буйруғи билан тасдиқланди.</a:t>
          </a:r>
          <a:endParaRPr lang="ru-RU" sz="2000" dirty="0">
            <a:solidFill>
              <a:srgbClr val="0000FF"/>
            </a:solidFill>
          </a:endParaRPr>
        </a:p>
      </dsp:txBody>
      <dsp:txXfrm>
        <a:off x="0" y="3940767"/>
        <a:ext cx="8784976" cy="10187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7D3720-070F-4BD2-9DBF-92424D389B66}">
      <dsp:nvSpPr>
        <dsp:cNvPr id="0" name=""/>
        <dsp:cNvSpPr/>
      </dsp:nvSpPr>
      <dsp:spPr>
        <a:xfrm flipV="1">
          <a:off x="0" y="398765"/>
          <a:ext cx="8501122" cy="6813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80402-43DE-4EFB-9254-C00AAE2FCDE9}">
      <dsp:nvSpPr>
        <dsp:cNvPr id="0" name=""/>
        <dsp:cNvSpPr/>
      </dsp:nvSpPr>
      <dsp:spPr>
        <a:xfrm>
          <a:off x="288033" y="72008"/>
          <a:ext cx="7504697" cy="1243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Ўзбекистон</a:t>
          </a:r>
          <a:r>
            <a:rPr lang="ru-RU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Республикаси</a:t>
          </a:r>
          <a:r>
            <a:rPr lang="ru-RU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Хал</a:t>
          </a:r>
          <a:r>
            <a:rPr lang="uz-Cyrl-UZ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қ таълими вазирининг 2016 йил 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27 августдаги 213-сонли “Ихтисослаштирилган умумий ўрта таълим муассасаларида инновацион лабораториялар фаолиятини ташкил этиш тўғрисида”ги буйруқ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33" y="72008"/>
        <a:ext cx="7504697" cy="1243789"/>
      </dsp:txXfrm>
    </dsp:sp>
    <dsp:sp modelId="{CA1F5855-8913-4AC1-8E33-04509DE30215}">
      <dsp:nvSpPr>
        <dsp:cNvPr id="0" name=""/>
        <dsp:cNvSpPr/>
      </dsp:nvSpPr>
      <dsp:spPr>
        <a:xfrm>
          <a:off x="0" y="2016224"/>
          <a:ext cx="8501122" cy="7032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3FE5D-3ACC-4A7D-B38B-CC85B5DEF859}">
      <dsp:nvSpPr>
        <dsp:cNvPr id="0" name=""/>
        <dsp:cNvSpPr/>
      </dsp:nvSpPr>
      <dsp:spPr>
        <a:xfrm>
          <a:off x="288033" y="1728193"/>
          <a:ext cx="7562066" cy="12599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Умумий ўрта таълим муассасаларида инновацион лабораторияларни ташкил этиш концепцияси</a:t>
          </a:r>
          <a:endParaRPr lang="ru-RU" sz="1800" b="1" kern="1200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033" y="1728193"/>
        <a:ext cx="7562066" cy="1259992"/>
      </dsp:txXfrm>
    </dsp:sp>
    <dsp:sp modelId="{458361D4-9204-485D-9D70-9C8A2C4ADD53}">
      <dsp:nvSpPr>
        <dsp:cNvPr id="0" name=""/>
        <dsp:cNvSpPr/>
      </dsp:nvSpPr>
      <dsp:spPr>
        <a:xfrm flipV="1">
          <a:off x="0" y="3672408"/>
          <a:ext cx="8501122" cy="6813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1DEFD-BE55-4DEB-8EB6-B36AD1F74B17}">
      <dsp:nvSpPr>
        <dsp:cNvPr id="0" name=""/>
        <dsp:cNvSpPr/>
      </dsp:nvSpPr>
      <dsp:spPr>
        <a:xfrm>
          <a:off x="360040" y="3426849"/>
          <a:ext cx="7469681" cy="1109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Таълим муассасаларида инновацион лабораторияларда машғулотларни ташкил этиш бўйича намунавий мавзулар рўйхати</a:t>
          </a:r>
          <a:endParaRPr lang="ru-RU" sz="18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40" y="3426849"/>
        <a:ext cx="7469681" cy="1109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B56FC0-E43D-4D7D-AE62-6B48B736E9F8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7363"/>
            <a:ext cx="29225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E60AE-C268-4138-8218-9DF6548AD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defTabSz="9207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9591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defTabSz="9207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7363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56C03152-52DF-424E-8B54-43EDEB527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1B543-774D-434D-8B39-F857BC533F0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75" y="739775"/>
            <a:ext cx="4935538" cy="3703638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z-Cyrl-U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D0B9E-5BC6-40AD-994B-B6DC80AD0B5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EB37E-157B-4170-9166-EECF767B877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A43FE-3D91-4DA1-8B5B-6CECCD1350C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17938" y="9377363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8" tIns="46054" rIns="92108" bIns="46054" anchor="b"/>
          <a:lstStyle/>
          <a:p>
            <a:pPr algn="r" defTabSz="920750"/>
            <a:fld id="{2AB7ACD1-0EAE-460C-ABE0-2B878D15692B}" type="slidenum">
              <a:rPr lang="ru-RU" b="0">
                <a:latin typeface="Arial" pitchFamily="34" charset="0"/>
              </a:rPr>
              <a:pPr algn="r" defTabSz="920750"/>
              <a:t>23</a:t>
            </a:fld>
            <a:endParaRPr lang="ru-RU" b="0">
              <a:latin typeface="Arial" pitchFamily="34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17938" y="9377363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8" tIns="46054" rIns="92108" bIns="46054" anchor="b"/>
          <a:lstStyle/>
          <a:p>
            <a:pPr algn="r" defTabSz="920750"/>
            <a:fld id="{6480143D-03E5-4F1B-98F9-BEA62595DBE5}" type="slidenum">
              <a:rPr lang="ru-RU" b="0">
                <a:latin typeface="Arial" pitchFamily="34" charset="0"/>
              </a:rPr>
              <a:pPr algn="r" defTabSz="920750"/>
              <a:t>23</a:t>
            </a:fld>
            <a:endParaRPr lang="ru-RU" b="0">
              <a:latin typeface="Arial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59E49-3374-42C8-AF14-32D5586376F2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CE197-10DA-4709-B8B0-11D87A99BCB2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1EF85-C33E-4F7D-B145-927AEE51B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E5B5-300E-45E5-B572-88C99BC83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E54D-CE17-40D1-B046-D44CF8E17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4DDA-7E4C-453E-A9D7-ED7566166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9542C-7870-4691-9A68-F5AA6CBD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D11F-11AE-4B45-8D2D-CF7F3C036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8EDCF9-D652-4F96-B633-A43244893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F946-6490-43F6-AE93-D2068040F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ED557D-9EB3-48EE-A894-9BA8749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BFE350-ADD6-4CB1-9046-CB4517614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247C8-D3BE-498B-B35E-DC1965E7C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9B35601-CDAD-4827-ADC6-E58EDD87F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57" r:id="rId2"/>
    <p:sldLayoutId id="2147485463" r:id="rId3"/>
    <p:sldLayoutId id="2147485458" r:id="rId4"/>
    <p:sldLayoutId id="2147485464" r:id="rId5"/>
    <p:sldLayoutId id="2147485459" r:id="rId6"/>
    <p:sldLayoutId id="2147485465" r:id="rId7"/>
    <p:sldLayoutId id="2147485466" r:id="rId8"/>
    <p:sldLayoutId id="2147485467" r:id="rId9"/>
    <p:sldLayoutId id="2147485460" r:id="rId10"/>
    <p:sldLayoutId id="21474854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6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246" y="908720"/>
            <a:ext cx="8858250" cy="564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3600" dirty="0">
                <a:solidFill>
                  <a:srgbClr val="0000FF"/>
                </a:solidFill>
                <a:latin typeface="Cambria" pitchFamily="18" charset="0"/>
              </a:rPr>
              <a:t>УМУМИЙ ЎРТА ТАЪЛИМ ВА ИХТИСОСЛАШТИРИЛГАН МАКТАБЛАРИДА ЧЕТ ТИЛИ ФАНЛАРИНИНГ ЎҚИТИЛИШИ: ЎРГАНИШ, ЎҚИТИШ, БАҲОЛАШ</a:t>
            </a:r>
            <a:endParaRPr lang="uz-Cyrl-UZ" altLang="ja-JP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10" descr="D:\LAN_DOC\rasmlar\Ramzlar\XTV logoti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5888"/>
            <a:ext cx="14779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\\Zebo\common Xorijiy\logo_talim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6938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F06744-3742-4BA5-9954-D2AC59D7A381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44450"/>
            <a:ext cx="8245475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ЎҚУВ ДАСТУРДАГИ ИХТИСОСЛАШТИРИЛГАН МАКТАБЛАР УЧУН КИРИТИЛГАН СОАТЛАР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8" y="908050"/>
          <a:ext cx="8424862" cy="5788025"/>
        </p:xfrm>
        <a:graphic>
          <a:graphicData uri="http://schemas.openxmlformats.org/drawingml/2006/table">
            <a:tbl>
              <a:tblPr/>
              <a:tblGrid>
                <a:gridCol w="576262"/>
                <a:gridCol w="6403975"/>
                <a:gridCol w="1444625"/>
              </a:tblGrid>
              <a:tr h="5762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синф (А2/1) 102 соат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(А2+/1) 170 соат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Мавзу номи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Соат (А1/А1+)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906463">
                <a:tc rowSpan="2"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Ўзи ҳақида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Бошланғич таълимда олинган билимлар: саломлашув, танишув, манзил, она шаҳар, ўзи, оила аъзолари ва дўсти ҳақида қисқача маълумот (масалан: касби, яшаш жойи ва бошқалар) ни такрорлаш.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87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А1+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ўз она шаҳри ва яшаш жойи (шаҳар, туман, қишлоқ);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ўз қизиқишлари;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севимли машғулотлар.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(8+6)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1092200">
                <a:tc rowSpan="2"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Оила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ўзи ёки дўстининг оила аъзолари;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ташқи кўриниши; шакллар; ранглар;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яшаш жойи, манзили, касби, ишхонаси.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69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А1+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яқин қариндошлари;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ташқи кўриниш; сифат хусусиятлари;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яшаш манзили.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(8+12)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04BCFA-88B0-4DF2-8CE3-471E33923CE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5900" y="908050"/>
          <a:ext cx="8748713" cy="5410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7544"/>
                <a:gridCol w="7009775"/>
                <a:gridCol w="1271145"/>
              </a:tblGrid>
              <a:tr h="648072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uz-Cyrl-UZ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10-синф (А2/1) 102 соат </a:t>
                      </a:r>
                      <a:endParaRPr kumimoji="0" lang="ru-RU" sz="1800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uz-Cyrl-UZ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(А2+/1) 170 соат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144145" algn="ctr"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Т/р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Мавзу номи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8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Соат (А1/А1+)</a:t>
                      </a:r>
                      <a:endParaRPr lang="ru-RU" sz="1800" b="1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</a:tr>
              <a:tr h="906526">
                <a:tc rowSpan="2">
                  <a:txBody>
                    <a:bodyPr/>
                    <a:lstStyle/>
                    <a:p>
                      <a:pPr marL="144145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Ватаним – менинг фахрим!</a:t>
                      </a:r>
                    </a:p>
                    <a:p>
                      <a:pPr marL="142875" indent="-142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263" algn="l"/>
                          <a:tab pos="177800" algn="l"/>
                        </a:tabLst>
                      </a:pPr>
                      <a:r>
                        <a:rPr lang="uz-Cyrl-UZ" sz="18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Ўзбекистоннинг</a:t>
                      </a:r>
                      <a:r>
                        <a:rPr lang="uz-Cyrl-UZ" sz="1800" b="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географик жойлашуви ва диққатга сазовор жойлари;</a:t>
                      </a:r>
                      <a:r>
                        <a:rPr lang="uz-Cyrl-UZ" sz="18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42875" indent="-142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263" algn="l"/>
                          <a:tab pos="177800" algn="l"/>
                        </a:tabLst>
                      </a:pPr>
                      <a:r>
                        <a:rPr lang="uz-Cyrl-UZ" sz="18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Ўзбекистоннинг</a:t>
                      </a:r>
                      <a:r>
                        <a:rPr lang="uz-Cyrl-UZ" sz="1800" b="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машхур шахслари;</a:t>
                      </a:r>
                    </a:p>
                    <a:p>
                      <a:pPr marL="142875" indent="-142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263" algn="l"/>
                          <a:tab pos="177800" algn="l"/>
                        </a:tabLst>
                      </a:pPr>
                      <a:r>
                        <a:rPr lang="uz-Cyrl-UZ" sz="1800" b="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тили ўрганилаётган мамлакатлар ҳақида маълумот.</a:t>
                      </a:r>
                      <a:endParaRPr lang="ru-RU" sz="18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</a:tr>
              <a:tr h="873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А1+</a:t>
                      </a:r>
                    </a:p>
                    <a:p>
                      <a:pPr marL="142875" indent="-142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Ўзбекистоннинг</a:t>
                      </a:r>
                      <a:r>
                        <a:rPr lang="uz-Cyrl-UZ" sz="18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маданий бойликлари;</a:t>
                      </a:r>
                    </a:p>
                    <a:p>
                      <a:pPr marL="142875" indent="-142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Ўзбекистоннинг ривожланишидаги муҳим ўзгаришлар;</a:t>
                      </a:r>
                    </a:p>
                    <a:p>
                      <a:pPr marL="142875" indent="-142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тили ўрганилаётган мамлакатлар географик жойлашуви ва табиати.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uz-Cyrl-UZ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4+4)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</a:tr>
              <a:tr h="1091548">
                <a:tc rowSpan="2">
                  <a:txBody>
                    <a:bodyPr/>
                    <a:lstStyle/>
                    <a:p>
                      <a:pPr marL="144145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8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b="1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Касбингиз нима?</a:t>
                      </a:r>
                    </a:p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z-Cyrl-UZ" sz="18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Касблар ҳақида маълумот;</a:t>
                      </a:r>
                    </a:p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касб танлаш;</a:t>
                      </a:r>
                    </a:p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касб танлашда сўровномалар</a:t>
                      </a:r>
                      <a:r>
                        <a:rPr lang="uz-Cyrl-UZ" sz="1800" b="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ўтказиш.</a:t>
                      </a:r>
                    </a:p>
                  </a:txBody>
                  <a:tcPr marL="43132" marR="43132" marT="0" marB="0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8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</a:tr>
              <a:tr h="698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А1+</a:t>
                      </a:r>
                    </a:p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z-Cyrl-UZ" sz="1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Касбида машхур шахслар;</a:t>
                      </a:r>
                    </a:p>
                    <a:p>
                      <a:pPr marL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uz-Cyrl-UZ" sz="1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Касб ва ҳунар турлари.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68580" algn="l"/>
                          <a:tab pos="450215" algn="l"/>
                        </a:tabLst>
                      </a:pP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(4+4)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 anchor="ctr">
                    <a:solidFill>
                      <a:srgbClr val="C6F1FE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8313" y="44450"/>
            <a:ext cx="8245475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ЎҚУВ ДАСТУРДАГИ ИХТИСОСЛАШТИРИЛГАН МАКТАБЛАР УЧУН КИРИТИЛГАН СОАТЛАР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950A56-9403-4832-A5E8-85A3C288F2E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15888"/>
            <a:ext cx="8715375" cy="1225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2017-201</a:t>
            </a:r>
            <a:r>
              <a:rPr lang="uz-Cyrl-UZ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ўқув йили</a:t>
            </a:r>
            <a:r>
              <a:rPr lang="ru-RU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дарслик</a:t>
            </a:r>
            <a:r>
              <a:rPr lang="ru-RU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мажмуалар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FILE 16\дарсликлар 16-17\Дарсликлар обложка\Skaner OBED\RTM0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056" y="1556792"/>
            <a:ext cx="2483768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628799"/>
            <a:ext cx="2448272" cy="27942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D:\FILE 16\дарсликлар 16-17\Дарсликлар обложка\Skaner OBED\RTM07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1700808"/>
            <a:ext cx="2376264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3" name="Picture 5" descr="D:\FILE 16\дарсликлар 16-17\Дарсликлар обложка\English\img1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4724400"/>
            <a:ext cx="15128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FILE 16\дарсликлар 16-17\Дарсликлар обложка\Skaner OBED\RTM07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1938" y="3429000"/>
            <a:ext cx="1589942" cy="1603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6" descr="D:\FILE 16\дарсликлар 16-17\Дарсликлар обложка\Deutsch\img0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4724400"/>
            <a:ext cx="1439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" descr="D:\FILE 16\дарсликлар 16-17\Дарсликлар обложка\Fransuz\img0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4797425"/>
            <a:ext cx="14398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FILE 16\дарсликлар 16-17\Дарсликлар обложка\Skaner OBED\RTM079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54121" y="3429000"/>
            <a:ext cx="1654383" cy="1560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:\FILE 16\дарсликлар 16-17\Дарсликлар обложка\Skaner OBED\RTM076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11919" y="3362203"/>
            <a:ext cx="1660281" cy="1650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A3AF94-E87B-4943-B863-76E933EC135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00808"/>
            <a:ext cx="8712968" cy="129614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 Республикаси Вазирлар Маҳкамасининг 2015 йил 3 июндаги “Таълим муассасалари учун хавфсиз полиграфия маҳсулотлари ҳақидаги Умумий техник регламентни тасдиқлаш тўғрисида”ги №146-сонли қарорига асосан 1-4-синф дарсликларининг формати </a:t>
            </a:r>
            <a:r>
              <a:rPr lang="uz-Cyrl-U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60х90 1/8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бўлиб, 5-синф дарслик мажмуалари ҳам шу форматда  чоп этилди.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068960"/>
            <a:ext cx="8712968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Cyrl-U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ДАРСЛИК МАЖМУА 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z-Cyrl-UZ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дарслик, ўқитувчи методик қўлланмаси ва мультимедиа иловаси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дан иборат. Ўқувчиларнинг ёзма нутқ кўникмасини ривожлантиришга мўлжалланган амалий қисм (машқ дафтари) дарсликка сингдирилган.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933056"/>
            <a:ext cx="8712968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Дарсликдаги мавзулар 102 соатга мўлжалланган бўлиб, ҳар бир бўлимга тегишли </a:t>
            </a:r>
            <a:r>
              <a:rPr lang="uz-Cyrl-U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“Лойиҳа”, “Портфолио”, “Назорат иши”, “Мустақил иши” 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каби ўқувчиларни баҳолаш ва билимларни мустаҳкамлашга қаратилган материаллар киритилган.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797152"/>
            <a:ext cx="8712968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Дарсликнинг </a:t>
            </a:r>
            <a:r>
              <a:rPr lang="uz-Cyrl-U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аудиресурс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кўринишидаги илова </a:t>
            </a:r>
            <a:r>
              <a:rPr lang="uz-Cyrl-U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мультимедиа иловаси 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кўринишида тайёрланди. Унда 1-4-синфлар каби аудио, видео, анимацион кўринишлардаги машқлар, мультфильмлар ва интерфаол ўйинлар киритилган.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661248"/>
            <a:ext cx="8712968" cy="10527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синф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(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инглиз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немис ва француз)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тили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дарсли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мажмуа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асосида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“Юқори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синфларда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чет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тилини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ўқитиш методикаси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ўқув-</a:t>
            </a:r>
            <a:r>
              <a:rPr lang="uz-Cyrl-UZ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семинарини ўтказиш юзасидан методик тавсия” яратилиб, дарслик мажмуалардан таълим жараёнида фойдаланиш бўйича ҳар бир ҳудуддда 12 соатлик ўқув-семинарлар ташкил этилди.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16632"/>
            <a:ext cx="8712968" cy="15121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5-синфлар учун чет (инглиз, немис ва француз) тили дарслик мажмуалари 2017-2018 ўқув йили учун қайта нашрга тайёрланиб,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аввалги жараёнлар каби республиканинг барча ҳудудларида белгиланган таълим муассасаларида тажриба-синовдан ўтказилди. Жараён давомида профессор-олимлар, амалиётчи ўқитувчилар, ўқувчилар, психологлар ва ота-оналар томонидан билдирилган таклифлар асосида дарслик мажмуаларга 60% гача ўзгартиришлар киритилган ҳолда такомиллаштирилди.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963D5D-B123-497F-849E-AB8F52BAC120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88913"/>
            <a:ext cx="8569325" cy="86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1-, 3-синф дарсликлари ҳамда 2-, 3-, 4-синф машқ дафтарлари қайта нашр этилди</a:t>
            </a:r>
          </a:p>
        </p:txBody>
      </p:sp>
      <p:pic>
        <p:nvPicPr>
          <p:cNvPr id="15" name="Picture 15" descr="G:\Rasm\img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41663"/>
            <a:ext cx="1260475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обложка инглиз"/>
          <p:cNvPicPr>
            <a:picLocks noChangeAspect="1" noChangeArrowheads="1"/>
          </p:cNvPicPr>
          <p:nvPr/>
        </p:nvPicPr>
        <p:blipFill>
          <a:blip r:embed="rId4" cstate="email"/>
          <a:srcRect l="50896"/>
          <a:stretch>
            <a:fillRect/>
          </a:stretch>
        </p:blipFill>
        <p:spPr bwMode="auto">
          <a:xfrm>
            <a:off x="251520" y="1268760"/>
            <a:ext cx="1728192" cy="2126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" name="Picture 11" descr="D:\SAC 16\дарсликлар 16-17\Дарсликлар обложка\Fransuz\img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4868863"/>
            <a:ext cx="12239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4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141663"/>
            <a:ext cx="1223962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5" name="Рисунок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1340768"/>
            <a:ext cx="180020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76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136900"/>
            <a:ext cx="1223962" cy="151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 descr="D:\SAC 16\дарсликлар 16-17\Дарсликлар обложка\Deutsch\img16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560" y="2564904"/>
            <a:ext cx="1596884" cy="2088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11" descr="D:\SAC 16\дарсликлар 16-17\Дарсликлар обложка\Fransuz\img15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43608" y="4293096"/>
            <a:ext cx="1656184" cy="2122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4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83768" y="2564904"/>
            <a:ext cx="1800200" cy="20209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77" name="Picture 17" descr="D:\FILE 16\дарсликлар 16-17\Дарсликлар обложка\English\img2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1403350"/>
            <a:ext cx="1223962" cy="14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8" name="Picture 18" descr="D:\FILE 16\дарсликлар 16-17\Дарсликлар обложка\English\img19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4868863"/>
            <a:ext cx="1223962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9" name="Picture 19" descr="D:\FILE 16\дарсликлар 16-17\Дарсликлар обложка\Deutsch\img17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888" y="4868863"/>
            <a:ext cx="12239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5" descr="G:\Rasm\img066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68440" y="4365104"/>
            <a:ext cx="1703560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Рисунок 28" descr="D:\FILE 16\дарсликлар 16-17\Дарсликлар обложка\RTM082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325" y="1412875"/>
            <a:ext cx="1223963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2" name="Рисунок 29" descr="D:\FILE 16\дарсликлар 16-17\Дарсликлар обложка\RTM0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75" y="1412875"/>
            <a:ext cx="12477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4353" y="1366440"/>
            <a:ext cx="8246119" cy="4294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uz-Cyrl-UZ" sz="4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УМУМТАЪЛИМ МАКТАБЛАРИНИНГ </a:t>
            </a:r>
          </a:p>
          <a:p>
            <a:pPr algn="ctr">
              <a:lnSpc>
                <a:spcPct val="150000"/>
              </a:lnSpc>
              <a:defRPr/>
            </a:pPr>
            <a:r>
              <a:rPr lang="uz-Cyrl-UZ" sz="4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10-11-СИНФЛАРИНИ </a:t>
            </a:r>
          </a:p>
          <a:p>
            <a:pPr algn="ctr">
              <a:lnSpc>
                <a:spcPct val="150000"/>
              </a:lnSpc>
              <a:defRPr/>
            </a:pPr>
            <a:r>
              <a:rPr lang="uz-Cyrl-UZ" sz="4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ТАШКИЛ ЭТИШ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207963"/>
          <a:ext cx="8569325" cy="66294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92088"/>
                <a:gridCol w="2423170"/>
                <a:gridCol w="1177230"/>
                <a:gridCol w="1008112"/>
                <a:gridCol w="1152128"/>
                <a:gridCol w="936104"/>
                <a:gridCol w="1080120"/>
              </a:tblGrid>
              <a:tr h="2217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Фан номи 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10-синф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11-синф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10-11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синф</a:t>
                      </a:r>
                      <a:r>
                        <a:rPr lang="uz-Cyrl-UZ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лар (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йиллик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соат</a:t>
                      </a:r>
                      <a:r>
                        <a:rPr lang="uz-Cyrl-UZ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ҳажми)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354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Ҳафталик соат</a:t>
                      </a:r>
                      <a:r>
                        <a:rPr lang="uz-Cyrl-UZ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ҳажми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Йиллик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соат</a:t>
                      </a:r>
                      <a:r>
                        <a:rPr lang="uz-Cyrl-UZ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ҳажми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Ҳафталик соат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Йиллик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соат</a:t>
                      </a:r>
                      <a:r>
                        <a:rPr lang="uz-Cyrl-UZ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ҳажми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Она тили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адабиёт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Она тили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Адабиёт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Ўзбек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тили/рус тили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 тили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Тарих: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Ўзбекистон тарихи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Жаҳон тарихи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Дунё динлари тарихи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Математика: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Алгебра 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8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 ва ахборот технологиялари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Физика, Астрономия: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Кимё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 ва иқтисод</a:t>
                      </a: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Тадбиркорлик асослари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Маънавият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ҳуқуқ асослари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Маънавият асослари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217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Давлат ва ҳуқуқ асослари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4353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Жисмоний тарбия ва </a:t>
                      </a: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чақирувга қадар бошланғич тайёргарлик</a:t>
                      </a: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Жисмоний тарбия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326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Чақирувга қадар бошланғич тайёргарлик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асбий таълим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326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авлат ихтиёридаги соатлар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32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Муассаса </a:t>
                      </a: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ихтиёридаги соатлар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  <a:tr h="108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ами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1224</a:t>
                      </a:r>
                      <a:endParaRPr lang="ru-RU" sz="9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9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2448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68" marR="24968" marT="0" marB="0" anchor="ctr"/>
                </a:tc>
              </a:tr>
            </a:tbl>
          </a:graphicData>
        </a:graphic>
      </p:graphicFrame>
      <p:sp>
        <p:nvSpPr>
          <p:cNvPr id="23808" name="TextBox 6"/>
          <p:cNvSpPr txBox="1">
            <a:spLocks noChangeArrowheads="1"/>
          </p:cNvSpPr>
          <p:nvPr/>
        </p:nvSpPr>
        <p:spPr bwMode="auto">
          <a:xfrm>
            <a:off x="250825" y="1484313"/>
            <a:ext cx="8569325" cy="169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71600" y="1484784"/>
            <a:ext cx="7920880" cy="51125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uz-Cyrl-UZ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ЧЕТ ТИЛИ ФАНЛАРИ ИХТИСОСЛАШТИРИЛГАН МАКТАБЛАР ҲАМДА ЧЕТ ТИЛИ ФАНЛАРИ ЧУҚУРЛАШТИРИБ ЎҚИТИЛАДИГАН СИНФЛАРНИНГ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z-Cyrl-UZ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2-4-синфларида ҳафтасига 3 соатдан, жами 102 соат;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z-Cyrl-UZ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5-11-синфларида ҳафтасига 5 соатдан жами 170 соат </a:t>
            </a:r>
          </a:p>
          <a:p>
            <a:pPr algn="ctr">
              <a:lnSpc>
                <a:spcPct val="150000"/>
              </a:lnSpc>
              <a:defRPr/>
            </a:pPr>
            <a:r>
              <a:rPr lang="uz-Cyrl-UZ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чет тили фани ўқитилади.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96944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Чет  тили фанлари ихтисослаштирилган умумтаълим муассасалари ҳамда чет тили чуқурлаштирилиб ўқитиладиган синфлар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29025" y="823913"/>
          <a:ext cx="5407025" cy="6035675"/>
        </p:xfrm>
        <a:graphic>
          <a:graphicData uri="http://schemas.openxmlformats.org/drawingml/2006/table">
            <a:tbl>
              <a:tblPr/>
              <a:tblGrid>
                <a:gridCol w="358775"/>
                <a:gridCol w="2306638"/>
                <a:gridCol w="1150937"/>
                <a:gridCol w="647700"/>
                <a:gridCol w="942975"/>
              </a:tblGrid>
              <a:tr h="96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Т/Р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Ўқув фанлари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10-синф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ҳафталик соат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йиллик соат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Давлат ихтиёридаги соатлар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 тили ва адабиёт: 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 тили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Адабиёт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1*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Ўзбек тили /рус тили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Тарих: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Ўзбекистон тарихи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Жаҳон тарихи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Дунё динлари тарихи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Математика: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3,5*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2,5*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ва ахборот технологиялари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Астрономия: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Кимё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 иқтисод: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Тадбиркорлик асослари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Маънавият ва ҳуқуқ асослари: 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Маънавият асослари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Давлат ва ҳуқуқ асослари 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Жисмоний тарбия ва чақириққа қадар бошланғич тайёргарлик: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Жисмоний тарбия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Чақирувга қадар бошланғич тайёргарлик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бий  таълим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уассаса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ихтиёридаги соатлар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Ишлаб чиқариш амалиёти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кун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Чуқурлаштириб ўқитиладиган фанлар (ихтисослик фанлари)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  тили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Жами: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45" marR="27045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388" y="44450"/>
            <a:ext cx="8713787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 тили фани чуқур ўқитиладиган давлат ихтисослаштирилган</a:t>
            </a:r>
            <a:endParaRPr lang="ru-RU" sz="8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умумтаълим муассасаларининг ўқув режаси</a:t>
            </a:r>
            <a:endParaRPr lang="ru-RU" sz="8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(10-синф)</a:t>
            </a:r>
            <a:endParaRPr lang="uz-Cyrl-UZ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908720"/>
            <a:ext cx="3312368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88900"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 тили фани чуқур ўрганиладиган синфларда чет тили фанига қўшимча соатлар қуйидаги фанлардан ва ҳажмда олиб берилади:</a:t>
            </a:r>
          </a:p>
          <a:p>
            <a:pPr indent="88900" algn="ctr" eaLnBrk="0" hangingPunct="0">
              <a:defRPr/>
            </a:pPr>
            <a:endParaRPr lang="ru-RU" sz="18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88900"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10-синфда алгебра фанидан 0,5 соат, адабиёт  фанидан 0,5 соат олиниб, чет тили фанига 1 соат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қўшиб берилади.</a:t>
            </a:r>
          </a:p>
          <a:p>
            <a:pPr indent="88900" algn="ctr" eaLnBrk="0" hangingPunct="0">
              <a:defRPr/>
            </a:pPr>
            <a:endParaRPr lang="ru-RU" sz="18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88900"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  тили фани  чуқурлаштирилган синфда ҳафтасига жами 4 соатдан ўқитилади.</a:t>
            </a:r>
          </a:p>
        </p:txBody>
      </p:sp>
      <p:sp>
        <p:nvSpPr>
          <p:cNvPr id="25785" name="TextBox 6"/>
          <p:cNvSpPr txBox="1">
            <a:spLocks noChangeArrowheads="1"/>
          </p:cNvSpPr>
          <p:nvPr/>
        </p:nvSpPr>
        <p:spPr bwMode="auto">
          <a:xfrm>
            <a:off x="6227763" y="6484938"/>
            <a:ext cx="2808287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4211638" y="6381750"/>
            <a:ext cx="4681537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44450"/>
            <a:ext cx="8713787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 тили фани чуқур ўқитиладиган давлат ихтисослаштирилган</a:t>
            </a:r>
            <a:endParaRPr lang="ru-RU" sz="8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умумтаълим муассасаларининг ўқув режаси</a:t>
            </a:r>
            <a:endParaRPr lang="ru-RU" sz="8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(11-синф)</a:t>
            </a:r>
            <a:endParaRPr lang="uz-Cyrl-UZ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908720"/>
            <a:ext cx="3312368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тили фани чуқур ўрганиладиган синфларда чет тили фанига қўшимча соатлар  қуйидаги фанлардан ва ҳажмда олиб берилади: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11-синфда </a:t>
            </a:r>
            <a:r>
              <a:rPr lang="uz-Cyrl-U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алгебра фанидан 0,5 соат, мактаб ихтиёридаги соатдан 0,5 соат олиниб,  чет тили фанига 1 соат </a:t>
            </a: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қўшиб берилади. 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тили фани  чуқурлаштирилган синфда ҳафтасига  жами </a:t>
            </a:r>
          </a:p>
          <a:p>
            <a:pPr algn="ctr"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соатдан ўқитилади.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79838" y="836613"/>
          <a:ext cx="5113337" cy="5878512"/>
        </p:xfrm>
        <a:graphic>
          <a:graphicData uri="http://schemas.openxmlformats.org/drawingml/2006/table">
            <a:tbl>
              <a:tblPr/>
              <a:tblGrid>
                <a:gridCol w="431800"/>
                <a:gridCol w="2592387"/>
                <a:gridCol w="1008063"/>
                <a:gridCol w="1081087"/>
              </a:tblGrid>
              <a:tr h="93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Т/Р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Ўқув фанлари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11-синф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ҳафталик соат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йиллик соат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Давлат ихтиёридаги соатлар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 тили ва адабиёт: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 тили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Адабиёт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Ўзбек тили /р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 тили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Ўзбекистон тарихи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Жаҳон тарихи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Дунё динлари тарихи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Математика: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3,5*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2,5*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ва ахборот технологиялари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Физика, Астрономия: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Кимё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 иқтисод: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Тадбиркорлик асослари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Маънавият ва ҳуқуқ асослари: 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Маънавият асослари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Давлат ва ҳуқуқ асослари 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Жисмоний тарбия ва чақирувга қадар бошланғич тайёргарлик: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Жисмоний тарбия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Чақирувга қадар бошланғич тайёргарлик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уассаса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ихтиёридаги соатлар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0,5*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бий  таълим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Ишлаб  чиқариш амалиёти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кун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Чуқурлаштириб ўқитиладиган фанлар (ихтисослик фанлари)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  тили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Жами: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uz-Cyrl-U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13" marR="26113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35ADA6-266A-4F4B-A7F8-48EB2C96368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09538"/>
            <a:ext cx="8496300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Республикаси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Президентининг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2012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декабрдаги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"Чет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тилларни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ўрганиш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тизимини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янада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такомиллаштириш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чора-тадбирлари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1875-</a:t>
            </a:r>
            <a:r>
              <a:rPr lang="uz-Cyrl-UZ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сонли қ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арори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397000"/>
          <a:ext cx="878497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4"/>
          <p:cNvSpPr/>
          <p:nvPr/>
        </p:nvSpPr>
        <p:spPr>
          <a:xfrm>
            <a:off x="425294" y="5186950"/>
            <a:ext cx="8221404" cy="95648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7150" tIns="57150" rIns="57150" bIns="571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5" y="692696"/>
            <a:ext cx="8352928" cy="56166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ИХТИСОСЛАШТИРИЛГАН УМУМИЙ ЎРТА ТАЪЛИМ МУАССАСАЛАРИДА ИННОВАЦИОН ЛАБОРАТОРИЯЛАР ФАОЛИЯТИНИ ТАШКИЛ ЭТИШ</a:t>
            </a:r>
            <a:endParaRPr lang="uz-Cyrl-UZ" sz="32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55576" y="620688"/>
            <a:ext cx="8352928" cy="56166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z-Cyrl-UZ" sz="32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173764"/>
          <a:ext cx="8501122" cy="592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852" y="286298"/>
            <a:ext cx="8749636" cy="63110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000" dirty="0">
                <a:solidFill>
                  <a:srgbClr val="000099"/>
                </a:solidFill>
                <a:latin typeface="Cambria" pitchFamily="18" charset="0"/>
              </a:rPr>
              <a:t>Чет тили фанларидан инновацион лаборатория фаолиятини  ташкил этиш бўйича тавсиялар</a:t>
            </a:r>
          </a:p>
          <a:p>
            <a:pPr algn="ctr">
              <a:defRPr/>
            </a:pPr>
            <a:endParaRPr lang="uz-Cyrl-UZ" sz="1800" dirty="0">
              <a:solidFill>
                <a:srgbClr val="0000CC"/>
              </a:solidFill>
              <a:latin typeface="Cambria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 Инновацион лаборотория хонасини ташкил этиш;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лабораторияни замонавий ахборот технологиялари, чет тили фани бўйича кўргазмали қуроллар ва ўқув-адабиётлар билан жиҳозлаш;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 чет тили фанларидан ўзининг иқтидори, қизиқиши билан таълим ва таълимдан ташқари жараёнларда чет тилидан маълум ютуқларга эришган, ижодкорлик қобилиятига эга ўқувчилар рўйхатини шакллантириш;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 инновацион лаборатория  машғулотлар жадвалини тузиш;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тавсиялар асосидаги ўқув материаллар базасини тайёрлаш;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 танлаб олинган ўқувчиларни дарсдан ташқари вақтларда инновацион лаборатория машғулотларига мунтазам жалб этилишлари учун шароит яратиш;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 ўқувчиларнинг лабораториядаги амалий ишлар портфолиосини яратиш ва умумлаштириб бориш;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инновацион лаборатория йиғма жилдини мунтазам равишда умумлаштириб бориш;</a:t>
            </a:r>
          </a:p>
          <a:p>
            <a:pPr algn="just">
              <a:buFontTx/>
              <a:buChar char="-"/>
              <a:defRPr/>
            </a:pPr>
            <a:r>
              <a:rPr lang="uz-Cyrl-UZ" sz="1800" dirty="0">
                <a:solidFill>
                  <a:srgbClr val="0000CC"/>
                </a:solidFill>
                <a:latin typeface="Cambria" pitchFamily="18" charset="0"/>
              </a:rPr>
              <a:t> ўқув йили якунида ўқитувчи ва ўқувчининг хисобот-тақдимотини намойиш этиш.</a:t>
            </a:r>
            <a:endParaRPr lang="en-US" sz="1800" dirty="0">
              <a:solidFill>
                <a:srgbClr val="0000CC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AE5279-27D1-4327-B194-1C83ED3E7338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12776"/>
            <a:ext cx="8749605" cy="4929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228600" algn="just" eaLnBrk="0" hangingPunct="0">
              <a:defRPr/>
            </a:pP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Ўзбекистон Республикаси Халқ таълими вазирлиги ҳамда Ўзбекистондаги Британия кенгаши ваколатхонаси билан ҳамкорликда умумтаълим мактабларининг инглиз тили ўқитувчилари орасида истеъдодли, изланувчан ва ижодкор ўқитувчиларни аниқлаш ва уларни қўллаб-қувватлаш мақсадида ташкил этилган кўрик-танлов жорий йилдан бошлаб ноанъанавий тарзда ўтказилди. Бунга кўра:</a:t>
            </a:r>
          </a:p>
          <a:p>
            <a:pPr indent="228600" algn="just" eaLnBrk="0" hangingPunct="0">
              <a:defRPr/>
            </a:pPr>
            <a:endParaRPr lang="uz-Cyrl-UZ" sz="7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hangingPunct="0">
              <a:defRPr/>
            </a:pP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1-шарт: Иншо (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Essay</a:t>
            </a: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uz-Cyrl-UZ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“What are the essential ingredients for effective teaching and effective learning?”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(“Самарали ўқиш ва ўқитишнинг муҳим таркибий қисмлари нималардан иборат?”) </a:t>
            </a: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мавзусида.</a:t>
            </a:r>
          </a:p>
          <a:p>
            <a:pPr indent="228600" algn="just" eaLnBrk="0" hangingPunct="0">
              <a:defRPr/>
            </a:pP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2-шарт: Дарс ишланмаси ва видеодарс (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Lesson planning and video lesson).</a:t>
            </a:r>
            <a:endParaRPr lang="uz-Cyrl-UZ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hangingPunct="0">
              <a:defRPr/>
            </a:pP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3-шарт: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Ўзбекистондаги Британия кенгаши ваколатхонаси томонидан ўтказиладиган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APTIS </a:t>
            </a: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синовлари. </a:t>
            </a:r>
          </a:p>
          <a:p>
            <a:pPr indent="228600" algn="just" eaLnBrk="0" hangingPunct="0">
              <a:defRPr/>
            </a:pP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Бунда умумевропа компетенциялари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CEFR</a:t>
            </a: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талаблари доирасида чет тили ўқитувчиларининг ёзиш, ўқиш, гапириш грамматика ва лексикология билимлари бўйича тест топшириқларини бажарадилар.</a:t>
            </a:r>
          </a:p>
          <a:p>
            <a:pPr indent="228600" algn="just" eaLnBrk="0" hangingPunct="0">
              <a:defRPr/>
            </a:pPr>
            <a:r>
              <a:rPr lang="uz-Cyrl-UZ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Хозирги кунда 1-босқич якунлари бўйича ғолиблар аниқланиб, 2-, 3-босқичларни ташкил этиш ишлари олиб борилмоқда.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142875"/>
            <a:ext cx="8429625" cy="1071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“Йилнинг энг яхши чет тили ўқитувчиси”</a:t>
            </a:r>
          </a:p>
          <a:p>
            <a:pPr algn="ctr">
              <a:defRPr/>
            </a:pPr>
            <a:r>
              <a:rPr lang="uz-Cyrl-U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Республика кўрик-танлови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313" y="1571625"/>
            <a:ext cx="4929187" cy="4857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Республика таълим марказининг 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rtm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сайтига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инглиз тилидан (шу билан бирга француз ва немис тилларидан) ўқув дастурлар, календарь-тематик режа, замонавий педагогик технологиялар, </a:t>
            </a:r>
            <a:r>
              <a:rPr lang="uz-Cyrl-U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“Йилнинг энг яхши чет тили ўқитувчиси” </a:t>
            </a: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кўрик-танлови иштирокчилари, </a:t>
            </a:r>
            <a:r>
              <a:rPr lang="uz-Cyrl-U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“Маҳорат мактаблари” </a:t>
            </a: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ўқитувчилари ҳамда илғор иш тажрибаси оммалаштирилган ўқитувчиларнинг дарс ишланмалари жойлаштириб борилмоқда.</a:t>
            </a:r>
          </a:p>
          <a:p>
            <a:pPr algn="just">
              <a:defRPr/>
            </a:pPr>
            <a:endParaRPr lang="ru-RU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3071813" y="5857875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z-Cyrl-UZ" b="0" u="sng">
                <a:solidFill>
                  <a:srgbClr val="C00000"/>
                </a:solidFill>
              </a:rPr>
              <a:t>www.ictenglish.zn.uz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338" y="352425"/>
            <a:ext cx="8642350" cy="86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rtm.uz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сайти орқали кўрсатилаётган методик ёрдам </a:t>
            </a:r>
            <a:endParaRPr lang="ru-RU" altLang="ja-JP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7C3D09-E3DD-4E2C-A27F-6A19480C926F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33802" name="Picture 7" descr="C:\Documents and Settings\Администратор\Рабочий стол\4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420938"/>
            <a:ext cx="3473450" cy="258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313" y="1071563"/>
            <a:ext cx="8715375" cy="5500687"/>
          </a:xfrm>
          <a:prstGeom prst="roundRect">
            <a:avLst>
              <a:gd name="adj" fmla="val 14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313" y="115888"/>
            <a:ext cx="8280400" cy="812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800000"/>
              </a:buClr>
              <a:buFont typeface="Wingdings" pitchFamily="2" charset="2"/>
              <a:buNone/>
              <a:defRPr/>
            </a:pPr>
            <a:r>
              <a:rPr lang="ru-RU" altLang="ja-JP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Келгусидаги</a:t>
            </a:r>
            <a:r>
              <a:rPr lang="ru-RU" altLang="ja-JP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ja-JP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вазифалар</a:t>
            </a:r>
            <a:r>
              <a:rPr lang="ru-RU" altLang="ja-JP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A6A9E3-D749-49BB-8E9F-66619AE2FF6F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2775" name="Прямоугольник 1"/>
          <p:cNvSpPr>
            <a:spLocks noChangeArrowheads="1"/>
          </p:cNvSpPr>
          <p:nvPr/>
        </p:nvSpPr>
        <p:spPr bwMode="auto">
          <a:xfrm>
            <a:off x="428625" y="1214438"/>
            <a:ext cx="82867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z-Cyrl-UZ" sz="1600">
                <a:solidFill>
                  <a:srgbClr val="0000CC"/>
                </a:solidFill>
                <a:cs typeface="Times New Roman" pitchFamily="18" charset="0"/>
              </a:rPr>
              <a:t> Дарслик мажмуалардан, хусусан, ўқитувчи методик қўлланмасидан мунтазам ва самарали фойдаланган ҳолда дарс жараёнини тўғри ва мақсадли ташкил этиш;</a:t>
            </a:r>
          </a:p>
          <a:p>
            <a:pPr algn="just"/>
            <a:endParaRPr lang="uz-Cyrl-UZ" sz="80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z-Cyrl-UZ" sz="1600">
                <a:solidFill>
                  <a:srgbClr val="0000CC"/>
                </a:solidFill>
                <a:cs typeface="Times New Roman" pitchFamily="18" charset="0"/>
              </a:rPr>
              <a:t> замонавий ахборот-коммуникация, илғор педагогик технологиялар ва мультимедиа иловаларидан чет тилларни ўргатиш тизимида самарали фойдаланиш;</a:t>
            </a:r>
          </a:p>
          <a:p>
            <a:pPr algn="just"/>
            <a:endParaRPr lang="uz-Cyrl-UZ" sz="80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z-Cyrl-UZ" sz="1600">
                <a:solidFill>
                  <a:srgbClr val="0000CC"/>
                </a:solidFill>
                <a:cs typeface="Times New Roman" pitchFamily="18" charset="0"/>
              </a:rPr>
              <a:t> ўқувчиларнинг коммуникатив компетенцияларини шакллантириш мақсадида    синфдан ташқари тўгарак машғулотларини режа асосида (дебат клублар ташкил этиш, қўғирчоқ театрлари, эртаклар саҳналаштириш, турли кўрик-танловлар) ўтказиш;</a:t>
            </a:r>
          </a:p>
          <a:p>
            <a:pPr algn="just"/>
            <a:endParaRPr lang="uz-Cyrl-UZ" sz="80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z-Cyrl-UZ" sz="1600">
                <a:solidFill>
                  <a:srgbClr val="0000CC"/>
                </a:solidFill>
                <a:cs typeface="Times New Roman" pitchFamily="18" charset="0"/>
              </a:rPr>
              <a:t> ота-оналар билан доимий ҳамкорликда ишлаш;</a:t>
            </a:r>
          </a:p>
          <a:p>
            <a:pPr algn="just"/>
            <a:endParaRPr lang="uz-Cyrl-UZ" sz="80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z-Cyrl-UZ" sz="1600">
                <a:solidFill>
                  <a:srgbClr val="0000CC"/>
                </a:solidFill>
                <a:cs typeface="Times New Roman" pitchFamily="18" charset="0"/>
              </a:rPr>
              <a:t> касбий маҳоратни ошириш бўйича ҳар ҳафталик курсларда фаол иштирок этиш, нутқ кўникмаларини ривожлантириш ва бошланғич синфларда чет тилини ўқитиш методикасини такомиллаштириш;</a:t>
            </a:r>
          </a:p>
          <a:p>
            <a:pPr algn="just"/>
            <a:endParaRPr lang="uz-Cyrl-UZ" sz="80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z-Cyrl-UZ" sz="1600">
                <a:solidFill>
                  <a:srgbClr val="0000CC"/>
                </a:solidFill>
                <a:cs typeface="Times New Roman" pitchFamily="18" charset="0"/>
              </a:rPr>
              <a:t> республика кўрик-танловлари ғолиблари, тажриба-синов жараёнида иштирок этувчи, тажрибали тренер ўқитувчилар билан ҳамкорликда устоз-шогирд анъаналарини мустаҳкамлаш;</a:t>
            </a:r>
          </a:p>
          <a:p>
            <a:pPr algn="just"/>
            <a:endParaRPr lang="uz-Cyrl-UZ" sz="80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z-Cyrl-UZ" sz="1600" i="1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uz-Cyrl-UZ" sz="1600">
                <a:solidFill>
                  <a:srgbClr val="0000CC"/>
                </a:solidFill>
                <a:cs typeface="Times New Roman" pitchFamily="18" charset="0"/>
              </a:rPr>
              <a:t>таълим сифати самарадорлиги юқори мактаблар билан ўзлаштирилиши паст мактабларни бириктирган ҳолда намунали дарслар, машғулотлар ва тренинглар ташкил этиш.</a:t>
            </a:r>
            <a:endParaRPr lang="ru-RU" sz="160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075" y="1571625"/>
            <a:ext cx="8642350" cy="4857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тили фанлари ўқитилишида мактаб методбирлашма фаолиятининг ўрни.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тили ўқитишнинг тинглаб тушуниш, гапириш, ёзиш ва ўқиш компетенцияларини шакллантиришда инновациявий педагогик технологияларни самарали қўллаш.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тили ўқитилишини доимий мониторингини олиб бориш; мавзуларда юзага келган бўшлиқларни тўлдиришда ҳудудий фан методистлари ва мактаб методбирлашмаларининг самарали ҳамкорлиги.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тили фан тўгараклари фаолиятини самарали ташкил этишдаги муҳим омиллар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 лабораторияларни ташкил этиш омиллари: иқтидорли болалар билан ишлашда лаборатория ишларининг ўрни.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(инглиз, немис ва француз) тили ўқитувчисининг касбий маҳоратини ривожлантиришнинг муҳим жиҳатлари.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Ҳудудий фан методистларининг методик ишларни ташкил этиш ва методик ёрдам кўрсатишларида дарс кузатуви ва таҳлилларининг ўрни.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075" y="260350"/>
            <a:ext cx="8642350" cy="1152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z-Cyrl-UZ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Хорижий (инглиз, немис ва француз) тиллар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z-Cyrl-UZ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бўйича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шўъба йиғилишларида, давра суҳбатлари ёки семинар- тренинглар ўтказиш бўйича тавсия этиладиган мавзулар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3E9F20-6D29-46DF-A208-141A95E4042C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00563" y="4797425"/>
            <a:ext cx="4465637" cy="187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Хорижий тиллар бўлим бошлиғи</a:t>
            </a:r>
          </a:p>
          <a:p>
            <a:pPr algn="ctr">
              <a:defRPr/>
            </a:pP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Исоқжонова Хуршида Бахтиёровна</a:t>
            </a:r>
          </a:p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rtm.uz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7xurshida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inbox.uz</a:t>
            </a:r>
            <a:endParaRPr lang="en-US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Тел: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(0371) 245-76-29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476672"/>
            <a:ext cx="7344816" cy="36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ЭЪТИБОРИНГИЗ УЧУН РАҲМАТ!</a:t>
            </a:r>
            <a:endParaRPr lang="ru-RU" sz="1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041554-EDEC-40FE-B21D-14AF3042C66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463" y="1285875"/>
            <a:ext cx="8785225" cy="529431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711200" algn="just">
              <a:defRPr/>
            </a:pPr>
            <a:r>
              <a:rPr lang="uz-Cyrl-UZ" sz="2000" i="1" spc="3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Мақсад:</a:t>
            </a:r>
            <a:r>
              <a:rPr lang="uz-Cyrl-UZ" sz="2000" spc="3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чет тилини ўрганувчиларнинг кундалик, илмий ва касбга оид соҳаларда фаолият олиб бориши учун чет тилида коммуникатив компетенциясини шакллантириш.</a:t>
            </a:r>
          </a:p>
          <a:p>
            <a:pPr indent="711200" algn="just" fontAlgn="t">
              <a:defRPr/>
            </a:pPr>
            <a:r>
              <a:rPr lang="uz-Cyrl-UZ" sz="2000" i="1" spc="3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Чет тили коммуникатив компетенцияси 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– ўрганилаётган чет тили бўйича эгаллаган билим, кўникма ва малакаларни мулоқот жараёнида қўллаш қобилияти.</a:t>
            </a:r>
          </a:p>
          <a:p>
            <a:pPr indent="711200" algn="just" fontAlgn="t">
              <a:defRPr/>
            </a:pPr>
            <a:r>
              <a:rPr lang="uz-Cyrl-UZ" sz="2000" i="1" spc="3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Лингвистик компетенция – 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тил материали (фонетика, лексика, грамматика) ҳақида билимлар ва нутқ фаолияти турлари (тинглаб тушуниш, гапириш, ўқиш ва ёзув) бўйича кўникмаларни эгаллашни назарда тутади.</a:t>
            </a:r>
          </a:p>
          <a:p>
            <a:pPr indent="711200" algn="just">
              <a:defRPr/>
            </a:pPr>
            <a:r>
              <a:rPr lang="uz-Cyrl-UZ" sz="2000" i="1" spc="3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Социолингвистик компетенция</a:t>
            </a:r>
            <a:r>
              <a:rPr lang="uz-Cyrl-UZ" sz="2000" spc="3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– </a:t>
            </a:r>
            <a:r>
              <a:rPr lang="uz-Latn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сўзловчининг бирор бир нутқий вазият, коммуникатив мақсад ва хоҳиш-иста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г</a:t>
            </a:r>
            <a:r>
              <a:rPr lang="uz-Latn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идан келиб чиққан ҳолда керакли лингвистик шакл, ифода усулини танлаш имконини яратади. </a:t>
            </a:r>
            <a:endParaRPr lang="uz-Cyrl-UZ" sz="2000" b="0" spc="3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indent="711200" algn="just">
              <a:defRPr/>
            </a:pPr>
            <a:r>
              <a:rPr lang="uz-Cyrl-UZ" sz="2000" i="1" spc="3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Прагматик компетенция – 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ўрганилаётган чет тилида </a:t>
            </a:r>
            <a:r>
              <a:rPr lang="uz-Latn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коммуникатив вазиятда тушунмовчиликлар пайдо бўлганда 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такроран</a:t>
            </a:r>
            <a:r>
              <a:rPr lang="uz-Latn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 сўраш, 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узр</a:t>
            </a:r>
            <a:r>
              <a:rPr lang="uz-Latn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 сўраш ва ҳоказолар орқали мураккаб  вазиятлардан чиқиб кет</a:t>
            </a:r>
            <a:r>
              <a:rPr lang="uz-Cyrl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а олиш қобилиятини назарда тутади</a:t>
            </a:r>
            <a:r>
              <a:rPr lang="uz-Latn-UZ" sz="2000" b="0" spc="30" dirty="0" smtClean="0">
                <a:solidFill>
                  <a:srgbClr val="0000CC"/>
                </a:solidFill>
                <a:cs typeface="Times New Roman" pitchFamily="18" charset="0"/>
              </a:rPr>
              <a:t>. </a:t>
            </a:r>
            <a:endParaRPr lang="uz-Cyrl-UZ" sz="2000" b="0" spc="3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ru-RU" sz="1800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8"/>
          <p:cNvSpPr/>
          <p:nvPr/>
        </p:nvSpPr>
        <p:spPr>
          <a:xfrm>
            <a:off x="285750" y="188913"/>
            <a:ext cx="8572500" cy="7921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800000"/>
              </a:buClr>
              <a:buFont typeface="Wingdings" pitchFamily="2" charset="2"/>
              <a:buNone/>
              <a:defRPr/>
            </a:pPr>
            <a:r>
              <a:rPr lang="uz-Cyrl-UZ" sz="2600" dirty="0">
                <a:solidFill>
                  <a:srgbClr val="0000CC"/>
                </a:solidFill>
                <a:latin typeface="Cambria" pitchFamily="18" charset="0"/>
                <a:cs typeface="Times New Roman" pitchFamily="18" charset="0"/>
              </a:rPr>
              <a:t>Чет тилини ўқитиш ва ўрганишнинг мақсад ва вазифалари</a:t>
            </a:r>
            <a:endParaRPr lang="ru-RU" sz="2600" dirty="0">
              <a:solidFill>
                <a:srgbClr val="0000CC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0C9E2E-470E-4E44-96B7-A0606E6AA182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476250"/>
          <a:ext cx="8678863" cy="57610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1584176"/>
                <a:gridCol w="7094687"/>
              </a:tblGrid>
              <a:tr h="1018808">
                <a:tc gridSpan="2">
                  <a:txBody>
                    <a:bodyPr/>
                    <a:lstStyle/>
                    <a:p>
                      <a:pPr algn="ctr"/>
                      <a:r>
                        <a:rPr lang="uz-Cyrl-UZ" sz="300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r>
                        <a:rPr lang="en-US" sz="300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r>
                        <a:rPr lang="uz-Cyrl-UZ" sz="300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синф</a:t>
                      </a:r>
                      <a:r>
                        <a:rPr lang="uz-Cyrl-UZ" sz="3000" kern="1200" baseline="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 ўқувчиларига </a:t>
                      </a:r>
                      <a:r>
                        <a:rPr lang="uz-Cyrl-UZ" sz="300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чет тилини амалий </a:t>
                      </a:r>
                      <a:endParaRPr lang="en-US" sz="3000" kern="1200" dirty="0" smtClean="0">
                        <a:solidFill>
                          <a:srgbClr val="0000CC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uz-Cyrl-UZ" sz="300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ўрганишга қўйиладиган</a:t>
                      </a:r>
                      <a:r>
                        <a:rPr lang="en-US" sz="300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uz-Cyrl-UZ" sz="300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</a:rPr>
                        <a:t>талаблар (А 2)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22121" marR="22121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120" marR="22120" marT="0" marB="0" anchor="ctr" horzOverflow="overflow"/>
                </a:tc>
              </a:tr>
              <a:tr h="2173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u="sng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Тинглаб </a:t>
                      </a:r>
                      <a:r>
                        <a:rPr lang="en-US" sz="1600" u="sng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uz-Cyrl-UZ" sz="1600" u="sng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тушуниш</a:t>
                      </a:r>
                      <a:endParaRPr lang="ru-RU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u="sng" kern="1200" dirty="0">
                        <a:solidFill>
                          <a:srgbClr val="00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116" marR="22116" marT="0" marB="0" horzOverflow="overflow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-мавзулар бўйиша берилган сав</a:t>
                      </a:r>
                      <a:r>
                        <a:rPr kumimoji="0" lang="es-VE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 ва маълум</a:t>
                      </a:r>
                      <a:r>
                        <a:rPr kumimoji="0" lang="es-VE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тларни тушуна олиш</a:t>
                      </a:r>
                      <a:r>
                        <a:rPr kumimoji="0" lang="es-VE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матндан керакли маълумотни ажрата олиш</a:t>
                      </a:r>
                      <a:r>
                        <a:rPr kumimoji="0" lang="es-VE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600" b="1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маълумотларни</a:t>
                      </a:r>
                      <a:r>
                        <a:rPr kumimoji="0" lang="en-US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текшириб</a:t>
                      </a:r>
                      <a:r>
                        <a:rPr kumimoji="0" lang="en-US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кўриш</a:t>
                      </a:r>
                      <a:r>
                        <a:rPr kumimoji="0" lang="en-US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</a:t>
                      </a:r>
                      <a:r>
                        <a:rPr kumimoji="0" lang="ru-RU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</a:t>
                      </a:r>
                      <a:r>
                        <a:rPr kumimoji="0" lang="en-US" sz="1600" b="1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</a:t>
                      </a:r>
                      <a:r>
                        <a:rPr kumimoji="0" lang="en-US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тинглаш</a:t>
                      </a:r>
                      <a:r>
                        <a:rPr kumimoji="0" lang="es-VE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- 100 </a:t>
                      </a:r>
                      <a:r>
                        <a:rPr kumimoji="0" lang="en-US" sz="1600" b="1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</a:t>
                      </a:r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гача сўздан иборат аудиоматнларни тинглаб тушуниш;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аудиоматндаги товушларни фарқлай олиш ва уларни ёзувда графемалар билан тўғри ифодалай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синфда қўлланиладиган ибораларни тинглаб тушуниш; 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актив ва пассив сўзлардан иборат матнни тинглаб тушуниш.  </a:t>
                      </a:r>
                      <a:endParaRPr kumimoji="0" lang="ru-RU" sz="1600" b="1" kern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116" marR="22116" marT="0" marB="0" anchor="ctr" horzOverflow="overflow">
                    <a:solidFill>
                      <a:srgbClr val="B4ECFE"/>
                    </a:solidFill>
                  </a:tcPr>
                </a:tc>
              </a:tr>
              <a:tr h="2568771"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u="sng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Гапириш</a:t>
                      </a:r>
                      <a:endParaRPr lang="ru-RU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121" marR="22121" marT="0" marB="0" horzOverflow="overflow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-оила, мактабни тасвирлай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бўш вақти ва қизиқишлари юзасидан фикр­ларини ифодалай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 саволлар бера олиш ва уларга жавоб бериш, илтимос билан мурожаат қила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таниш мавзулар доирасида  қисқа суҳбат (диалог)ларда иштирок этиш;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ўқиган ёки тинглаган матнлари юзасидан саволларга жавоб бериш;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 саломлашиш, хайрлашиш, узр сўраш ва байрам билан табриклашда хушмуомалалик ибораларини қўллай олиш.</a:t>
                      </a:r>
                      <a:endParaRPr lang="ru-RU" sz="16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121" marR="22121" marT="0" marB="0" anchor="ctr" horzOverflow="overflow">
                    <a:solidFill>
                      <a:srgbClr val="B4EC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BCD7B5-6F66-47E3-B901-F300DA661D0E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404813"/>
          <a:ext cx="8607425" cy="59340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1650533"/>
                <a:gridCol w="6956892"/>
              </a:tblGrid>
              <a:tr h="474927">
                <a:tc gridSpan="2">
                  <a:txBody>
                    <a:bodyPr/>
                    <a:lstStyle/>
                    <a:p>
                      <a:pPr algn="ctr"/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22122" marR="22122" marT="0" marB="0" anchor="ctr" horzOverflow="overflow">
                    <a:solidFill>
                      <a:srgbClr val="B4ECF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120" marR="22120" marT="0" marB="0" anchor="ctr" horzOverflow="overflow"/>
                </a:tc>
              </a:tr>
              <a:tr h="2926204"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u="sng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Ўқиш</a:t>
                      </a:r>
                      <a:endParaRPr lang="ru-RU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122" marR="22122" marT="0" marB="0" horzOverflow="overflow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янги сўзларнинг маъносини англаш ушун дарсликда бериладиган луғат ёки икки тиллик луғатдан фойдалана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замонавий ахборот - коммуникация технологияларидан фойдалана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матнни маълумот олиш учун ўқиб тушуниш;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матндан керакли маълумотни олиш учун ўқиш;   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таниш контекстда берилган янги сўзларни англай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қисқа ибораларни ўқиб тушуниш;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таниш матнни ўқиб, мазмунини айтиб бериш;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 сўзларни овоз чиқариб ўқиш орқали товушни графемаларда ифодалай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бир дақиқада 50-60 та сўз тезлигида ўқий олиш.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122" marR="22122" marT="0" marB="0" anchor="ctr" horzOverflow="overflow">
                    <a:solidFill>
                      <a:srgbClr val="B4ECFE"/>
                    </a:solidFill>
                  </a:tcPr>
                </a:tc>
              </a:tr>
              <a:tr h="2532944"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u="sng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Ёзиш</a:t>
                      </a:r>
                      <a:endParaRPr lang="ru-RU" sz="1600" u="sng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122" marR="22122" marT="0" marB="0" horzOverflow="overflow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-мавзуга доир диктант ёзиш;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гап ва микроматнни кўчириш, нуқталар ўрнини мос сўзлар билан тўлдириб кўчириш;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ўрганилган грамматик ҳодисалар асосида содда гаплар туза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хотирадаги сўзларни тўғри ёза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намуналар асосида диалоглар туза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расмни ёзма тасвирлаб бера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қисқа хабар, хат ёза олиш;</a:t>
                      </a:r>
                      <a:endParaRPr kumimoji="0" lang="ru-RU" sz="1600" b="1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 тили ўрганилаётган мамлакатда қабул қилинган нутқий </a:t>
                      </a:r>
                      <a:r>
                        <a:rPr kumimoji="0" lang="uz-Cyrl-UZ" sz="16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z-Cyrl-UZ" sz="16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формулаларидан фойдаланиб, ёзма шаклда истаклар  билдира олиш.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122" marR="22122" marT="0" marB="0" anchor="ctr" horzOverflow="overflow">
                    <a:solidFill>
                      <a:srgbClr val="B4EC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A585C7-62F0-4F5E-A2E5-AF28C0B1ABED}" type="slidenum">
              <a:rPr lang="ru-RU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341438"/>
          <a:ext cx="8496943" cy="511256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72207"/>
                <a:gridCol w="504056"/>
                <a:gridCol w="576064"/>
                <a:gridCol w="576064"/>
                <a:gridCol w="576064"/>
                <a:gridCol w="576064"/>
                <a:gridCol w="648072"/>
                <a:gridCol w="648072"/>
                <a:gridCol w="648072"/>
                <a:gridCol w="720080"/>
                <a:gridCol w="576064"/>
                <a:gridCol w="576064"/>
              </a:tblGrid>
              <a:tr h="337049">
                <a:tc>
                  <a:txBody>
                    <a:bodyPr/>
                    <a:lstStyle/>
                    <a:p>
                      <a:pPr marL="144145" algn="ctr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uz-Cyrl-UZ" sz="14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Sinflar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</a:tr>
              <a:tr h="89613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Leksik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birliklar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098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Aktiv (A1, A2</a:t>
                      </a: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B1</a:t>
                      </a: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</a:tr>
              <a:tr h="674098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Aktiv (A1+, A2+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,B1+</a:t>
                      </a:r>
                      <a:r>
                        <a:rPr lang="uz-Cyrl-UZ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</a:tr>
              <a:tr h="61903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Passiv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</a:tr>
              <a:tr h="61903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Potenstial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</a:tr>
              <a:tr h="61903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Jami (A1, A2</a:t>
                      </a: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B1</a:t>
                      </a: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</a:tr>
              <a:tr h="674098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Jami (A1+, A2+</a:t>
                      </a: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B1+</a:t>
                      </a: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lang="ru-RU" sz="1400" b="1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91" marR="62791" marT="0" marB="0" anchor="ctr">
                    <a:solidFill>
                      <a:srgbClr val="B4ECFE"/>
                    </a:solidFill>
                  </a:tcPr>
                </a:tc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69888" y="255588"/>
            <a:ext cx="8404225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 ТИЛЛАРДАН ЎҚУВЧИЛАР ЭГАЛЛАШ ЛОЗИМ БЎЛГАН ЛЕКСИК БИРЛИКЛАР МИҚДОРИ</a:t>
            </a:r>
            <a:endParaRPr lang="uz-Cyrl-UZ" sz="18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666572-39E0-4ACC-B106-4EA4F41711EF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1196975"/>
            <a:ext cx="8607425" cy="338455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1-синфдаги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кишилик олмошларининг кўплик шакли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ўқувчиларда бироз мураккаблик туғдириши инобатга олинган ҳолда 2-синфга ўтказилди.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2-синфдаги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кўрсатиш олмошларининг кўплик шакли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3-синфга,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тартиб сонлар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5-синфга ўтказилди.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3-синфдаги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сифатларнинг (кўп бўғинли) қиёсий ва орттирма даражалари, айрим ўрин предлоглари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4-синфга,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“Хозирги давомли замон феъли”нинг сўроқ ва инкор шакллари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5-синфга ўтказилди.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4-синфдаги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отларда эгалик ясовчи қўшимча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5-синфга,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маслаҳатдаги модал феъллар, саналадиган ва саналмайдиган отлар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ҳақида кенгроқ грамматик қоидалар, иборалар 6-синфга ўтказилди.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5-синфдаги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“Қанча/нечта...?”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иборалари 6-синфга </a:t>
            </a:r>
            <a:r>
              <a:rPr lang="uz-Cyrl-UZ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ўтказилди.</a:t>
            </a:r>
            <a:endParaRPr lang="ru-RU" sz="4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4876800"/>
            <a:ext cx="8497887" cy="1647825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3-синфга </a:t>
            </a:r>
            <a:r>
              <a:rPr lang="uz-Cyrl-U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“пиёда”, “автобусда”</a:t>
            </a: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иборалари;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5-синфга </a:t>
            </a:r>
            <a:r>
              <a:rPr lang="uz-Cyrl-U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“Отларда бирлик ва кўплик шакли”, “керак”</a:t>
            </a: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модал феъли, </a:t>
            </a:r>
            <a:r>
              <a:rPr lang="uz-Cyrl-U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сифатлар тартиби, сўроқ гапларда сўз тартиби </a:t>
            </a:r>
            <a:r>
              <a:rPr lang="uz-Cyrl-U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грамматик мавзулари </a:t>
            </a:r>
            <a:r>
              <a:rPr lang="uz-Cyrl-U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янгидан киритилди.</a:t>
            </a:r>
            <a:endParaRPr lang="uz-Cyrl-UZ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50" y="188913"/>
            <a:ext cx="8245475" cy="7191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ЎҚУВ ДАСТУРДАГИ ГРАММАТИК ЎЗГАРИШЛАР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5746E2-4756-49FC-8025-24DCA0F84179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2133600"/>
            <a:ext cx="8245475" cy="338296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6-синфдаги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“Менинг кечаги иш куним”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мавзуси ўқувчиларда иш куни бўлмаслигини инобатга олган ҳолда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“Менинг кечаги куним”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мавзусига;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8-синфдаги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“Маданият. Санъат”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мавзуси ушбу мавзу бошқа мавзуларда ёритилганлиги сабабли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“Фан ва технологиялар”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мавзусига ўзгартирилди;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5-9-синфларда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“Мустақил иш”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uz-Cyrl-UZ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“Портфолио” </a:t>
            </a:r>
            <a:r>
              <a:rPr lang="uz-Cyrl-UZ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янгидан киритилди.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endParaRPr lang="ru-RU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50" y="549275"/>
            <a:ext cx="824547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ЎҚУВ ДАСТУРДАГИ МАВЗУЛАРДАГИ ЎЗГАРИШЛАР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22DED2-2777-41F3-9AED-37439B1E78B0}" type="slidenum">
              <a:rPr lang="ru-RU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8" y="908050"/>
          <a:ext cx="8424862" cy="5789613"/>
        </p:xfrm>
        <a:graphic>
          <a:graphicData uri="http://schemas.openxmlformats.org/drawingml/2006/table">
            <a:tbl>
              <a:tblPr/>
              <a:tblGrid>
                <a:gridCol w="576262"/>
                <a:gridCol w="6403975"/>
                <a:gridCol w="1444625"/>
              </a:tblGrid>
              <a:tr h="700088">
                <a:tc gridSpan="3"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2-синф (А1/1) 68 соат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(А1+/1)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соат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Мавзу номи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Соат (А1/А1+)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906463">
                <a:tc rowSpan="2"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 </a:t>
                      </a: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имда</a:t>
                      </a: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1-синфда </a:t>
                      </a: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рганилган материалларни такрорлаш;</a:t>
                      </a: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 д</a:t>
                      </a: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</a:t>
                      </a: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нинг исми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инглиз алифбоси.</a:t>
                      </a:r>
                    </a:p>
                  </a:txBody>
                  <a:tcPr marL="43132" marR="43132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87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А1+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ўзи, дўсти ва оила аъзолари ҳақида маълумот бериш;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яшаш жойи ҳақида маълумот бериш;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инглиз алифбоси.</a:t>
                      </a:r>
                    </a:p>
                  </a:txBody>
                  <a:tcPr marL="43132" marR="43132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(2+4)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1092200">
                <a:tc rowSpan="2"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афта кунлари</a:t>
                      </a: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1-синфда </a:t>
                      </a: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рганилган материалларни такрорлаш;</a:t>
                      </a: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афта кунлари;</a:t>
                      </a: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рақамлар</a:t>
                      </a: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инглиз алифбоси.</a:t>
                      </a:r>
                    </a:p>
                  </a:txBody>
                  <a:tcPr marL="43132" marR="43132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  <a:tr h="69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А1+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ҳафта кунлари ва рақамлар;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-68263" algn="l"/>
                          <a:tab pos="111125" algn="l"/>
                        </a:tabLst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инглиз алифбоси.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  <a:tab pos="449263" algn="l"/>
                        </a:tabLst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(2+4)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32" marR="43132" marT="0" marB="0" anchor="ctr" horzOverflow="overflow">
                    <a:lnL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1FE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39750" y="44450"/>
            <a:ext cx="8245475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ЎҚУВ ДАСТУРДАГИ ИХТИСОСЛАШТИРИЛГАН МАКТАБЛАР УЧУН КИРИТИЛГАН СОАТЛАР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10135</TotalTime>
  <Words>2977</Words>
  <Application>Microsoft Office PowerPoint</Application>
  <PresentationFormat>Экран (4:3)</PresentationFormat>
  <Paragraphs>795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Times New Roman</vt:lpstr>
      <vt:lpstr>Arial</vt:lpstr>
      <vt:lpstr>Corbel</vt:lpstr>
      <vt:lpstr>Wingdings 2</vt:lpstr>
      <vt:lpstr>Verdana</vt:lpstr>
      <vt:lpstr>Gill Sans MT</vt:lpstr>
      <vt:lpstr>Cambria</vt:lpstr>
      <vt:lpstr>HGｺﾞｼｯｸE</vt:lpstr>
      <vt:lpstr>Wingdings</vt:lpstr>
      <vt:lpstr>Calibri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muminov.s</dc:creator>
  <cp:lastModifiedBy>Nodir</cp:lastModifiedBy>
  <cp:revision>1148</cp:revision>
  <cp:lastPrinted>2013-07-17T12:14:53Z</cp:lastPrinted>
  <dcterms:created xsi:type="dcterms:W3CDTF">2012-10-16T07:14:43Z</dcterms:created>
  <dcterms:modified xsi:type="dcterms:W3CDTF">2017-08-10T18:44:59Z</dcterms:modified>
</cp:coreProperties>
</file>