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9"/>
  </p:notesMasterIdLst>
  <p:handoutMasterIdLst>
    <p:handoutMasterId r:id="rId30"/>
  </p:handoutMasterIdLst>
  <p:sldIdLst>
    <p:sldId id="323" r:id="rId2"/>
    <p:sldId id="293" r:id="rId3"/>
    <p:sldId id="292" r:id="rId4"/>
    <p:sldId id="303" r:id="rId5"/>
    <p:sldId id="304" r:id="rId6"/>
    <p:sldId id="305" r:id="rId7"/>
    <p:sldId id="294" r:id="rId8"/>
    <p:sldId id="319" r:id="rId9"/>
    <p:sldId id="321" r:id="rId10"/>
    <p:sldId id="306" r:id="rId11"/>
    <p:sldId id="320" r:id="rId12"/>
    <p:sldId id="325" r:id="rId13"/>
    <p:sldId id="326" r:id="rId14"/>
    <p:sldId id="307" r:id="rId15"/>
    <p:sldId id="324" r:id="rId16"/>
    <p:sldId id="308" r:id="rId17"/>
    <p:sldId id="327" r:id="rId18"/>
    <p:sldId id="277" r:id="rId19"/>
    <p:sldId id="310" r:id="rId20"/>
    <p:sldId id="313" r:id="rId21"/>
    <p:sldId id="314" r:id="rId22"/>
    <p:sldId id="315" r:id="rId23"/>
    <p:sldId id="316" r:id="rId24"/>
    <p:sldId id="311" r:id="rId25"/>
    <p:sldId id="317" r:id="rId26"/>
    <p:sldId id="318" r:id="rId27"/>
    <p:sldId id="32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E6D9B4"/>
    <a:srgbClr val="CC66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6" autoAdjust="0"/>
    <p:restoredTop sz="94600"/>
  </p:normalViewPr>
  <p:slideViewPr>
    <p:cSldViewPr>
      <p:cViewPr varScale="1">
        <p:scale>
          <a:sx n="69" d="100"/>
          <a:sy n="69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7092F6B9-E66A-4F56-8BA1-3A8A27553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18FC9E07-3F7F-4A54-9E5F-249B6B884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70FAE-30DF-4973-8D18-9548990BFED5}" type="slidenum">
              <a:rPr lang="ru-RU">
                <a:latin typeface="Arial" charset="0"/>
              </a:rPr>
              <a:pPr/>
              <a:t>18</a:t>
            </a:fld>
            <a:endParaRPr lang="ru-RU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D45524-FB4B-4319-8A7E-7B0AAC160C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8B0AD59-BD93-4513-887E-A591A944BE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28060F-2847-4117-83D7-2710F7044D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5A64CE-6AF8-404A-A767-EFF5B69A1F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AE29BA-FECC-4932-A2B8-EF612429CC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EF8A6B5-394B-4AD2-AB0D-0CBA5FCB42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947295-8902-4A5C-B4C9-3C5ABA4571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2218AF7-FED5-40E7-AD5B-C8FA6F31B6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614BC71-A522-4120-89DE-DF0FE9359E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730EB65-3D8C-486E-8A80-49ADFA6F5D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556802-1499-40D2-9557-FE29AFDE70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8A66685-4C9F-4140-A44E-70B39E55A0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00034" y="1428736"/>
            <a:ext cx="4143404" cy="342902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139700">
              <a:schemeClr val="accent6"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МОНГОЛЬСКАЯ НАРОДНАЯ РЕСПУБЛИКА </a:t>
            </a:r>
            <a:b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В НАЧАЛЕ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XX ВЕКА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227" t="3515" r="2727" b="3906"/>
          <a:stretch>
            <a:fillRect/>
          </a:stretch>
        </p:blipFill>
        <p:spPr bwMode="auto">
          <a:xfrm>
            <a:off x="4857752" y="428604"/>
            <a:ext cx="3857652" cy="591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11900"/>
            <a:ext cx="8143932" cy="163121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ndara" pitchFamily="34" charset="0"/>
              </a:rPr>
              <a:t>Богдо-гэгэн </a:t>
            </a:r>
            <a:r>
              <a:rPr lang="ru-RU" sz="2000" dirty="0" smtClean="0">
                <a:latin typeface="Candara" pitchFamily="34" charset="0"/>
              </a:rPr>
              <a:t>VIII стал </a:t>
            </a:r>
            <a:r>
              <a:rPr lang="ru-RU" sz="2000" dirty="0" smtClean="0">
                <a:latin typeface="Candara" pitchFamily="34" charset="0"/>
              </a:rPr>
              <a:t>теократическим правителем нового государства.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Правительство </a:t>
            </a:r>
            <a:r>
              <a:rPr lang="ru-RU" sz="2000" dirty="0" smtClean="0">
                <a:latin typeface="Candara" pitchFamily="34" charset="0"/>
              </a:rPr>
              <a:t>ханства было организовано в пять </a:t>
            </a:r>
            <a:r>
              <a:rPr lang="ru-RU" sz="2000" dirty="0" smtClean="0">
                <a:latin typeface="Candara" pitchFamily="34" charset="0"/>
              </a:rPr>
              <a:t>министерств.</a:t>
            </a:r>
          </a:p>
          <a:p>
            <a:pPr algn="ctr"/>
            <a:r>
              <a:rPr lang="ru-RU" sz="2000" dirty="0" smtClean="0">
                <a:latin typeface="Candara" pitchFamily="34" charset="0"/>
              </a:rPr>
              <a:t>Был </a:t>
            </a:r>
            <a:r>
              <a:rPr lang="ru-RU" sz="2000" dirty="0" smtClean="0">
                <a:latin typeface="Candara" pitchFamily="34" charset="0"/>
              </a:rPr>
              <a:t>объявлен ряд реформ: военная, налоговая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и </a:t>
            </a:r>
            <a:r>
              <a:rPr lang="ru-RU" sz="2000" dirty="0" smtClean="0">
                <a:latin typeface="Candara" pitchFamily="34" charset="0"/>
              </a:rPr>
              <a:t>геральдическая (созданы национальные флаг и герб).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Все </a:t>
            </a:r>
            <a:r>
              <a:rPr lang="ru-RU" sz="2000" dirty="0" smtClean="0">
                <a:latin typeface="Candara" pitchFamily="34" charset="0"/>
              </a:rPr>
              <a:t>долги монголов китайскому ростовщичеству </a:t>
            </a:r>
            <a:r>
              <a:rPr lang="ru-RU" sz="2000" dirty="0" smtClean="0">
                <a:latin typeface="Candara" pitchFamily="34" charset="0"/>
              </a:rPr>
              <a:t>были </a:t>
            </a:r>
            <a:r>
              <a:rPr lang="ru-RU" sz="2000" dirty="0" smtClean="0">
                <a:latin typeface="Candara" pitchFamily="34" charset="0"/>
              </a:rPr>
              <a:t>отменены.</a:t>
            </a:r>
            <a:endParaRPr lang="ru-RU" sz="2000" dirty="0">
              <a:latin typeface="Candar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55" y="2357430"/>
            <a:ext cx="6048417" cy="36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85984" y="6090842"/>
            <a:ext cx="3786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ФЛАГ НЕЗАВИСИМОЙ МОНГОЛИИ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 l="3242" t="4933" r="2709" b="2302"/>
          <a:stretch>
            <a:fillRect/>
          </a:stretch>
        </p:blipFill>
        <p:spPr bwMode="auto">
          <a:xfrm>
            <a:off x="214282" y="71414"/>
            <a:ext cx="4214842" cy="67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 l="836" t="4805" r="4440" b="2134"/>
          <a:stretch>
            <a:fillRect/>
          </a:stretch>
        </p:blipFill>
        <p:spPr bwMode="auto">
          <a:xfrm>
            <a:off x="4714908" y="71414"/>
            <a:ext cx="4214810" cy="670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86447" y="130710"/>
            <a:ext cx="20717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ДАЛАЙ-ЛАМА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52"/>
            <a:ext cx="407196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БОГДО-ХАН - ПРАВИТЕЛЬ МОНГОЛИИ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624" t="2877" r="4419" b="3237"/>
          <a:stretch>
            <a:fillRect/>
          </a:stretch>
        </p:blipFill>
        <p:spPr bwMode="auto">
          <a:xfrm>
            <a:off x="696283" y="714356"/>
            <a:ext cx="387571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l="2967" t="1954" r="4548" b="2280"/>
          <a:stretch>
            <a:fillRect/>
          </a:stretch>
        </p:blipFill>
        <p:spPr bwMode="auto">
          <a:xfrm>
            <a:off x="4857752" y="714356"/>
            <a:ext cx="3573983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92877" y="285728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МОНГОЛЬСКОЕ БОГДО-ХАНСТВО В НАЧАЛЕ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XX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ВЕКА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016" t="3689" r="3541" b="4059"/>
          <a:stretch>
            <a:fillRect/>
          </a:stretch>
        </p:blipFill>
        <p:spPr bwMode="auto">
          <a:xfrm>
            <a:off x="3000364" y="428604"/>
            <a:ext cx="571504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 l="6712" t="2884" r="3776" b="3365"/>
          <a:stretch>
            <a:fillRect/>
          </a:stretch>
        </p:blipFill>
        <p:spPr bwMode="auto">
          <a:xfrm>
            <a:off x="428596" y="455393"/>
            <a:ext cx="3714776" cy="592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000496" y="4669705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МОНГОЛЬСКОЕ БОГДО-ХАНСТВО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В НАЧАЛЕ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XX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ВЕКА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192360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latin typeface="Candara" pitchFamily="34" charset="0"/>
              </a:rPr>
              <a:t>В</a:t>
            </a:r>
            <a:r>
              <a:rPr lang="ru-RU" sz="1700" b="1" dirty="0" smtClean="0">
                <a:latin typeface="Candara" pitchFamily="34" charset="0"/>
              </a:rPr>
              <a:t> </a:t>
            </a:r>
            <a:r>
              <a:rPr lang="ru-RU" sz="1700" b="1" dirty="0" smtClean="0">
                <a:latin typeface="Century Gothic" pitchFamily="34" charset="0"/>
              </a:rPr>
              <a:t>1915</a:t>
            </a:r>
            <a:r>
              <a:rPr lang="ru-RU" sz="1700" b="1" dirty="0" smtClean="0">
                <a:latin typeface="Candara" pitchFamily="34" charset="0"/>
              </a:rPr>
              <a:t> </a:t>
            </a:r>
            <a:r>
              <a:rPr lang="ru-RU" sz="1700" b="1" dirty="0" smtClean="0">
                <a:latin typeface="Candara" pitchFamily="34" charset="0"/>
              </a:rPr>
              <a:t>г. в Кяхте </a:t>
            </a:r>
            <a:r>
              <a:rPr lang="ru-RU" sz="1700" dirty="0" smtClean="0">
                <a:latin typeface="Candara" pitchFamily="34" charset="0"/>
              </a:rPr>
              <a:t>было заключено </a:t>
            </a:r>
            <a:r>
              <a:rPr lang="ru-RU" sz="1700" dirty="0" smtClean="0">
                <a:latin typeface="Candara" pitchFamily="34" charset="0"/>
              </a:rPr>
              <a:t>тройственное </a:t>
            </a:r>
            <a:r>
              <a:rPr lang="ru-RU" sz="1700" b="1" dirty="0" err="1" smtClean="0">
                <a:latin typeface="Candara" pitchFamily="34" charset="0"/>
              </a:rPr>
              <a:t>российско-монгольско-китайское</a:t>
            </a:r>
            <a:r>
              <a:rPr lang="ru-RU" sz="1700" dirty="0" smtClean="0">
                <a:latin typeface="Candara" pitchFamily="34" charset="0"/>
              </a:rPr>
              <a:t> </a:t>
            </a:r>
            <a:r>
              <a:rPr lang="ru-RU" sz="1700" dirty="0" smtClean="0">
                <a:latin typeface="Candara" pitchFamily="34" charset="0"/>
              </a:rPr>
              <a:t>соглашение. </a:t>
            </a:r>
            <a:r>
              <a:rPr lang="ru-RU" sz="1700" dirty="0" smtClean="0">
                <a:latin typeface="Candara" pitchFamily="34" charset="0"/>
              </a:rPr>
              <a:t>Китай </a:t>
            </a:r>
            <a:r>
              <a:rPr lang="ru-RU" sz="1700" dirty="0" smtClean="0">
                <a:latin typeface="Candara" pitchFamily="34" charset="0"/>
              </a:rPr>
              <a:t>хотел полностью подчинить Монголию, </a:t>
            </a:r>
            <a:r>
              <a:rPr lang="ru-RU" sz="1700" dirty="0" smtClean="0">
                <a:latin typeface="Candara" pitchFamily="34" charset="0"/>
              </a:rPr>
              <a:t>чему </a:t>
            </a:r>
            <a:r>
              <a:rPr lang="ru-RU" sz="1700" dirty="0" smtClean="0">
                <a:latin typeface="Candara" pitchFamily="34" charset="0"/>
              </a:rPr>
              <a:t>яростно сопротивлялись монголы. </a:t>
            </a:r>
            <a:r>
              <a:rPr lang="ru-RU" sz="1700" dirty="0" smtClean="0">
                <a:latin typeface="Candara" pitchFamily="34" charset="0"/>
              </a:rPr>
              <a:t>Россия </a:t>
            </a:r>
            <a:r>
              <a:rPr lang="ru-RU" sz="1700" dirty="0" smtClean="0">
                <a:latin typeface="Candara" pitchFamily="34" charset="0"/>
              </a:rPr>
              <a:t>же была заинтересована в создании автономии только </a:t>
            </a:r>
            <a:r>
              <a:rPr lang="ru-RU" sz="1700" dirty="0" smtClean="0">
                <a:latin typeface="Candara" pitchFamily="34" charset="0"/>
              </a:rPr>
              <a:t>во </a:t>
            </a:r>
            <a:r>
              <a:rPr lang="ru-RU" sz="1700" dirty="0" smtClean="0">
                <a:latin typeface="Candara" pitchFamily="34" charset="0"/>
              </a:rPr>
              <a:t>Внешней Монголии и добивалась этого. </a:t>
            </a:r>
            <a:r>
              <a:rPr lang="ru-RU" sz="1700" dirty="0" smtClean="0">
                <a:latin typeface="Candara" pitchFamily="34" charset="0"/>
              </a:rPr>
              <a:t>После </a:t>
            </a:r>
            <a:r>
              <a:rPr lang="ru-RU" sz="1700" dirty="0" smtClean="0">
                <a:latin typeface="Candara" pitchFamily="34" charset="0"/>
              </a:rPr>
              <a:t>многолетних споров Монголия согласилась на то, </a:t>
            </a:r>
            <a:r>
              <a:rPr lang="ru-RU" sz="1700" dirty="0" smtClean="0">
                <a:latin typeface="Candara" pitchFamily="34" charset="0"/>
              </a:rPr>
              <a:t>что </a:t>
            </a:r>
            <a:r>
              <a:rPr lang="ru-RU" sz="1700" b="1" dirty="0" smtClean="0">
                <a:latin typeface="Candara" pitchFamily="34" charset="0"/>
              </a:rPr>
              <a:t>Внутренняя Монголия </a:t>
            </a:r>
            <a:r>
              <a:rPr lang="ru-RU" sz="1700" dirty="0" smtClean="0">
                <a:latin typeface="Candara" pitchFamily="34" charset="0"/>
              </a:rPr>
              <a:t>будет полностью подчинена Китаю, </a:t>
            </a:r>
            <a:r>
              <a:rPr lang="ru-RU" sz="1700" dirty="0" smtClean="0">
                <a:latin typeface="Candara" pitchFamily="34" charset="0"/>
              </a:rPr>
              <a:t>а </a:t>
            </a:r>
            <a:r>
              <a:rPr lang="ru-RU" sz="1700" b="1" dirty="0" smtClean="0">
                <a:latin typeface="Candara" pitchFamily="34" charset="0"/>
              </a:rPr>
              <a:t>Внешняя Монголия </a:t>
            </a:r>
            <a:r>
              <a:rPr lang="ru-RU" sz="1700" dirty="0" smtClean="0">
                <a:latin typeface="Candara" pitchFamily="34" charset="0"/>
              </a:rPr>
              <a:t>будет автономией с особыми правами </a:t>
            </a:r>
            <a:r>
              <a:rPr lang="ru-RU" sz="1700" dirty="0" smtClean="0">
                <a:latin typeface="Candara" pitchFamily="34" charset="0"/>
              </a:rPr>
              <a:t>под </a:t>
            </a:r>
            <a:r>
              <a:rPr lang="ru-RU" sz="1700" dirty="0" smtClean="0">
                <a:latin typeface="Candara" pitchFamily="34" charset="0"/>
              </a:rPr>
              <a:t>китайским сюзеренитетом».</a:t>
            </a:r>
            <a:endParaRPr lang="ru-RU" sz="1700" dirty="0"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t="2193" r="2199" b="5008"/>
          <a:stretch>
            <a:fillRect/>
          </a:stretch>
        </p:blipFill>
        <p:spPr bwMode="auto">
          <a:xfrm>
            <a:off x="1348360" y="2285992"/>
            <a:ext cx="644728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759919" y="6286520"/>
            <a:ext cx="1624163" cy="30777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Candara" pitchFamily="34" charset="0"/>
              </a:rPr>
              <a:t>ХАНСКИЕ НУКЕРЫ</a:t>
            </a:r>
            <a:endParaRPr lang="ru-RU" sz="1400" dirty="0">
              <a:latin typeface="Candara" pitchFamily="34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МОНГОЛЬСКОЕ БОГДО-ХАНСТВО В НАЧАЛЕ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XX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ВЕКА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r="3901" b="2547"/>
          <a:stretch>
            <a:fillRect/>
          </a:stretch>
        </p:blipFill>
        <p:spPr bwMode="auto">
          <a:xfrm>
            <a:off x="654157" y="785794"/>
            <a:ext cx="356065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2646" t="2601" r="3880" b="3757"/>
          <a:stretch>
            <a:fillRect/>
          </a:stretch>
        </p:blipFill>
        <p:spPr bwMode="auto">
          <a:xfrm>
            <a:off x="4643438" y="821513"/>
            <a:ext cx="3881465" cy="58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l="16916" t="23706" r="28874" b="29966"/>
          <a:stretch>
            <a:fillRect/>
          </a:stretch>
        </p:blipFill>
        <p:spPr bwMode="auto">
          <a:xfrm flipH="1">
            <a:off x="5786446" y="461381"/>
            <a:ext cx="2928958" cy="38248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t="11919"/>
          <a:stretch>
            <a:fillRect/>
          </a:stretch>
        </p:blipFill>
        <p:spPr bwMode="auto">
          <a:xfrm flipH="1">
            <a:off x="428596" y="428604"/>
            <a:ext cx="2786082" cy="3818434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07191" y="4000504"/>
            <a:ext cx="7929618" cy="255454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ndara" pitchFamily="34" charset="0"/>
              </a:rPr>
              <a:t>Но и автономия  вскоре оказалась под угрозой.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Ее </a:t>
            </a:r>
            <a:r>
              <a:rPr lang="ru-RU" sz="2000" dirty="0" smtClean="0">
                <a:latin typeface="Candara" pitchFamily="34" charset="0"/>
              </a:rPr>
              <a:t>гарант Россия после революции </a:t>
            </a:r>
            <a:r>
              <a:rPr lang="ru-RU" sz="2000" dirty="0" smtClean="0">
                <a:latin typeface="Century Gothic" pitchFamily="34" charset="0"/>
              </a:rPr>
              <a:t>1917</a:t>
            </a:r>
            <a:r>
              <a:rPr lang="ru-RU" sz="2000" dirty="0" smtClean="0">
                <a:latin typeface="Candara" pitchFamily="34" charset="0"/>
              </a:rPr>
              <a:t> года на некоторое время устранилась от монгольских дел.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Монголия </a:t>
            </a:r>
            <a:r>
              <a:rPr lang="ru-RU" sz="2000" dirty="0" smtClean="0">
                <a:latin typeface="Candara" pitchFamily="34" charset="0"/>
              </a:rPr>
              <a:t>была фактически снова оккупирована Китаем.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Летом</a:t>
            </a:r>
            <a:r>
              <a:rPr lang="ru-RU" sz="2000" dirty="0" smtClean="0">
                <a:latin typeface="Century Gothic" pitchFamily="34" charset="0"/>
              </a:rPr>
              <a:t> </a:t>
            </a:r>
            <a:r>
              <a:rPr lang="ru-RU" sz="2000" dirty="0" smtClean="0">
                <a:latin typeface="Century Gothic" pitchFamily="34" charset="0"/>
              </a:rPr>
              <a:t>1919 </a:t>
            </a:r>
            <a:r>
              <a:rPr lang="ru-RU" sz="2000" dirty="0" smtClean="0">
                <a:latin typeface="Candara" pitchFamily="34" charset="0"/>
              </a:rPr>
              <a:t>года китайские войска </a:t>
            </a:r>
            <a:r>
              <a:rPr lang="ru-RU" sz="2000" dirty="0" smtClean="0">
                <a:latin typeface="Candara" pitchFamily="34" charset="0"/>
              </a:rPr>
              <a:t>под предводительством </a:t>
            </a:r>
          </a:p>
          <a:p>
            <a:pPr algn="ctr"/>
            <a:r>
              <a:rPr lang="ru-RU" sz="2000" dirty="0" smtClean="0">
                <a:latin typeface="Candara" pitchFamily="34" charset="0"/>
              </a:rPr>
              <a:t>генерала </a:t>
            </a:r>
            <a:r>
              <a:rPr lang="ru-RU" sz="2000" dirty="0" err="1" smtClean="0">
                <a:latin typeface="Candara" pitchFamily="34" charset="0"/>
              </a:rPr>
              <a:t>Сюй</a:t>
            </a:r>
            <a:r>
              <a:rPr lang="ru-RU" sz="2000" dirty="0" smtClean="0">
                <a:latin typeface="Candara" pitchFamily="34" charset="0"/>
              </a:rPr>
              <a:t> </a:t>
            </a:r>
            <a:r>
              <a:rPr lang="ru-RU" sz="2000" dirty="0" err="1" smtClean="0">
                <a:latin typeface="Candara" pitchFamily="34" charset="0"/>
              </a:rPr>
              <a:t>Шучжэном</a:t>
            </a:r>
            <a:r>
              <a:rPr lang="ru-RU" sz="2000" dirty="0" smtClean="0">
                <a:latin typeface="Candara" pitchFamily="34" charset="0"/>
              </a:rPr>
              <a:t> </a:t>
            </a:r>
            <a:r>
              <a:rPr lang="ru-RU" sz="2000" dirty="0" smtClean="0">
                <a:latin typeface="Candara" pitchFamily="34" charset="0"/>
              </a:rPr>
              <a:t>ликвидировали </a:t>
            </a:r>
            <a:r>
              <a:rPr lang="ru-RU" sz="2000" dirty="0" smtClean="0">
                <a:latin typeface="Candara" pitchFamily="34" charset="0"/>
              </a:rPr>
              <a:t>монгольскую автономию,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а </a:t>
            </a:r>
            <a:r>
              <a:rPr lang="ru-RU" sz="2000" dirty="0" smtClean="0">
                <a:latin typeface="Candara" pitchFamily="34" charset="0"/>
              </a:rPr>
              <a:t>в </a:t>
            </a:r>
            <a:r>
              <a:rPr lang="ru-RU" sz="2000" dirty="0" smtClean="0">
                <a:latin typeface="Century Gothic" pitchFamily="34" charset="0"/>
              </a:rPr>
              <a:t>1921 </a:t>
            </a:r>
            <a:r>
              <a:rPr lang="ru-RU" sz="2000" dirty="0" smtClean="0">
                <a:latin typeface="Candara" pitchFamily="34" charset="0"/>
              </a:rPr>
              <a:t>году их изгнали белые войска Р. Ф. фон </a:t>
            </a:r>
            <a:r>
              <a:rPr lang="ru-RU" sz="2000" dirty="0" err="1" smtClean="0">
                <a:latin typeface="Candara" pitchFamily="34" charset="0"/>
              </a:rPr>
              <a:t>Унгерн-Штернберга</a:t>
            </a:r>
            <a:r>
              <a:rPr lang="ru-RU" sz="2000" dirty="0" smtClean="0">
                <a:latin typeface="Candara" pitchFamily="34" charset="0"/>
              </a:rPr>
              <a:t>, действовавшего с санкции </a:t>
            </a:r>
            <a:r>
              <a:rPr lang="ru-RU" sz="2000" dirty="0" err="1" smtClean="0">
                <a:latin typeface="Candara" pitchFamily="34" charset="0"/>
              </a:rPr>
              <a:t>Богдо-гэгэна</a:t>
            </a:r>
            <a:r>
              <a:rPr lang="ru-RU" sz="2000" dirty="0" smtClean="0">
                <a:latin typeface="Candara" pitchFamily="34" charset="0"/>
              </a:rPr>
              <a:t>.</a:t>
            </a:r>
            <a:endParaRPr lang="ru-RU" sz="2000" dirty="0">
              <a:latin typeface="Canda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782405"/>
            <a:ext cx="1928826" cy="64633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ndara" pitchFamily="34" charset="0"/>
              </a:rPr>
              <a:t>СЮЙ ШУЧЖЭН </a:t>
            </a:r>
          </a:p>
          <a:p>
            <a:pPr algn="ctr"/>
            <a:r>
              <a:rPr lang="ru-RU" b="1" dirty="0" smtClean="0">
                <a:latin typeface="Century Gothic" pitchFamily="34" charset="0"/>
              </a:rPr>
              <a:t>(1880 -1925)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951672"/>
            <a:ext cx="2428892" cy="14773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b="1" dirty="0" smtClean="0">
                <a:latin typeface="Candara" pitchFamily="34" charset="0"/>
              </a:rPr>
              <a:t>БАРОН </a:t>
            </a:r>
            <a:endParaRPr lang="ru-RU" b="1" dirty="0" smtClean="0">
              <a:latin typeface="Candara" pitchFamily="34" charset="0"/>
            </a:endParaRPr>
          </a:p>
          <a:p>
            <a:pPr algn="ctr"/>
            <a:r>
              <a:rPr lang="vi-VN" b="1" dirty="0" smtClean="0">
                <a:latin typeface="Candara" pitchFamily="34" charset="0"/>
              </a:rPr>
              <a:t>Р</a:t>
            </a:r>
            <a:r>
              <a:rPr lang="ru-RU" b="1" dirty="0" smtClean="0">
                <a:latin typeface="Candara" pitchFamily="34" charset="0"/>
              </a:rPr>
              <a:t>О</a:t>
            </a:r>
            <a:r>
              <a:rPr lang="vi-VN" b="1" dirty="0" smtClean="0">
                <a:latin typeface="Candara" pitchFamily="34" charset="0"/>
              </a:rPr>
              <a:t>БЕРТ-Н</a:t>
            </a:r>
            <a:r>
              <a:rPr lang="ru-RU" b="1" dirty="0" smtClean="0">
                <a:latin typeface="Candara" pitchFamily="34" charset="0"/>
              </a:rPr>
              <a:t>И</a:t>
            </a:r>
            <a:r>
              <a:rPr lang="vi-VN" b="1" dirty="0" smtClean="0">
                <a:latin typeface="Candara" pitchFamily="34" charset="0"/>
              </a:rPr>
              <a:t>КОЛАЙ-МАКСИМ</a:t>
            </a:r>
            <a:r>
              <a:rPr lang="ru-RU" b="1" dirty="0" smtClean="0">
                <a:latin typeface="Candara" pitchFamily="34" charset="0"/>
              </a:rPr>
              <a:t>И</a:t>
            </a:r>
            <a:r>
              <a:rPr lang="vi-VN" b="1" dirty="0" smtClean="0">
                <a:latin typeface="Candara" pitchFamily="34" charset="0"/>
              </a:rPr>
              <a:t>ЛИАН ФОН </a:t>
            </a:r>
            <a:r>
              <a:rPr lang="ru-RU" b="1" dirty="0" smtClean="0">
                <a:latin typeface="Candara" pitchFamily="34" charset="0"/>
              </a:rPr>
              <a:t>У</a:t>
            </a:r>
            <a:r>
              <a:rPr lang="vi-VN" b="1" dirty="0" smtClean="0">
                <a:latin typeface="Candara" pitchFamily="34" charset="0"/>
              </a:rPr>
              <a:t>НГЕРН-ШТ</a:t>
            </a:r>
            <a:r>
              <a:rPr lang="ru-RU" b="1" dirty="0" smtClean="0">
                <a:latin typeface="Candara" pitchFamily="34" charset="0"/>
              </a:rPr>
              <a:t>Е</a:t>
            </a:r>
            <a:r>
              <a:rPr lang="vi-VN" b="1" dirty="0" smtClean="0">
                <a:latin typeface="Candara" pitchFamily="34" charset="0"/>
              </a:rPr>
              <a:t>РНБЕРГ </a:t>
            </a:r>
            <a:endParaRPr lang="ru-RU" b="1" dirty="0" smtClean="0">
              <a:latin typeface="Candara" pitchFamily="34" charset="0"/>
            </a:endParaRPr>
          </a:p>
          <a:p>
            <a:pPr algn="ctr"/>
            <a:r>
              <a:rPr lang="ru-RU" b="1" dirty="0" smtClean="0">
                <a:latin typeface="Candara" pitchFamily="34" charset="0"/>
              </a:rPr>
              <a:t>(</a:t>
            </a:r>
            <a:r>
              <a:rPr lang="ru-RU" b="1" dirty="0" smtClean="0">
                <a:latin typeface="Century Gothic" pitchFamily="34" charset="0"/>
              </a:rPr>
              <a:t>1885-1921)</a:t>
            </a:r>
            <a:endParaRPr lang="ru-RU" b="1" dirty="0">
              <a:latin typeface="Century Gothic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747" t="2839" r="2585" b="2523"/>
          <a:stretch>
            <a:fillRect/>
          </a:stretch>
        </p:blipFill>
        <p:spPr bwMode="auto">
          <a:xfrm>
            <a:off x="4500562" y="785794"/>
            <a:ext cx="417626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 t="2381" r="5239" b="4762"/>
          <a:stretch>
            <a:fillRect/>
          </a:stretch>
        </p:blipFill>
        <p:spPr bwMode="auto">
          <a:xfrm>
            <a:off x="500034" y="762483"/>
            <a:ext cx="3858433" cy="56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357166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МОНГОЛЬСКОЕ БОГДО-ХАНСТВО В НАЧАЛЕ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XX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ВЕКА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428604"/>
            <a:ext cx="8143932" cy="17543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Ещё до вступления </a:t>
            </a:r>
            <a:r>
              <a:rPr lang="ru-RU" dirty="0" err="1" smtClean="0">
                <a:latin typeface="Candara" pitchFamily="34" charset="0"/>
              </a:rPr>
              <a:t>Унгерна</a:t>
            </a:r>
            <a:r>
              <a:rPr lang="ru-RU" dirty="0" smtClean="0">
                <a:latin typeface="Candara" pitchFamily="34" charset="0"/>
              </a:rPr>
              <a:t> в Монголию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в </a:t>
            </a:r>
            <a:r>
              <a:rPr lang="ru-RU" dirty="0" smtClean="0">
                <a:latin typeface="Candara" pitchFamily="34" charset="0"/>
              </a:rPr>
              <a:t>Урге появились две революционных группы, ставившие целью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свержение </a:t>
            </a:r>
            <a:r>
              <a:rPr lang="ru-RU" dirty="0" smtClean="0">
                <a:latin typeface="Candara" pitchFamily="34" charset="0"/>
              </a:rPr>
              <a:t>китайской оккупации. Они ориентировались на РСФСР.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Одной </a:t>
            </a:r>
            <a:r>
              <a:rPr lang="ru-RU" dirty="0" smtClean="0">
                <a:latin typeface="Candara" pitchFamily="34" charset="0"/>
              </a:rPr>
              <a:t>из них, выступавшей за вооружённое восстание, руководили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err="1" smtClean="0">
                <a:latin typeface="Candara" pitchFamily="34" charset="0"/>
              </a:rPr>
              <a:t>Дамдин</a:t>
            </a:r>
            <a:r>
              <a:rPr lang="ru-RU" dirty="0" smtClean="0">
                <a:latin typeface="Candara" pitchFamily="34" charset="0"/>
              </a:rPr>
              <a:t> </a:t>
            </a:r>
            <a:r>
              <a:rPr lang="ru-RU" dirty="0" err="1" smtClean="0">
                <a:latin typeface="Candara" pitchFamily="34" charset="0"/>
              </a:rPr>
              <a:t>Сухэ-Батор</a:t>
            </a:r>
            <a:r>
              <a:rPr lang="ru-RU" dirty="0" smtClean="0">
                <a:latin typeface="Candara" pitchFamily="34" charset="0"/>
              </a:rPr>
              <a:t> и </a:t>
            </a:r>
            <a:r>
              <a:rPr lang="ru-RU" dirty="0" err="1" smtClean="0">
                <a:latin typeface="Candara" pitchFamily="34" charset="0"/>
              </a:rPr>
              <a:t>Солийн</a:t>
            </a:r>
            <a:r>
              <a:rPr lang="ru-RU" dirty="0" smtClean="0">
                <a:latin typeface="Candara" pitchFamily="34" charset="0"/>
              </a:rPr>
              <a:t> </a:t>
            </a:r>
            <a:r>
              <a:rPr lang="ru-RU" dirty="0" err="1" smtClean="0">
                <a:latin typeface="Candara" pitchFamily="34" charset="0"/>
              </a:rPr>
              <a:t>Данзан</a:t>
            </a:r>
            <a:r>
              <a:rPr lang="ru-RU" dirty="0" smtClean="0">
                <a:latin typeface="Candara" pitchFamily="34" charset="0"/>
              </a:rPr>
              <a:t>, вторую, настроенную на политическое завоевание власти, возглавляли </a:t>
            </a:r>
            <a:r>
              <a:rPr lang="ru-RU" dirty="0" err="1" smtClean="0">
                <a:latin typeface="Candara" pitchFamily="34" charset="0"/>
              </a:rPr>
              <a:t>Хорлогийн</a:t>
            </a:r>
            <a:r>
              <a:rPr lang="ru-RU" dirty="0" smtClean="0">
                <a:latin typeface="Candara" pitchFamily="34" charset="0"/>
              </a:rPr>
              <a:t> </a:t>
            </a:r>
            <a:r>
              <a:rPr lang="ru-RU" dirty="0" err="1" smtClean="0">
                <a:latin typeface="Candara" pitchFamily="34" charset="0"/>
              </a:rPr>
              <a:t>Чойбалсан</a:t>
            </a:r>
            <a:r>
              <a:rPr lang="ru-RU" dirty="0" smtClean="0">
                <a:latin typeface="Candara" pitchFamily="34" charset="0"/>
              </a:rPr>
              <a:t> и </a:t>
            </a:r>
            <a:r>
              <a:rPr lang="ru-RU" dirty="0" err="1" smtClean="0">
                <a:latin typeface="Candara" pitchFamily="34" charset="0"/>
              </a:rPr>
              <a:t>Догсомын</a:t>
            </a:r>
            <a:r>
              <a:rPr lang="ru-RU" dirty="0" smtClean="0">
                <a:latin typeface="Candara" pitchFamily="34" charset="0"/>
              </a:rPr>
              <a:t> </a:t>
            </a:r>
            <a:r>
              <a:rPr lang="ru-RU" dirty="0" err="1" smtClean="0">
                <a:latin typeface="Candara" pitchFamily="34" charset="0"/>
              </a:rPr>
              <a:t>Бодоо</a:t>
            </a:r>
            <a:r>
              <a:rPr lang="ru-RU" dirty="0" smtClean="0">
                <a:latin typeface="Candara" pitchFamily="34" charset="0"/>
              </a:rPr>
              <a:t>.</a:t>
            </a:r>
            <a:endParaRPr lang="ru-RU" dirty="0"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637" y="2357430"/>
            <a:ext cx="5536445" cy="36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857488" y="6072206"/>
            <a:ext cx="3429024" cy="338554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ndara" pitchFamily="34" charset="0"/>
              </a:rPr>
              <a:t>Д. СУХЭ-БАТОР  и  Х. ЧОЙБАЛСАН</a:t>
            </a:r>
            <a:endParaRPr lang="ru-RU" sz="1600" dirty="0">
              <a:latin typeface="Candara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215370" cy="313932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В </a:t>
            </a:r>
            <a:r>
              <a:rPr lang="ru-RU" dirty="0" smtClean="0">
                <a:latin typeface="Candara" pitchFamily="34" charset="0"/>
              </a:rPr>
              <a:t>марте 1920 года в Иркутске съезде была создана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b="1" dirty="0" smtClean="0">
                <a:latin typeface="Candara" pitchFamily="34" charset="0"/>
              </a:rPr>
              <a:t>Монгольская </a:t>
            </a:r>
            <a:r>
              <a:rPr lang="ru-RU" b="1" dirty="0" smtClean="0">
                <a:latin typeface="Candara" pitchFamily="34" charset="0"/>
              </a:rPr>
              <a:t>народно-революционная партия</a:t>
            </a:r>
            <a:r>
              <a:rPr lang="ru-RU" b="1" dirty="0" smtClean="0">
                <a:latin typeface="Candara" pitchFamily="34" charset="0"/>
              </a:rPr>
              <a:t>.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1-3 </a:t>
            </a:r>
            <a:r>
              <a:rPr lang="ru-RU" dirty="0" smtClean="0">
                <a:latin typeface="Candara" pitchFamily="34" charset="0"/>
              </a:rPr>
              <a:t>марта </a:t>
            </a:r>
            <a:r>
              <a:rPr lang="ru-RU" dirty="0" smtClean="0">
                <a:latin typeface="Century Gothic" pitchFamily="34" charset="0"/>
              </a:rPr>
              <a:t>1921 </a:t>
            </a:r>
            <a:r>
              <a:rPr lang="ru-RU" dirty="0" smtClean="0">
                <a:latin typeface="Candara" pitchFamily="34" charset="0"/>
              </a:rPr>
              <a:t>года в Кяхте состоялся I съезд </a:t>
            </a:r>
            <a:r>
              <a:rPr lang="ru-RU" b="1" dirty="0" smtClean="0">
                <a:latin typeface="Candara" pitchFamily="34" charset="0"/>
              </a:rPr>
              <a:t>МНРП</a:t>
            </a:r>
            <a:r>
              <a:rPr lang="ru-RU" dirty="0" smtClean="0">
                <a:latin typeface="Candara" pitchFamily="34" charset="0"/>
              </a:rPr>
              <a:t>.</a:t>
            </a:r>
            <a:endParaRPr lang="ru-RU" b="1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entury Gothic" pitchFamily="34" charset="0"/>
              </a:rPr>
              <a:t>13 </a:t>
            </a:r>
            <a:r>
              <a:rPr lang="ru-RU" dirty="0" smtClean="0">
                <a:latin typeface="Candara" pitchFamily="34" charset="0"/>
              </a:rPr>
              <a:t>марта вновь избранный ЦК партии сформировал новое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b="1" dirty="0" smtClean="0">
                <a:latin typeface="Candara" pitchFamily="34" charset="0"/>
              </a:rPr>
              <a:t>Народное </a:t>
            </a:r>
            <a:r>
              <a:rPr lang="ru-RU" b="1" dirty="0" smtClean="0">
                <a:latin typeface="Candara" pitchFamily="34" charset="0"/>
              </a:rPr>
              <a:t>Временное правительство Монголии. </a:t>
            </a:r>
            <a:endParaRPr lang="ru-RU" b="1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entury Gothic" pitchFamily="34" charset="0"/>
              </a:rPr>
              <a:t>11 </a:t>
            </a:r>
            <a:r>
              <a:rPr lang="ru-RU" dirty="0" smtClean="0">
                <a:latin typeface="Candara" pitchFamily="34" charset="0"/>
              </a:rPr>
              <a:t>июля в Урге вместо правительства </a:t>
            </a:r>
            <a:r>
              <a:rPr lang="ru-RU" dirty="0" err="1" smtClean="0">
                <a:latin typeface="Candara" pitchFamily="34" charset="0"/>
              </a:rPr>
              <a:t>Богдо-хана</a:t>
            </a:r>
            <a:r>
              <a:rPr lang="ru-RU" dirty="0" smtClean="0">
                <a:latin typeface="Candara" pitchFamily="34" charset="0"/>
              </a:rPr>
              <a:t> организовано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b="1" dirty="0" smtClean="0">
                <a:latin typeface="Candara" pitchFamily="34" charset="0"/>
              </a:rPr>
              <a:t>Народное </a:t>
            </a:r>
            <a:r>
              <a:rPr lang="ru-RU" b="1" dirty="0" smtClean="0">
                <a:latin typeface="Candara" pitchFamily="34" charset="0"/>
              </a:rPr>
              <a:t>правительство Монголии. </a:t>
            </a:r>
            <a:endParaRPr lang="ru-RU" b="1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Страна </a:t>
            </a:r>
            <a:r>
              <a:rPr lang="ru-RU" dirty="0" smtClean="0">
                <a:latin typeface="Candara" pitchFamily="34" charset="0"/>
              </a:rPr>
              <a:t>была объявлена ограниченной монархией, во главе её номинально остался Богдо-гэгэн. Монархия была отменена в </a:t>
            </a:r>
            <a:r>
              <a:rPr lang="ru-RU" dirty="0" smtClean="0">
                <a:latin typeface="Century Gothic" pitchFamily="34" charset="0"/>
              </a:rPr>
              <a:t>1924 </a:t>
            </a:r>
            <a:r>
              <a:rPr lang="ru-RU" dirty="0" smtClean="0">
                <a:latin typeface="Candara" pitchFamily="34" charset="0"/>
              </a:rPr>
              <a:t>году после смерти </a:t>
            </a:r>
            <a:r>
              <a:rPr lang="ru-RU" dirty="0" err="1" smtClean="0">
                <a:latin typeface="Candara" pitchFamily="34" charset="0"/>
              </a:rPr>
              <a:t>Богдо-гэгэна</a:t>
            </a:r>
            <a:r>
              <a:rPr lang="ru-RU" dirty="0" smtClean="0">
                <a:latin typeface="Candara" pitchFamily="34" charset="0"/>
              </a:rPr>
              <a:t>, а поиски его нового </a:t>
            </a:r>
            <a:r>
              <a:rPr lang="ru-RU" dirty="0" err="1" smtClean="0">
                <a:latin typeface="Candara" pitchFamily="34" charset="0"/>
              </a:rPr>
              <a:t>тулку</a:t>
            </a:r>
            <a:r>
              <a:rPr lang="ru-RU" dirty="0" smtClean="0">
                <a:latin typeface="Candara" pitchFamily="34" charset="0"/>
              </a:rPr>
              <a:t> запрещены; провозглашена </a:t>
            </a:r>
            <a:r>
              <a:rPr lang="ru-RU" b="1" dirty="0" smtClean="0">
                <a:latin typeface="Candara" pitchFamily="34" charset="0"/>
              </a:rPr>
              <a:t>Монгольская Народная Республика</a:t>
            </a:r>
            <a:endParaRPr lang="ru-RU" b="1" dirty="0"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1202" y="3714752"/>
            <a:ext cx="488159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86000" y="574127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Candara" pitchFamily="34" charset="0"/>
              </a:rPr>
              <a:t>ФЛАГ МОНГОЛИИ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Candara" pitchFamily="34" charset="0"/>
              </a:rPr>
              <a:t>ПЕРИОДА ОГРАНИЧЕННОЙ МОНАРХИИ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Century Gothic" pitchFamily="34" charset="0"/>
              </a:rPr>
              <a:t>1921-1924 </a:t>
            </a:r>
            <a:r>
              <a:rPr lang="ru-RU" sz="1600" b="1" dirty="0" smtClean="0">
                <a:solidFill>
                  <a:srgbClr val="FFFF00"/>
                </a:solidFill>
                <a:latin typeface="Candara" pitchFamily="34" charset="0"/>
              </a:rPr>
              <a:t>гг</a:t>
            </a:r>
            <a:r>
              <a:rPr lang="ru-RU" sz="1600" b="1" dirty="0" smtClean="0">
                <a:solidFill>
                  <a:srgbClr val="FFFF00"/>
                </a:solidFill>
                <a:latin typeface="Century Gothic" pitchFamily="34" charset="0"/>
              </a:rPr>
              <a:t>.</a:t>
            </a:r>
            <a:endParaRPr lang="ru-RU" sz="16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8" y="142852"/>
            <a:ext cx="850109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ctr">
              <a:lnSpc>
                <a:spcPct val="150000"/>
              </a:lnSpc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ПЛАН:</a:t>
            </a:r>
          </a:p>
          <a:p>
            <a:pPr>
              <a:lnSpc>
                <a:spcPct val="150000"/>
              </a:lnSpc>
            </a:pP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1. 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Развитие Монголии в начале </a:t>
            </a:r>
            <a:r>
              <a:rPr lang="en-US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XX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века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 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Монголия в борьбе за независимость.</a:t>
            </a:r>
            <a:endParaRPr lang="ru-RU" sz="27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3. 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Монголия в 1921-1924 гг.</a:t>
            </a:r>
            <a:endParaRPr lang="ru-RU" sz="27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4. </a:t>
            </a:r>
            <a:r>
              <a:rPr lang="ru-RU" sz="27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Монголия накануне Второй мировой войны.</a:t>
            </a:r>
          </a:p>
          <a:p>
            <a:pPr marL="354013" indent="-354013">
              <a:lnSpc>
                <a:spcPct val="150000"/>
              </a:lnSpc>
            </a:pPr>
            <a:endParaRPr lang="ru-RU" sz="27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>
              <a:lnSpc>
                <a:spcPct val="150000"/>
              </a:lnSpc>
            </a:pPr>
            <a:endParaRPr lang="ru-RU" sz="27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 l="2952" t="2161" r="2595" b="4898"/>
          <a:stretch>
            <a:fillRect/>
          </a:stretch>
        </p:blipFill>
        <p:spPr bwMode="auto">
          <a:xfrm>
            <a:off x="2035951" y="3357562"/>
            <a:ext cx="5072098" cy="34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578" t="11710" r="3732" b="9244"/>
          <a:stretch>
            <a:fillRect/>
          </a:stretch>
        </p:blipFill>
        <p:spPr bwMode="auto">
          <a:xfrm>
            <a:off x="428596" y="2857496"/>
            <a:ext cx="476253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85720" y="285728"/>
            <a:ext cx="864399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Первой Конституцией МНР</a:t>
            </a:r>
            <a:r>
              <a:rPr lang="ru-RU" dirty="0" smtClean="0">
                <a:latin typeface="Century Gothic" pitchFamily="34" charset="0"/>
              </a:rPr>
              <a:t> 1924 </a:t>
            </a:r>
            <a:r>
              <a:rPr lang="ru-RU" dirty="0" smtClean="0">
                <a:latin typeface="Candara" pitchFamily="34" charset="0"/>
              </a:rPr>
              <a:t>года были ликвидированы феодальные земельные владения. Осуществлялась ликвидация феодальной налоговой системы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и обложение налогами феодалов.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При активной экономической и организационно-технической поддержке СССР были приняты меры по перестройке экономики МНР на социалистических началах.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Были организованы потребительская кооперация и государственная торговля, на акционерных началах с Советским Союзом был образован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торгово-промышленный банк.</a:t>
            </a:r>
            <a:endParaRPr lang="ru-RU" dirty="0">
              <a:latin typeface="Candara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l="2127" t="1376" r="3106" b="2293"/>
          <a:stretch>
            <a:fillRect/>
          </a:stretch>
        </p:blipFill>
        <p:spPr bwMode="auto">
          <a:xfrm>
            <a:off x="4357686" y="3429000"/>
            <a:ext cx="43577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20313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К началу </a:t>
            </a:r>
            <a:r>
              <a:rPr lang="ru-RU" dirty="0" smtClean="0">
                <a:latin typeface="Century Gothic" pitchFamily="34" charset="0"/>
              </a:rPr>
              <a:t>1920-</a:t>
            </a:r>
            <a:r>
              <a:rPr lang="ru-RU" dirty="0" smtClean="0">
                <a:latin typeface="Candara" pitchFamily="34" charset="0"/>
              </a:rPr>
              <a:t>х годов Монголия находилась в полной экономической зависимости от иностранных компаний.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В </a:t>
            </a:r>
            <a:r>
              <a:rPr lang="ru-RU" dirty="0" smtClean="0">
                <a:latin typeface="Century Gothic" pitchFamily="34" charset="0"/>
              </a:rPr>
              <a:t>1924</a:t>
            </a:r>
            <a:r>
              <a:rPr lang="ru-RU" dirty="0" smtClean="0">
                <a:latin typeface="Candara" pitchFamily="34" charset="0"/>
              </a:rPr>
              <a:t> в стране действовало более </a:t>
            </a:r>
            <a:r>
              <a:rPr lang="ru-RU" dirty="0" smtClean="0">
                <a:latin typeface="Century Gothic" pitchFamily="34" charset="0"/>
              </a:rPr>
              <a:t>2300 </a:t>
            </a:r>
            <a:r>
              <a:rPr lang="ru-RU" dirty="0" smtClean="0">
                <a:latin typeface="Candara" pitchFamily="34" charset="0"/>
              </a:rPr>
              <a:t>иностранных торговых фирм,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их </a:t>
            </a:r>
            <a:r>
              <a:rPr lang="ru-RU" dirty="0" smtClean="0">
                <a:latin typeface="Candara" pitchFamily="34" charset="0"/>
              </a:rPr>
              <a:t>доля в торговом обороте составляла более </a:t>
            </a:r>
            <a:r>
              <a:rPr lang="ru-RU" dirty="0" smtClean="0">
                <a:latin typeface="Century Gothic" pitchFamily="34" charset="0"/>
              </a:rPr>
              <a:t>90</a:t>
            </a:r>
            <a:r>
              <a:rPr lang="ru-RU" dirty="0" smtClean="0">
                <a:latin typeface="Candara" pitchFamily="34" charset="0"/>
              </a:rPr>
              <a:t> %.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Для </a:t>
            </a:r>
            <a:r>
              <a:rPr lang="ru-RU" dirty="0" smtClean="0">
                <a:latin typeface="Candara" pitchFamily="34" charset="0"/>
              </a:rPr>
              <a:t>развития собственной экономики правительство МНР установило государственную монополию на внешнюю торговлю, были аннулированы долги иностранным торговцам и банкирам. </a:t>
            </a:r>
            <a:endParaRPr lang="ru-RU" dirty="0" smtClean="0">
              <a:latin typeface="Candara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 t="2078" r="2954" b="4372"/>
          <a:stretch>
            <a:fillRect/>
          </a:stretch>
        </p:blipFill>
        <p:spPr bwMode="auto">
          <a:xfrm>
            <a:off x="1142976" y="2417992"/>
            <a:ext cx="6858048" cy="42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0826" y="1857364"/>
            <a:ext cx="2214578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ndara" pitchFamily="34" charset="0"/>
              </a:rPr>
              <a:t>Ходившая в стране иностранная валюта была изъята из обращения,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ndara" pitchFamily="34" charset="0"/>
              </a:rPr>
              <a:t>в результате денежной реформы в декабре </a:t>
            </a:r>
            <a:r>
              <a:rPr lang="ru-RU" b="1" dirty="0" smtClean="0">
                <a:solidFill>
                  <a:schemeClr val="tx1"/>
                </a:solidFill>
                <a:latin typeface="Century Gothic" pitchFamily="34" charset="0"/>
              </a:rPr>
              <a:t>1925 </a:t>
            </a:r>
            <a:r>
              <a:rPr lang="ru-RU" dirty="0" smtClean="0">
                <a:solidFill>
                  <a:schemeClr val="tx1"/>
                </a:solidFill>
                <a:latin typeface="Candara" pitchFamily="34" charset="0"/>
              </a:rPr>
              <a:t>была введена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ndara" pitchFamily="34" charset="0"/>
              </a:rPr>
              <a:t>национальная валюта – </a:t>
            </a:r>
            <a:r>
              <a:rPr lang="ru-RU" b="1" dirty="0" smtClean="0">
                <a:solidFill>
                  <a:schemeClr val="tx1"/>
                </a:solidFill>
                <a:latin typeface="Candara" pitchFamily="34" charset="0"/>
              </a:rPr>
              <a:t>ТУГРИК</a:t>
            </a:r>
            <a:r>
              <a:rPr lang="ru-RU" dirty="0" smtClean="0">
                <a:solidFill>
                  <a:schemeClr val="tx1"/>
                </a:solidFill>
                <a:latin typeface="Candara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454" t="2377" r="1822" b="2535"/>
          <a:stretch>
            <a:fillRect/>
          </a:stretch>
        </p:blipFill>
        <p:spPr bwMode="auto">
          <a:xfrm>
            <a:off x="285720" y="346176"/>
            <a:ext cx="6070444" cy="622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625" t="2534" r="2488" b="6249"/>
          <a:stretch>
            <a:fillRect/>
          </a:stretch>
        </p:blipFill>
        <p:spPr bwMode="auto">
          <a:xfrm>
            <a:off x="859210" y="1714488"/>
            <a:ext cx="714181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245914"/>
            <a:ext cx="8643998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В </a:t>
            </a:r>
            <a:r>
              <a:rPr lang="ru-RU" dirty="0" smtClean="0">
                <a:latin typeface="Century Gothic" pitchFamily="34" charset="0"/>
              </a:rPr>
              <a:t>1929</a:t>
            </a:r>
            <a:r>
              <a:rPr lang="ru-RU" dirty="0" smtClean="0">
                <a:latin typeface="Candara" pitchFamily="34" charset="0"/>
              </a:rPr>
              <a:t> г. в стране практически одновременно с СССР была начата коллективизация. В </a:t>
            </a:r>
            <a:r>
              <a:rPr lang="ru-RU" dirty="0" smtClean="0">
                <a:latin typeface="Century Gothic" pitchFamily="34" charset="0"/>
              </a:rPr>
              <a:t>1929-1931</a:t>
            </a:r>
            <a:r>
              <a:rPr lang="ru-RU" dirty="0" smtClean="0">
                <a:latin typeface="Candara" pitchFamily="34" charset="0"/>
              </a:rPr>
              <a:t> </a:t>
            </a:r>
            <a:r>
              <a:rPr lang="ru-RU" dirty="0" smtClean="0">
                <a:latin typeface="Candara" pitchFamily="34" charset="0"/>
              </a:rPr>
              <a:t>годах у крупных феодалов был изъят скот и имущество.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Для </a:t>
            </a:r>
            <a:r>
              <a:rPr lang="ru-RU" dirty="0" smtClean="0">
                <a:latin typeface="Candara" pitchFamily="34" charset="0"/>
              </a:rPr>
              <a:t>крупных хозяйств была введена прогрессивная шкала налоговых выплат,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что </a:t>
            </a:r>
            <a:r>
              <a:rPr lang="ru-RU" dirty="0" smtClean="0">
                <a:latin typeface="Candara" pitchFamily="34" charset="0"/>
              </a:rPr>
              <a:t>приводило к массовому разорению индивидуальных хозяйств.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В </a:t>
            </a:r>
            <a:r>
              <a:rPr lang="ru-RU" dirty="0" smtClean="0">
                <a:latin typeface="Candara" pitchFamily="34" charset="0"/>
              </a:rPr>
              <a:t>свою очередь, государство поддерживало хозяйства бедных и средних аратов, предпринимало меры на повышение товарности их </a:t>
            </a:r>
            <a:r>
              <a:rPr lang="ru-RU" dirty="0" smtClean="0">
                <a:latin typeface="Candara" pitchFamily="34" charset="0"/>
              </a:rPr>
              <a:t>хозяйств.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371943"/>
            <a:ext cx="857256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С начала </a:t>
            </a:r>
            <a:r>
              <a:rPr lang="ru-RU" dirty="0" smtClean="0">
                <a:latin typeface="Century Gothic" pitchFamily="34" charset="0"/>
              </a:rPr>
              <a:t>1930</a:t>
            </a:r>
            <a:r>
              <a:rPr lang="ru-RU" dirty="0" smtClean="0">
                <a:latin typeface="Candara" pitchFamily="34" charset="0"/>
              </a:rPr>
              <a:t>-х годов в МНР начала формироваться национальная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фабрично-заводская </a:t>
            </a:r>
            <a:r>
              <a:rPr lang="ru-RU" dirty="0" smtClean="0">
                <a:latin typeface="Candara" pitchFamily="34" charset="0"/>
              </a:rPr>
              <a:t>промышленность.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Наряду </a:t>
            </a:r>
            <a:r>
              <a:rPr lang="ru-RU" dirty="0" smtClean="0">
                <a:latin typeface="Candara" pitchFamily="34" charset="0"/>
              </a:rPr>
              <a:t>с госпредприятиями создавались объединившие кустарей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кооперативные </a:t>
            </a:r>
            <a:r>
              <a:rPr lang="ru-RU" dirty="0" smtClean="0">
                <a:latin typeface="Candara" pitchFamily="34" charset="0"/>
              </a:rPr>
              <a:t>артели, ставшие важной подотраслью промышленности.</a:t>
            </a:r>
            <a:endParaRPr lang="ru-RU" dirty="0">
              <a:latin typeface="Candar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4214842" cy="5509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2000">
                <a:schemeClr val="accent2">
                  <a:lumMod val="75000"/>
                </a:schemeClr>
              </a:gs>
              <a:gs pos="60000">
                <a:schemeClr val="accent2">
                  <a:shade val="95000"/>
                  <a:satMod val="150000"/>
                </a:schemeClr>
              </a:gs>
              <a:gs pos="100000">
                <a:schemeClr val="accent2">
                  <a:tint val="87000"/>
                  <a:satMod val="2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Candara" pitchFamily="34" charset="0"/>
              </a:rPr>
              <a:t>В </a:t>
            </a:r>
            <a:r>
              <a:rPr lang="ru-RU" sz="2200" dirty="0" smtClean="0">
                <a:latin typeface="Century Gothic" pitchFamily="34" charset="0"/>
              </a:rPr>
              <a:t>1928</a:t>
            </a:r>
            <a:r>
              <a:rPr lang="ru-RU" sz="2200" dirty="0" smtClean="0">
                <a:latin typeface="Candara" pitchFamily="34" charset="0"/>
              </a:rPr>
              <a:t> году к власти пришел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b="1" dirty="0" err="1" smtClean="0">
                <a:latin typeface="Candara" pitchFamily="34" charset="0"/>
              </a:rPr>
              <a:t>Хорлогийн</a:t>
            </a:r>
            <a:r>
              <a:rPr lang="ru-RU" sz="2200" b="1" dirty="0" smtClean="0">
                <a:latin typeface="Candara" pitchFamily="34" charset="0"/>
              </a:rPr>
              <a:t> </a:t>
            </a:r>
            <a:r>
              <a:rPr lang="ru-RU" sz="2200" b="1" dirty="0" err="1" smtClean="0">
                <a:latin typeface="Candara" pitchFamily="34" charset="0"/>
              </a:rPr>
              <a:t>Чойбалсан</a:t>
            </a:r>
            <a:r>
              <a:rPr lang="ru-RU" sz="2200" dirty="0" smtClean="0">
                <a:latin typeface="Candara" pitchFamily="34" charset="0"/>
              </a:rPr>
              <a:t>.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Он </a:t>
            </a:r>
            <a:r>
              <a:rPr lang="ru-RU" sz="2200" dirty="0" smtClean="0">
                <a:latin typeface="Candara" pitchFamily="34" charset="0"/>
              </a:rPr>
              <a:t>провёл коллективизацию крупного рогатого скота, уничтожение буддийских монастырей и «врагов народа» </a:t>
            </a:r>
            <a:r>
              <a:rPr lang="ru-RU" sz="2200" dirty="0" smtClean="0">
                <a:latin typeface="Candara" pitchFamily="34" charset="0"/>
              </a:rPr>
              <a:t>. </a:t>
            </a:r>
            <a:r>
              <a:rPr lang="ru-RU" sz="2200" dirty="0" smtClean="0">
                <a:latin typeface="Candara" pitchFamily="34" charset="0"/>
              </a:rPr>
              <a:t>Жертвами политических репрессий в Монголии,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имевших </a:t>
            </a:r>
            <a:r>
              <a:rPr lang="ru-RU" sz="2200" dirty="0" smtClean="0">
                <a:latin typeface="Candara" pitchFamily="34" charset="0"/>
              </a:rPr>
              <a:t>место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в </a:t>
            </a:r>
            <a:r>
              <a:rPr lang="ru-RU" sz="2200" dirty="0" smtClean="0">
                <a:latin typeface="Century Gothic" pitchFamily="34" charset="0"/>
              </a:rPr>
              <a:t>1937-1938</a:t>
            </a:r>
            <a:r>
              <a:rPr lang="ru-RU" sz="2200" dirty="0" smtClean="0">
                <a:latin typeface="Candara" pitchFamily="34" charset="0"/>
              </a:rPr>
              <a:t> </a:t>
            </a:r>
            <a:r>
              <a:rPr lang="ru-RU" sz="2200" dirty="0" smtClean="0">
                <a:latin typeface="Candara" pitchFamily="34" charset="0"/>
              </a:rPr>
              <a:t>годах,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стало </a:t>
            </a:r>
            <a:r>
              <a:rPr lang="ru-RU" sz="2200" dirty="0" smtClean="0">
                <a:latin typeface="Century Gothic" pitchFamily="34" charset="0"/>
              </a:rPr>
              <a:t>36</a:t>
            </a:r>
            <a:r>
              <a:rPr lang="ru-RU" sz="2200" dirty="0" smtClean="0">
                <a:latin typeface="Candara" pitchFamily="34" charset="0"/>
              </a:rPr>
              <a:t> тысяч человек,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больше </a:t>
            </a:r>
            <a:r>
              <a:rPr lang="ru-RU" sz="2200" dirty="0" smtClean="0">
                <a:latin typeface="Candara" pitchFamily="34" charset="0"/>
              </a:rPr>
              <a:t>половины из которых составили буддийские </a:t>
            </a:r>
            <a:r>
              <a:rPr lang="ru-RU" sz="2200" dirty="0" smtClean="0">
                <a:latin typeface="Candara" pitchFamily="34" charset="0"/>
              </a:rPr>
              <a:t>монахи. </a:t>
            </a:r>
          </a:p>
          <a:p>
            <a:pPr algn="ctr"/>
            <a:r>
              <a:rPr lang="ru-RU" sz="2200" dirty="0" smtClean="0">
                <a:latin typeface="Candara" pitchFamily="34" charset="0"/>
              </a:rPr>
              <a:t>Религия </a:t>
            </a:r>
            <a:r>
              <a:rPr lang="ru-RU" sz="2200" dirty="0" smtClean="0">
                <a:latin typeface="Candara" pitchFamily="34" charset="0"/>
              </a:rPr>
              <a:t>была запрещена,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были </a:t>
            </a:r>
            <a:r>
              <a:rPr lang="ru-RU" sz="2200" dirty="0" smtClean="0">
                <a:latin typeface="Candara" pitchFamily="34" charset="0"/>
              </a:rPr>
              <a:t>уничтожены сотни монастырей и </a:t>
            </a:r>
            <a:r>
              <a:rPr lang="ru-RU" sz="2200" dirty="0" smtClean="0">
                <a:latin typeface="Candara" pitchFamily="34" charset="0"/>
              </a:rPr>
              <a:t>храмов.</a:t>
            </a:r>
            <a:endParaRPr lang="ru-RU" sz="2200" dirty="0">
              <a:latin typeface="Candar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r="9735"/>
          <a:stretch>
            <a:fillRect/>
          </a:stretch>
        </p:blipFill>
        <p:spPr bwMode="auto">
          <a:xfrm>
            <a:off x="4857752" y="656365"/>
            <a:ext cx="3857652" cy="455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429256" y="5357826"/>
            <a:ext cx="2857520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ХОРЛОГИЙН ЧОЙБАЛСАН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(1895 -1952)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t="3552" r="4341" b="7655"/>
          <a:stretch>
            <a:fillRect/>
          </a:stretch>
        </p:blipFill>
        <p:spPr bwMode="auto">
          <a:xfrm>
            <a:off x="392877" y="428604"/>
            <a:ext cx="8358246" cy="561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5094944"/>
            <a:ext cx="857256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В результате репрессий в конце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1930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-х годов все монастыри были закрыты,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их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имущество было национализировано, однако только часть строений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была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использована, подавляющая часть монастырей была разрушена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(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относительно сохранились только 6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).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По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минимальной оценке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18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тысяч монахов были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казнены.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t="3277" r="2488" b="6045"/>
          <a:stretch>
            <a:fillRect/>
          </a:stretch>
        </p:blipFill>
        <p:spPr bwMode="auto">
          <a:xfrm>
            <a:off x="393752" y="428604"/>
            <a:ext cx="835649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91819" y="5857892"/>
            <a:ext cx="33603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БУДДИЙСКИЙ МОНАСТЫРЬ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181588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ndara" pitchFamily="34" charset="0"/>
              </a:rPr>
              <a:t>В середине </a:t>
            </a:r>
            <a:r>
              <a:rPr lang="ru-RU" sz="1600" dirty="0" smtClean="0">
                <a:latin typeface="Century Gothic" pitchFamily="34" charset="0"/>
              </a:rPr>
              <a:t>30</a:t>
            </a:r>
            <a:r>
              <a:rPr lang="ru-RU" sz="1600" dirty="0" smtClean="0">
                <a:latin typeface="Candara" pitchFamily="34" charset="0"/>
              </a:rPr>
              <a:t>-х годов японцы создали марионеточное государство </a:t>
            </a:r>
            <a:r>
              <a:rPr lang="ru-RU" sz="1600" dirty="0" err="1" smtClean="0">
                <a:latin typeface="Candara" pitchFamily="34" charset="0"/>
              </a:rPr>
              <a:t>Маньчжоу-го</a:t>
            </a:r>
            <a:r>
              <a:rPr lang="ru-RU" sz="1600" dirty="0" smtClean="0">
                <a:latin typeface="Candara" pitchFamily="34" charset="0"/>
              </a:rPr>
              <a:t> и начали спор </a:t>
            </a:r>
            <a:r>
              <a:rPr lang="ru-RU" sz="1600" dirty="0" smtClean="0">
                <a:latin typeface="Candara" pitchFamily="34" charset="0"/>
              </a:rPr>
              <a:t>о границе с Монголией. </a:t>
            </a:r>
            <a:r>
              <a:rPr lang="ru-RU" sz="1600" dirty="0" smtClean="0">
                <a:latin typeface="Candara" pitchFamily="34" charset="0"/>
              </a:rPr>
              <a:t>В </a:t>
            </a:r>
            <a:r>
              <a:rPr lang="ru-RU" sz="1600" dirty="0" smtClean="0">
                <a:latin typeface="Candara" pitchFamily="34" charset="0"/>
              </a:rPr>
              <a:t>мае </a:t>
            </a:r>
            <a:r>
              <a:rPr lang="ru-RU" sz="1600" dirty="0" smtClean="0">
                <a:latin typeface="Century Gothic" pitchFamily="34" charset="0"/>
              </a:rPr>
              <a:t>1939</a:t>
            </a:r>
            <a:r>
              <a:rPr lang="ru-RU" sz="1600" dirty="0" smtClean="0">
                <a:latin typeface="Candara" pitchFamily="34" charset="0"/>
              </a:rPr>
              <a:t> г. он перерос в вооруженный конфликт. </a:t>
            </a:r>
            <a:endParaRPr lang="ru-RU" sz="1600" dirty="0" smtClean="0">
              <a:latin typeface="Candara" pitchFamily="34" charset="0"/>
            </a:endParaRPr>
          </a:p>
          <a:p>
            <a:pPr algn="ctr"/>
            <a:r>
              <a:rPr lang="ru-RU" sz="1600" dirty="0" smtClean="0">
                <a:latin typeface="Candara" pitchFamily="34" charset="0"/>
              </a:rPr>
              <a:t>Советский </a:t>
            </a:r>
            <a:r>
              <a:rPr lang="ru-RU" sz="1600" dirty="0" smtClean="0">
                <a:latin typeface="Candara" pitchFamily="34" charset="0"/>
              </a:rPr>
              <a:t>Союз отправил на помощь Монголии свои войска. </a:t>
            </a:r>
            <a:r>
              <a:rPr lang="ru-RU" sz="1600" dirty="0" err="1" smtClean="0">
                <a:latin typeface="Candara" pitchFamily="34" charset="0"/>
              </a:rPr>
              <a:t>Квантунская</a:t>
            </a:r>
            <a:r>
              <a:rPr lang="ru-RU" sz="1600" dirty="0" smtClean="0">
                <a:latin typeface="Candara" pitchFamily="34" charset="0"/>
              </a:rPr>
              <a:t> </a:t>
            </a:r>
            <a:r>
              <a:rPr lang="ru-RU" sz="1600" dirty="0" smtClean="0">
                <a:latin typeface="Candara" pitchFamily="34" charset="0"/>
              </a:rPr>
              <a:t>армия, </a:t>
            </a:r>
            <a:r>
              <a:rPr lang="ru-RU" sz="1600" dirty="0" smtClean="0">
                <a:latin typeface="Candara" pitchFamily="34" charset="0"/>
              </a:rPr>
              <a:t>подтянув дополнительные </a:t>
            </a:r>
            <a:r>
              <a:rPr lang="ru-RU" sz="1600" dirty="0" smtClean="0">
                <a:latin typeface="Candara" pitchFamily="34" charset="0"/>
              </a:rPr>
              <a:t>силы, начала войну, </a:t>
            </a:r>
            <a:r>
              <a:rPr lang="ru-RU" sz="1600" dirty="0" smtClean="0">
                <a:latin typeface="Candara" pitchFamily="34" charset="0"/>
              </a:rPr>
              <a:t>которая </a:t>
            </a:r>
            <a:r>
              <a:rPr lang="ru-RU" sz="1600" dirty="0" smtClean="0">
                <a:latin typeface="Candara" pitchFamily="34" charset="0"/>
              </a:rPr>
              <a:t>продолжалась до сентября. </a:t>
            </a:r>
            <a:endParaRPr lang="ru-RU" sz="1600" dirty="0" smtClean="0">
              <a:latin typeface="Candara" pitchFamily="34" charset="0"/>
            </a:endParaRPr>
          </a:p>
          <a:p>
            <a:pPr algn="ctr"/>
            <a:r>
              <a:rPr lang="ru-RU" sz="1600" dirty="0" smtClean="0">
                <a:latin typeface="Candara" pitchFamily="34" charset="0"/>
              </a:rPr>
              <a:t>В </a:t>
            </a:r>
            <a:r>
              <a:rPr lang="ru-RU" sz="1600" dirty="0" smtClean="0">
                <a:latin typeface="Candara" pitchFamily="34" charset="0"/>
              </a:rPr>
              <a:t>сентябре </a:t>
            </a:r>
            <a:r>
              <a:rPr lang="ru-RU" sz="1600" dirty="0" smtClean="0">
                <a:latin typeface="Century Gothic" pitchFamily="34" charset="0"/>
              </a:rPr>
              <a:t>1939</a:t>
            </a:r>
            <a:r>
              <a:rPr lang="ru-RU" sz="1600" dirty="0" smtClean="0">
                <a:latin typeface="Candara" pitchFamily="34" charset="0"/>
              </a:rPr>
              <a:t> г. в Москве по соглашению между четырьмя странами </a:t>
            </a:r>
            <a:r>
              <a:rPr lang="ru-RU" sz="1600" dirty="0" smtClean="0">
                <a:latin typeface="Candara" pitchFamily="34" charset="0"/>
              </a:rPr>
              <a:t>Монголией</a:t>
            </a:r>
            <a:r>
              <a:rPr lang="ru-RU" sz="1600" dirty="0" smtClean="0">
                <a:latin typeface="Candara" pitchFamily="34" charset="0"/>
              </a:rPr>
              <a:t>, </a:t>
            </a:r>
            <a:r>
              <a:rPr lang="ru-RU" sz="1600" dirty="0" err="1" smtClean="0">
                <a:latin typeface="Candara" pitchFamily="34" charset="0"/>
              </a:rPr>
              <a:t>Маньчжоу-го</a:t>
            </a:r>
            <a:r>
              <a:rPr lang="ru-RU" sz="1600" dirty="0" smtClean="0">
                <a:latin typeface="Candara" pitchFamily="34" charset="0"/>
              </a:rPr>
              <a:t>, СССР и Японией </a:t>
            </a:r>
            <a:r>
              <a:rPr lang="ru-RU" sz="1600" dirty="0" smtClean="0">
                <a:latin typeface="Candara" pitchFamily="34" charset="0"/>
              </a:rPr>
              <a:t>была </a:t>
            </a:r>
            <a:r>
              <a:rPr lang="ru-RU" sz="1600" dirty="0" smtClean="0">
                <a:latin typeface="Candara" pitchFamily="34" charset="0"/>
              </a:rPr>
              <a:t>официально завершена эта война, </a:t>
            </a:r>
            <a:endParaRPr lang="ru-RU" sz="1600" dirty="0" smtClean="0">
              <a:latin typeface="Candara" pitchFamily="34" charset="0"/>
            </a:endParaRPr>
          </a:p>
          <a:p>
            <a:pPr algn="ctr"/>
            <a:r>
              <a:rPr lang="ru-RU" sz="1600" dirty="0" smtClean="0">
                <a:latin typeface="Candara" pitchFamily="34" charset="0"/>
              </a:rPr>
              <a:t>унесшая </a:t>
            </a:r>
            <a:r>
              <a:rPr lang="ru-RU" sz="1600" dirty="0" smtClean="0">
                <a:latin typeface="Century Gothic" pitchFamily="34" charset="0"/>
              </a:rPr>
              <a:t>70</a:t>
            </a:r>
            <a:r>
              <a:rPr lang="ru-RU" sz="1600" dirty="0" smtClean="0">
                <a:latin typeface="Candara" pitchFamily="34" charset="0"/>
              </a:rPr>
              <a:t> тысяч жизней.</a:t>
            </a:r>
            <a:endParaRPr lang="ru-RU" sz="1600" dirty="0">
              <a:latin typeface="Candara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421248" y="2205724"/>
            <a:ext cx="3222058" cy="422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233624"/>
            <a:ext cx="5004033" cy="355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071934" y="5857892"/>
            <a:ext cx="4572000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Candara" pitchFamily="34" charset="0"/>
              </a:rPr>
              <a:t>МОНГОЛЬСКАЯ НАРОДНО-РЕВОЛЮЦИОННАЯ АРМИЯ НА ХАЛХИН-ГОЛЕ, </a:t>
            </a:r>
            <a:r>
              <a:rPr lang="ru-RU" sz="1400" dirty="0" smtClean="0">
                <a:latin typeface="Century Gothic" pitchFamily="34" charset="0"/>
              </a:rPr>
              <a:t>1939</a:t>
            </a:r>
            <a:r>
              <a:rPr lang="ru-RU" sz="1400" dirty="0" smtClean="0">
                <a:latin typeface="Candara" pitchFamily="34" charset="0"/>
              </a:rPr>
              <a:t> ГОД.</a:t>
            </a:r>
            <a:endParaRPr lang="ru-RU" sz="1400" dirty="0">
              <a:latin typeface="Canda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5906176"/>
            <a:ext cx="2143140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ndara" pitchFamily="34" charset="0"/>
              </a:rPr>
              <a:t>КОМКОР Г. К. ЖУКОВ </a:t>
            </a:r>
          </a:p>
          <a:p>
            <a:pPr algn="ctr"/>
            <a:r>
              <a:rPr lang="ru-RU" sz="1400" dirty="0" smtClean="0">
                <a:latin typeface="Candara" pitchFamily="34" charset="0"/>
              </a:rPr>
              <a:t>и МАРШАЛ ЧОЙБАЛСАН</a:t>
            </a:r>
            <a:endParaRPr lang="ru-RU" sz="1400" dirty="0">
              <a:latin typeface="Candara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90" y="520512"/>
            <a:ext cx="850109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ctr">
              <a:lnSpc>
                <a:spcPct val="200000"/>
              </a:lnSpc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СПИСОК ИСПОЛЬЗОВАННОЙ ЛИТЕРАТУРЫ:</a:t>
            </a:r>
          </a:p>
          <a:p>
            <a:pPr algn="just">
              <a:lnSpc>
                <a:spcPct val="200000"/>
              </a:lnSpc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1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Каримов И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.А. Полное собрание сочинений. – Ташкент, 2007.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2.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Каримов И.А.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Выступление на праздновании 16-й годовщины Независимости Республики Узбекистан. – Ташкент, 2007.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3.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Родригес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А.М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 История стран Азии и Африки в Новейшее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время.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–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Москва: Проспект, 2009.</a:t>
            </a:r>
          </a:p>
          <a:p>
            <a:pPr algn="just">
              <a:lnSpc>
                <a:spcPct val="200000"/>
              </a:lnSpc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4.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Родригес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А.М.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Новейшая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история стран Азии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и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Африки.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XX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век.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– Москва: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ВЛАДОС. ИМПЭ им.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А.С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.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Грибоедова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, 2004.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  <a:p>
            <a:pPr algn="just">
              <a:lnSpc>
                <a:spcPct val="200000"/>
              </a:lnSpc>
            </a:pP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305488"/>
            <a:ext cx="8501090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algn="ctr"/>
            <a:r>
              <a:rPr lang="ru-RU" sz="2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ПОНЯТИЯ И ТЕРМИНЫ:</a:t>
            </a: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БОГДЫХАН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(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Богд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хаан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священный государь)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– термин,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которым в </a:t>
            </a:r>
            <a:endParaRPr lang="ru-RU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русских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грамотах XVI—XVIII веков называли императоров Китая династии Мин </a:t>
            </a:r>
            <a:endParaRPr lang="ru-RU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(1368-1644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)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и ранней Цин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ВНЕШНЯЯ МОНГОЛИЯ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– регион в составе империи Цин.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ВНУТРЕННЯЯ МОНГОЛИЯ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–  автономный регион на севере Китая.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ДАЛАЙ-ЛАМА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–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линия передачи (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тулку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) в тибетском буддизме школы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Гелуг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, восходящая корнями к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1391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году. По представлениям тибетского буддизма, Далай-лама является перевоплощением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бодхисаттвы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Авалокитешвары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,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бодхисаттвы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сострадания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МОНГОЛЬСКИЙ ТУГРИК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–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денежная единица республики Монголия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СЮЗЕРЕН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(фр.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suzerain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от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старофр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.: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suserain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)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тип крупного феодального правителя, власть которого основана на вассальном подчинении ему более мелких феодалов, получавших от сюзерена право на часть земли (феод) в его владениях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ТЕОКРАТИЧЕСКОЕ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ГОСУДАРСТВО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(от гр.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tueos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бог,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kratos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власть)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особая форма организации государственной власти, при которой она полностью или большей частью принадлежит церковной иерархии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</a:t>
            </a:r>
          </a:p>
          <a:p>
            <a:pPr marL="88900" indent="-88900" algn="just"/>
            <a:endParaRPr lang="ru-RU" sz="500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ТУЛКУ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(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монг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хувилгаан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хубилган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«феноменальное тело») –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 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одно из трёх тел Будды, форма проявления Будды в обыденном мире</a:t>
            </a:r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rPr>
              <a:t>.</a:t>
            </a:r>
          </a:p>
          <a:p>
            <a:pPr marL="88900" indent="-88900" algn="just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88900" indent="-88900" algn="just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marL="354013" indent="-354013" algn="just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  <a:p>
            <a:pPr algn="just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14313"/>
            <a:ext cx="86677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0" y="4857760"/>
            <a:ext cx="9144000" cy="16312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ndara" pitchFamily="34" charset="0"/>
              </a:rPr>
              <a:t>Монголия в </a:t>
            </a:r>
            <a:r>
              <a:rPr lang="ru-RU" sz="2000" dirty="0" smtClean="0">
                <a:latin typeface="Candara" pitchFamily="34" charset="0"/>
              </a:rPr>
              <a:t>начале </a:t>
            </a:r>
            <a:r>
              <a:rPr lang="en-US" sz="2000" dirty="0" smtClean="0">
                <a:latin typeface="Candara" pitchFamily="34" charset="0"/>
              </a:rPr>
              <a:t>XX</a:t>
            </a:r>
            <a:r>
              <a:rPr lang="ru-RU" sz="2000" dirty="0" smtClean="0">
                <a:latin typeface="Candara" pitchFamily="34" charset="0"/>
              </a:rPr>
              <a:t> века </a:t>
            </a:r>
            <a:r>
              <a:rPr lang="ru-RU" sz="2000" dirty="0" smtClean="0">
                <a:latin typeface="Candara" pitchFamily="34" charset="0"/>
              </a:rPr>
              <a:t>вассальная провинция </a:t>
            </a:r>
            <a:r>
              <a:rPr lang="ru-RU" sz="2000" dirty="0" smtClean="0">
                <a:latin typeface="Candara" pitchFamily="34" charset="0"/>
              </a:rPr>
              <a:t>маньчжурской империи </a:t>
            </a:r>
            <a:r>
              <a:rPr lang="ru-RU" sz="2000" dirty="0" smtClean="0">
                <a:latin typeface="Candara" pitchFamily="34" charset="0"/>
              </a:rPr>
              <a:t>Цин.</a:t>
            </a:r>
          </a:p>
          <a:p>
            <a:pPr algn="ctr"/>
            <a:r>
              <a:rPr lang="ru-RU" sz="2000" dirty="0" smtClean="0">
                <a:latin typeface="Candara" pitchFamily="34" charset="0"/>
              </a:rPr>
              <a:t>Начало ХХ века застало Монголию на грани полного обнищания и разорения. </a:t>
            </a:r>
            <a:r>
              <a:rPr lang="ru-RU" sz="2000" dirty="0" smtClean="0">
                <a:latin typeface="Candara" pitchFamily="34" charset="0"/>
              </a:rPr>
              <a:t>По </a:t>
            </a:r>
            <a:r>
              <a:rPr lang="ru-RU" sz="2000" dirty="0" smtClean="0">
                <a:latin typeface="Candara" pitchFamily="34" charset="0"/>
              </a:rPr>
              <a:t>уровню социально-экономического и культурного развития Монголия была одной из самых отсталых стран. </a:t>
            </a:r>
            <a:endParaRPr lang="ru-RU" sz="2000" dirty="0" smtClean="0">
              <a:latin typeface="Candara" pitchFamily="34" charset="0"/>
            </a:endParaRPr>
          </a:p>
          <a:p>
            <a:pPr algn="ctr"/>
            <a:r>
              <a:rPr lang="ru-RU" sz="2000" dirty="0" smtClean="0">
                <a:latin typeface="Candara" pitchFamily="34" charset="0"/>
              </a:rPr>
              <a:t>В </a:t>
            </a:r>
            <a:r>
              <a:rPr lang="ru-RU" sz="2000" dirty="0" smtClean="0">
                <a:latin typeface="Candara" pitchFamily="34" charset="0"/>
              </a:rPr>
              <a:t>экономике преобладал иностранный, прежде всего китайский капитал</a:t>
            </a:r>
            <a:r>
              <a:rPr lang="ru-RU" sz="2000" dirty="0" smtClean="0">
                <a:latin typeface="Candara" pitchFamily="34" charset="0"/>
              </a:rPr>
              <a:t>.</a:t>
            </a:r>
            <a:endParaRPr lang="ru-RU" sz="2000" dirty="0">
              <a:latin typeface="Candara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 rot="20715386">
            <a:off x="4358435" y="1962798"/>
            <a:ext cx="2636069" cy="95265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73521"/>
            <a:ext cx="5500726" cy="344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8572560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45000"/>
                  <a:satMod val="155000"/>
                </a:schemeClr>
              </a:gs>
              <a:gs pos="60000">
                <a:schemeClr val="accent3">
                  <a:shade val="95000"/>
                  <a:satMod val="150000"/>
                </a:schemeClr>
              </a:gs>
              <a:gs pos="100000">
                <a:schemeClr val="accent3">
                  <a:tint val="87000"/>
                  <a:satMod val="250000"/>
                </a:schemeClr>
              </a:gs>
            </a:gsLst>
            <a:lin ang="5400000" scaled="1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Ослабленная внешней агрессией и внутренними беспорядками маньчжурская династия Цин решила изменить форму государственной власти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и </a:t>
            </a:r>
            <a:r>
              <a:rPr lang="ru-RU" dirty="0" smtClean="0">
                <a:latin typeface="Candara" pitchFamily="34" charset="0"/>
              </a:rPr>
              <a:t>образовать конституционную монархию.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Согласно этому решению была введена в действие политика нового курса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и начата экономическая реформа.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Это </a:t>
            </a:r>
            <a:r>
              <a:rPr lang="ru-RU" dirty="0" smtClean="0">
                <a:latin typeface="Candara" pitchFamily="34" charset="0"/>
              </a:rPr>
              <a:t>были шаги против Монголии, </a:t>
            </a:r>
            <a:r>
              <a:rPr lang="ru-RU" dirty="0" smtClean="0">
                <a:latin typeface="Candara" pitchFamily="34" charset="0"/>
              </a:rPr>
              <a:t>имевшей </a:t>
            </a:r>
            <a:r>
              <a:rPr lang="ru-RU" dirty="0" smtClean="0">
                <a:latin typeface="Candara" pitchFamily="34" charset="0"/>
              </a:rPr>
              <a:t>особый статус. </a:t>
            </a:r>
            <a:endParaRPr lang="ru-RU" dirty="0">
              <a:latin typeface="Candar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371943"/>
            <a:ext cx="8572560" cy="1200329"/>
          </a:xfrm>
          <a:prstGeom prst="rect">
            <a:avLst/>
          </a:prstGeom>
          <a:ln w="31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Но в</a:t>
            </a:r>
            <a:r>
              <a:rPr lang="ru-RU" dirty="0" smtClean="0">
                <a:latin typeface="Century Gothic" pitchFamily="34" charset="0"/>
              </a:rPr>
              <a:t> 1911 </a:t>
            </a:r>
            <a:r>
              <a:rPr lang="ru-RU" dirty="0" smtClean="0">
                <a:latin typeface="Candara" pitchFamily="34" charset="0"/>
              </a:rPr>
              <a:t>г. в Китае произошла революция, 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в результате которой была свергнута династия Цин и провозглашена республика.</a:t>
            </a:r>
          </a:p>
          <a:p>
            <a:pPr algn="ctr"/>
            <a:r>
              <a:rPr lang="ru-RU" dirty="0" smtClean="0">
                <a:latin typeface="Candara" pitchFamily="34" charset="0"/>
              </a:rPr>
              <a:t>Воспользовавшись этим, монголы заявили, </a:t>
            </a:r>
            <a:r>
              <a:rPr lang="ru-RU" dirty="0" smtClean="0">
                <a:latin typeface="Candara" pitchFamily="34" charset="0"/>
              </a:rPr>
              <a:t>что </a:t>
            </a:r>
            <a:r>
              <a:rPr lang="ru-RU" dirty="0" smtClean="0">
                <a:latin typeface="Candara" pitchFamily="34" charset="0"/>
              </a:rPr>
              <a:t>они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i="1" dirty="0" smtClean="0">
                <a:latin typeface="Candara" pitchFamily="34" charset="0"/>
              </a:rPr>
              <a:t>«</a:t>
            </a:r>
            <a:r>
              <a:rPr lang="ru-RU" i="1" dirty="0" smtClean="0">
                <a:latin typeface="Candara" pitchFamily="34" charset="0"/>
              </a:rPr>
              <a:t>не являются частью Китая и были под зависимостью маньчжуров».</a:t>
            </a:r>
            <a:endParaRPr lang="ru-RU" i="1" dirty="0">
              <a:latin typeface="Candar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68317" y="3068421"/>
            <a:ext cx="2504211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Candara" pitchFamily="34" charset="0"/>
              </a:rPr>
              <a:t>СИНЬХАЙСКАЯ РЕВОЛЮЦИЯ </a:t>
            </a:r>
          </a:p>
          <a:p>
            <a:pPr algn="ctr"/>
            <a:r>
              <a:rPr lang="ru-RU" sz="1400" dirty="0" smtClean="0">
                <a:latin typeface="Candara" pitchFamily="34" charset="0"/>
              </a:rPr>
              <a:t>В ШАНХАЕ </a:t>
            </a:r>
            <a:endParaRPr lang="ru-RU" sz="1400" dirty="0">
              <a:latin typeface="Candar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3504" y="342481"/>
            <a:ext cx="3714776" cy="280076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Candara" pitchFamily="34" charset="0"/>
              </a:rPr>
              <a:t>В </a:t>
            </a:r>
            <a:r>
              <a:rPr lang="ru-RU" sz="2200" dirty="0" smtClean="0">
                <a:latin typeface="Century Gothic" pitchFamily="34" charset="0"/>
              </a:rPr>
              <a:t>1911</a:t>
            </a:r>
            <a:r>
              <a:rPr lang="ru-RU" sz="2200" dirty="0" smtClean="0">
                <a:latin typeface="Candara" pitchFamily="34" charset="0"/>
              </a:rPr>
              <a:t> году в Монголии произошла национальная революция.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andara" pitchFamily="34" charset="0"/>
              </a:rPr>
              <a:t>Во </a:t>
            </a:r>
            <a:r>
              <a:rPr lang="ru-RU" sz="2200" dirty="0" smtClean="0">
                <a:latin typeface="Candara" pitchFamily="34" charset="0"/>
              </a:rPr>
              <a:t>главе провозглашённого </a:t>
            </a:r>
            <a:endParaRPr lang="ru-RU" sz="2200" dirty="0" smtClean="0">
              <a:latin typeface="Candara" pitchFamily="34" charset="0"/>
            </a:endParaRPr>
          </a:p>
          <a:p>
            <a:pPr algn="ctr"/>
            <a:r>
              <a:rPr lang="ru-RU" sz="2200" dirty="0" smtClean="0">
                <a:latin typeface="Century Gothic" pitchFamily="34" charset="0"/>
              </a:rPr>
              <a:t>1</a:t>
            </a:r>
            <a:r>
              <a:rPr lang="ru-RU" sz="2200" dirty="0" smtClean="0">
                <a:latin typeface="Candara" pitchFamily="34" charset="0"/>
              </a:rPr>
              <a:t> </a:t>
            </a:r>
            <a:r>
              <a:rPr lang="ru-RU" sz="2200" dirty="0" smtClean="0">
                <a:latin typeface="Candara" pitchFamily="34" charset="0"/>
              </a:rPr>
              <a:t>декабря </a:t>
            </a:r>
            <a:r>
              <a:rPr lang="ru-RU" sz="2200" dirty="0" smtClean="0">
                <a:latin typeface="Century Gothic" pitchFamily="34" charset="0"/>
              </a:rPr>
              <a:t>1911</a:t>
            </a:r>
            <a:r>
              <a:rPr lang="ru-RU" sz="2200" dirty="0" smtClean="0">
                <a:latin typeface="Candara" pitchFamily="34" charset="0"/>
              </a:rPr>
              <a:t> года монгольского государства находился </a:t>
            </a:r>
            <a:r>
              <a:rPr lang="ru-RU" sz="2200" dirty="0" err="1" smtClean="0">
                <a:latin typeface="Candara" pitchFamily="34" charset="0"/>
              </a:rPr>
              <a:t>Богдо-хан</a:t>
            </a:r>
            <a:r>
              <a:rPr lang="ru-RU" sz="2200" dirty="0" smtClean="0">
                <a:latin typeface="Candara" pitchFamily="34" charset="0"/>
              </a:rPr>
              <a:t> </a:t>
            </a:r>
          </a:p>
          <a:p>
            <a:pPr algn="ctr"/>
            <a:r>
              <a:rPr lang="ru-RU" sz="2200" dirty="0" smtClean="0">
                <a:latin typeface="Candara" pitchFamily="34" charset="0"/>
              </a:rPr>
              <a:t>(</a:t>
            </a:r>
            <a:r>
              <a:rPr lang="ru-RU" sz="2200" dirty="0" smtClean="0">
                <a:latin typeface="Candara" pitchFamily="34" charset="0"/>
              </a:rPr>
              <a:t>Богдо-гэгэн VIII</a:t>
            </a:r>
            <a:r>
              <a:rPr lang="ru-RU" sz="2200" dirty="0" smtClean="0">
                <a:latin typeface="Candara" pitchFamily="34" charset="0"/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9"/>
            <a:ext cx="477859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357290" y="6357958"/>
            <a:ext cx="2787943" cy="36933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Портрет Богдо-гэгэна </a:t>
            </a:r>
            <a:r>
              <a:rPr lang="en-US" b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VIII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3357562"/>
            <a:ext cx="371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Богдо-гэгэн VIII </a:t>
            </a:r>
            <a:r>
              <a:rPr lang="ru-RU" dirty="0" smtClean="0">
                <a:latin typeface="Candara" pitchFamily="34" charset="0"/>
              </a:rPr>
              <a:t>– глава буддистов </a:t>
            </a:r>
            <a:r>
              <a:rPr lang="ru-RU" dirty="0" smtClean="0">
                <a:latin typeface="Candara" pitchFamily="34" charset="0"/>
              </a:rPr>
              <a:t>Монголии.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err="1" smtClean="0">
                <a:latin typeface="Candara" pitchFamily="34" charset="0"/>
              </a:rPr>
              <a:t>Богдо-хан</a:t>
            </a:r>
            <a:r>
              <a:rPr lang="ru-RU" dirty="0" smtClean="0">
                <a:latin typeface="Candara" pitchFamily="34" charset="0"/>
              </a:rPr>
              <a:t>, теократический правитель Монголии (</a:t>
            </a:r>
            <a:r>
              <a:rPr lang="ru-RU" dirty="0" smtClean="0">
                <a:latin typeface="Century Gothic" pitchFamily="34" charset="0"/>
              </a:rPr>
              <a:t>1911-1921</a:t>
            </a:r>
            <a:r>
              <a:rPr lang="ru-RU" dirty="0" smtClean="0">
                <a:latin typeface="Century Gothic" pitchFamily="34" charset="0"/>
              </a:rPr>
              <a:t>), </a:t>
            </a:r>
            <a:endParaRPr lang="ru-RU" dirty="0" smtClean="0">
              <a:latin typeface="Century Gothic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монарх </a:t>
            </a:r>
            <a:r>
              <a:rPr lang="ru-RU" dirty="0" smtClean="0">
                <a:latin typeface="Candara" pitchFamily="34" charset="0"/>
              </a:rPr>
              <a:t>Монголии </a:t>
            </a:r>
            <a:r>
              <a:rPr lang="ru-RU" dirty="0" smtClean="0">
                <a:latin typeface="Candara" pitchFamily="34" charset="0"/>
              </a:rPr>
              <a:t>с ограниченными </a:t>
            </a:r>
            <a:r>
              <a:rPr lang="ru-RU" dirty="0" smtClean="0">
                <a:latin typeface="Candara" pitchFamily="34" charset="0"/>
              </a:rPr>
              <a:t>правами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(</a:t>
            </a:r>
            <a:r>
              <a:rPr lang="ru-RU" dirty="0" smtClean="0">
                <a:latin typeface="Century Gothic" pitchFamily="34" charset="0"/>
              </a:rPr>
              <a:t>1921-1924</a:t>
            </a:r>
            <a:r>
              <a:rPr lang="ru-RU" dirty="0" smtClean="0">
                <a:latin typeface="Century Gothic" pitchFamily="34" charset="0"/>
              </a:rPr>
              <a:t>). </a:t>
            </a:r>
            <a:endParaRPr lang="ru-RU" dirty="0" smtClean="0">
              <a:latin typeface="Century Gothic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Первый </a:t>
            </a:r>
            <a:r>
              <a:rPr lang="ru-RU" dirty="0" smtClean="0">
                <a:latin typeface="Candara" pitchFamily="34" charset="0"/>
              </a:rPr>
              <a:t>и последний великий хан независимой Монголии </a:t>
            </a:r>
            <a:endParaRPr lang="ru-RU" dirty="0" smtClean="0">
              <a:latin typeface="Candara" pitchFamily="34" charset="0"/>
            </a:endParaRPr>
          </a:p>
          <a:p>
            <a:pPr algn="ctr"/>
            <a:r>
              <a:rPr lang="ru-RU" dirty="0" smtClean="0">
                <a:latin typeface="Candara" pitchFamily="34" charset="0"/>
              </a:rPr>
              <a:t>с </a:t>
            </a:r>
            <a:r>
              <a:rPr lang="ru-RU" dirty="0" smtClean="0">
                <a:latin typeface="Candara" pitchFamily="34" charset="0"/>
              </a:rPr>
              <a:t>конца XVII века.</a:t>
            </a:r>
            <a:endParaRPr lang="ru-RU" dirty="0">
              <a:latin typeface="Candara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206" t="1268" r="3878" b="3634"/>
          <a:stretch>
            <a:fillRect/>
          </a:stretch>
        </p:blipFill>
        <p:spPr bwMode="auto">
          <a:xfrm>
            <a:off x="428596" y="428604"/>
            <a:ext cx="8286808" cy="550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35951" y="6000768"/>
            <a:ext cx="507209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ПРИДВОРНЫЕ ДАМЫ ПРИ ДВОРЕ БОГДО-ХАНА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4319" t="1685" r="2826" b="10674"/>
          <a:stretch>
            <a:fillRect/>
          </a:stretch>
        </p:blipFill>
        <p:spPr bwMode="auto">
          <a:xfrm>
            <a:off x="436839" y="1428736"/>
            <a:ext cx="827032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85786" y="496653"/>
            <a:ext cx="7572428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ndara" pitchFamily="34" charset="0"/>
              </a:rPr>
              <a:t>Под руководством русских военных советников была создана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20</a:t>
            </a:r>
            <a:r>
              <a:rPr lang="ru-RU" dirty="0" smtClean="0">
                <a:latin typeface="Candara" pitchFamily="34" charset="0"/>
              </a:rPr>
              <a:t> тысячная монгольская армия.</a:t>
            </a:r>
            <a:endParaRPr lang="ru-RU" dirty="0" smtClean="0">
              <a:latin typeface="Candara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796</TotalTime>
  <Words>1354</Words>
  <Application>Microsoft Office PowerPoint</Application>
  <PresentationFormat>Экран (4:3)</PresentationFormat>
  <Paragraphs>150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Социально-экономическое и политическое развитие страны в первое десятилетие советской власти </dc:title>
  <dc:creator>Comp</dc:creator>
  <cp:lastModifiedBy>Admin</cp:lastModifiedBy>
  <cp:revision>137</cp:revision>
  <dcterms:created xsi:type="dcterms:W3CDTF">2008-09-09T21:19:48Z</dcterms:created>
  <dcterms:modified xsi:type="dcterms:W3CDTF">2013-02-04T01:11:52Z</dcterms:modified>
</cp:coreProperties>
</file>