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93" r:id="rId6"/>
    <p:sldId id="294" r:id="rId7"/>
    <p:sldId id="29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5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7CADFF-E75F-4AFC-B5C2-3926577539BC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346F10-CB1B-4EBD-AE0F-6DE84EDB7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81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5FA583-F7A4-40AD-960C-26610E6249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D911C7-83F1-46BB-BFC5-6B15EAC1D8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2C829-A4C4-4ACD-ADD3-D4533A422261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673FB-1323-4303-86E4-FFE092D05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E0F39-04FD-449A-90E3-5CA58388EC6A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A13E5-C03E-4EC8-95F9-D00D4A611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75803-2478-42CF-8D25-51EFE1501A15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0BA1F-58F5-4178-A163-C8DCE1C5F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E99D2-3FCB-4163-A8A7-6031A53497CA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F407D-16FE-410F-AFAE-5A61A8708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C8E22-F98F-4D90-BA6C-1B58AA6FC1D5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427AA-301D-4ED9-A0EF-3FE1F0496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98B93-F17E-4A3A-945F-98AA4F5D7CA3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54658-5B86-4119-9426-0602ADAD3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7620A-805D-41BA-8259-28161B1571DA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80866-BBDE-4C7F-9F12-622C621CB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C9B71-7943-481A-8D20-DD5D7D347CC4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6BDF4-4CF0-4F3A-90D7-6448B18B7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0B9C-52C2-4438-AC50-68530507AE96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7709C-A33D-4F8D-B235-4D415C7E5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0432B-AE04-4F5D-BAF9-0D7FFF2224AC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198000A-2280-46D7-AE7F-1537203B6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E2A9A-5BA9-4178-9B8A-E9670D01A7F5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98B3-6B3D-45E5-B58B-062FF922D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FB7D101-54C9-4CE4-AC34-10C733C0FA1C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E8FE1E2-60CF-42B1-BC3C-E3F325C19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7" r:id="rId2"/>
    <p:sldLayoutId id="2147483805" r:id="rId3"/>
    <p:sldLayoutId id="2147483798" r:id="rId4"/>
    <p:sldLayoutId id="2147483799" r:id="rId5"/>
    <p:sldLayoutId id="2147483800" r:id="rId6"/>
    <p:sldLayoutId id="2147483801" r:id="rId7"/>
    <p:sldLayoutId id="2147483806" r:id="rId8"/>
    <p:sldLayoutId id="2147483807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88913"/>
            <a:ext cx="8305800" cy="1295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cap="none" dirty="0" smtClean="0"/>
              <a:t>МИНИСТЕРСТВО ВЫСШЕГО И СРЕДНЕ-СПЕЦИАЛЬНОГО ОБРАЗОВАНИЯ РЕСПУБЛИКИ УЗБЕКИСТАН</a:t>
            </a:r>
            <a:br>
              <a:rPr lang="ru-RU" sz="2000" cap="none" dirty="0" smtClean="0"/>
            </a:br>
            <a:r>
              <a:rPr lang="ru-RU" sz="2000" cap="none" dirty="0" smtClean="0"/>
              <a:t/>
            </a:r>
            <a:br>
              <a:rPr lang="ru-RU" sz="2000" cap="none" dirty="0" smtClean="0"/>
            </a:br>
            <a:r>
              <a:rPr lang="ru-RU" sz="2000" cap="none" dirty="0" smtClean="0"/>
              <a:t>БУХАРСКИЙ </a:t>
            </a:r>
            <a:r>
              <a:rPr lang="en-US" sz="2000" cap="none" dirty="0" smtClean="0"/>
              <a:t> </a:t>
            </a:r>
            <a:r>
              <a:rPr lang="ru-RU" sz="2000" cap="none" dirty="0" smtClean="0"/>
              <a:t>ИНЖЕНЕРНО –ТЕХН</a:t>
            </a:r>
            <a:r>
              <a:rPr lang="ru-RU" sz="2000" cap="none" dirty="0" smtClean="0">
                <a:latin typeface="Arial" charset="0"/>
              </a:rPr>
              <a:t>ОЛОГИ</a:t>
            </a:r>
            <a:r>
              <a:rPr lang="ru-RU" sz="2000" cap="none" dirty="0" smtClean="0"/>
              <a:t>ЧЕСКИЙ </a:t>
            </a:r>
            <a:r>
              <a:rPr lang="en-US" sz="2000" cap="none" dirty="0" smtClean="0"/>
              <a:t> </a:t>
            </a:r>
            <a:r>
              <a:rPr lang="ru-RU" sz="2000" cap="none" dirty="0" smtClean="0"/>
              <a:t>ИНСТИТУТ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557338"/>
            <a:ext cx="8964612" cy="47513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800" b="1" cap="none" dirty="0" smtClean="0">
                <a:solidFill>
                  <a:srgbClr val="5ACEF9"/>
                </a:solidFill>
                <a:ea typeface="Tunga" pitchFamily="2"/>
              </a:rPr>
              <a:t>РЕФЕРАТ</a:t>
            </a:r>
            <a:endParaRPr lang="ru-RU" sz="4800" b="1" cap="none" dirty="0">
              <a:solidFill>
                <a:srgbClr val="5ACEF9"/>
              </a:solidFill>
              <a:ea typeface="Tunga" pitchFamily="2"/>
            </a:endParaRPr>
          </a:p>
          <a:p>
            <a:pPr algn="ctr" eaLnBrk="1" hangingPunct="1"/>
            <a:endParaRPr lang="ru-RU" sz="3600" cap="none" dirty="0">
              <a:ea typeface="Tunga" pitchFamily="2"/>
            </a:endParaRPr>
          </a:p>
          <a:p>
            <a:pPr algn="ctr" eaLnBrk="1" hangingPunct="1"/>
            <a:r>
              <a:rPr lang="ru-RU" sz="3600" cap="none" dirty="0">
                <a:ea typeface="Tunga" pitchFamily="2"/>
              </a:rPr>
              <a:t>ПОДГОТОВИЛ</a:t>
            </a:r>
            <a:r>
              <a:rPr lang="ru-RU" sz="3600" cap="none" dirty="0">
                <a:latin typeface="Arial" charset="0"/>
                <a:ea typeface="Tunga" pitchFamily="2"/>
              </a:rPr>
              <a:t>А</a:t>
            </a:r>
            <a:r>
              <a:rPr lang="ru-RU" sz="3600" cap="none" dirty="0">
                <a:ea typeface="Tunga" pitchFamily="2"/>
              </a:rPr>
              <a:t>:</a:t>
            </a:r>
          </a:p>
          <a:p>
            <a:pPr algn="ctr" eaLnBrk="1" hangingPunct="1"/>
            <a:endParaRPr lang="ru-RU" sz="3600" cap="none" dirty="0">
              <a:ea typeface="Tunga" pitchFamily="2"/>
            </a:endParaRPr>
          </a:p>
          <a:p>
            <a:pPr algn="ctr" eaLnBrk="1" hangingPunct="1"/>
            <a:r>
              <a:rPr lang="ru-RU" sz="3600" cap="none" dirty="0">
                <a:ea typeface="Tunga" pitchFamily="2"/>
              </a:rPr>
              <a:t>СТ –КИ ГР.3-10 ЕСМТ</a:t>
            </a:r>
          </a:p>
          <a:p>
            <a:pPr algn="ctr" eaLnBrk="1" hangingPunct="1"/>
            <a:r>
              <a:rPr lang="ru-RU" sz="3600" cap="none" dirty="0">
                <a:ea typeface="Tunga" pitchFamily="2"/>
              </a:rPr>
              <a:t> АЛИЕВА </a:t>
            </a:r>
            <a:r>
              <a:rPr lang="ru-RU" sz="3600" cap="none" dirty="0" smtClean="0">
                <a:ea typeface="Tunga" pitchFamily="2"/>
              </a:rPr>
              <a:t>ЗАРИНА</a:t>
            </a:r>
          </a:p>
          <a:p>
            <a:pPr algn="ctr" eaLnBrk="1" hangingPunct="1"/>
            <a:r>
              <a:rPr lang="ru-RU" sz="3600" cap="none" dirty="0" smtClean="0">
                <a:ea typeface="Tunga" pitchFamily="2"/>
              </a:rPr>
              <a:t>ПРИНЕЛА: ассистент: </a:t>
            </a:r>
            <a:r>
              <a:rPr lang="ru-RU" sz="3600" cap="none" dirty="0" err="1" smtClean="0">
                <a:ea typeface="Tunga" pitchFamily="2"/>
              </a:rPr>
              <a:t>Вафаева</a:t>
            </a:r>
            <a:r>
              <a:rPr lang="ru-RU" sz="3600" cap="none" smtClean="0">
                <a:ea typeface="Tunga" pitchFamily="2"/>
              </a:rPr>
              <a:t> З.С.</a:t>
            </a:r>
            <a:r>
              <a:rPr lang="ru-RU" sz="3600" cap="none" smtClean="0">
                <a:ea typeface="Tunga" pitchFamily="2"/>
              </a:rPr>
              <a:t> </a:t>
            </a:r>
            <a:endParaRPr lang="ru-RU" sz="3600" cap="none" dirty="0" smtClean="0">
              <a:ea typeface="Tunga" pitchFamily="2"/>
            </a:endParaRPr>
          </a:p>
          <a:p>
            <a:pPr algn="ctr" eaLnBrk="1" hangingPunct="1"/>
            <a:endParaRPr lang="ru-RU" sz="3600" cap="none" dirty="0">
              <a:ea typeface="Tunga" pitchFamily="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666666"/>
                </a:solidFill>
                <a:latin typeface="Arial"/>
              </a:rPr>
              <a:t>Тип челночного устройства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2090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3213100"/>
            <a:ext cx="21828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941888"/>
            <a:ext cx="2176463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2"/>
          <p:cNvSpPr>
            <a:spLocks noChangeArrowheads="1"/>
          </p:cNvSpPr>
          <p:nvPr/>
        </p:nvSpPr>
        <p:spPr bwMode="auto">
          <a:xfrm>
            <a:off x="2601913" y="1143000"/>
            <a:ext cx="65420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Franklin Gothic Book" pitchFamily="34" charset="0"/>
              </a:rPr>
              <a:t>Качающийся челнок самый простой. Многим он знаком по отечественным швейным машинам "Чайка". Такой челнок применяется всеми производителями в недорогих электромеханических машинах. Недостатками челнока такого типа считаются повышенная вибрация при работе, низкая скорость шитья, ограничение ширины строчки (не более 5мм) и не самое высокое качество строчки.</a:t>
            </a:r>
          </a:p>
        </p:txBody>
      </p:sp>
      <p:sp>
        <p:nvSpPr>
          <p:cNvPr id="24582" name="Прямоугольник 3"/>
          <p:cNvSpPr>
            <a:spLocks noChangeArrowheads="1"/>
          </p:cNvSpPr>
          <p:nvPr/>
        </p:nvSpPr>
        <p:spPr bwMode="auto">
          <a:xfrm>
            <a:off x="0" y="3106738"/>
            <a:ext cx="66786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Franklin Gothic Book" pitchFamily="34" charset="0"/>
              </a:rPr>
              <a:t>Горизонтальный челнок двойного обегания это самый распространенный тип челнока в машинах стоимостью от 250$. Этот челнок наиболее удобный для заправки шпульки. Шпулька такого челнока видна через прозрачное окошко на игольной пластине. Это удобно, поскольку позволяет легко оценить количество оставшейся нити на шпульке</a:t>
            </a:r>
          </a:p>
        </p:txBody>
      </p:sp>
      <p:sp>
        <p:nvSpPr>
          <p:cNvPr id="24583" name="Прямоугольник 4"/>
          <p:cNvSpPr>
            <a:spLocks noChangeArrowheads="1"/>
          </p:cNvSpPr>
          <p:nvPr/>
        </p:nvSpPr>
        <p:spPr bwMode="auto">
          <a:xfrm>
            <a:off x="2843213" y="4860925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Franklin Gothic Book" pitchFamily="34" charset="0"/>
              </a:rPr>
              <a:t>Вертикальный челнок двойного обегания используется в конструкции дорогих швейных машин производства Pfaff. Челноки аналогичной конструкции используются в профессиональных швейных машинах. Основное преимущество - высокая надежность</a:t>
            </a:r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Верхний транспортер ткани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6800" y="1450975"/>
            <a:ext cx="4492625" cy="2878138"/>
          </a:xfrm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684213" y="4702175"/>
            <a:ext cx="77041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Franklin Gothic Book" pitchFamily="34" charset="0"/>
              </a:rPr>
              <a:t>Транспортер ткани - неотъемлемый механизм любой, даже самой древней швейной машины. Именно транспортер обеспечивает необходимую длину стежка, продвигая ткань между двумя проколами иглы.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GENIUS SISTEMA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ru-RU" b="1" dirty="0" err="1">
                <a:solidFill>
                  <a:srgbClr val="000000"/>
                </a:solidFill>
              </a:rPr>
              <a:t>произвадитель</a:t>
            </a:r>
            <a:r>
              <a:rPr lang="ru-RU" b="1" dirty="0">
                <a:solidFill>
                  <a:srgbClr val="000000"/>
                </a:solidFill>
              </a:rPr>
              <a:t> «</a:t>
            </a:r>
            <a:r>
              <a:rPr lang="en-US" b="1" dirty="0" err="1">
                <a:solidFill>
                  <a:srgbClr val="000000"/>
                </a:solidFill>
              </a:rPr>
              <a:t>Metalnova</a:t>
            </a:r>
            <a:r>
              <a:rPr lang="en-US" b="1" dirty="0">
                <a:solidFill>
                  <a:srgbClr val="000000"/>
                </a:solidFill>
              </a:rPr>
              <a:t>» </a:t>
            </a:r>
            <a:r>
              <a:rPr lang="ru-RU" b="1" dirty="0">
                <a:solidFill>
                  <a:srgbClr val="000000"/>
                </a:solidFill>
              </a:rPr>
              <a:t>Италия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rgbClr val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err="1">
                <a:solidFill>
                  <a:srgbClr val="000000"/>
                </a:solidFill>
              </a:rPr>
              <a:t>обём</a:t>
            </a:r>
            <a:r>
              <a:rPr lang="ru-RU" sz="1800" dirty="0">
                <a:solidFill>
                  <a:srgbClr val="000000"/>
                </a:solidFill>
              </a:rPr>
              <a:t> бойлера - 1.5 л.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0000"/>
                </a:solidFill>
              </a:rPr>
              <a:t>эффективный </a:t>
            </a:r>
            <a:r>
              <a:rPr lang="ru-RU" sz="1800" dirty="0" err="1">
                <a:solidFill>
                  <a:srgbClr val="000000"/>
                </a:solidFill>
              </a:rPr>
              <a:t>обём</a:t>
            </a:r>
            <a:r>
              <a:rPr lang="ru-RU" sz="1800" dirty="0">
                <a:solidFill>
                  <a:srgbClr val="000000"/>
                </a:solidFill>
              </a:rPr>
              <a:t> бойлера - 0.8 л.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0000"/>
                </a:solidFill>
              </a:rPr>
              <a:t>Автоматическая подкачка воды!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0000"/>
                </a:solidFill>
              </a:rPr>
              <a:t>Рабочее давление бойлера - 3.5 бар.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0000"/>
                </a:solidFill>
              </a:rPr>
              <a:t>Номинальное напряжение – 230 В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0000"/>
                </a:solidFill>
              </a:rPr>
              <a:t>Частота - .,50 </a:t>
            </a:r>
            <a:r>
              <a:rPr lang="ru-RU" sz="1800" dirty="0" err="1">
                <a:solidFill>
                  <a:srgbClr val="000000"/>
                </a:solidFill>
              </a:rPr>
              <a:t>гц</a:t>
            </a:r>
            <a:r>
              <a:rPr lang="ru-RU" sz="1800" dirty="0">
                <a:solidFill>
                  <a:srgbClr val="000000"/>
                </a:solidFill>
              </a:rPr>
              <a:t>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0000"/>
                </a:solidFill>
              </a:rPr>
              <a:t>Потребляемая мощность – 1200 вт.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0000"/>
                </a:solidFill>
              </a:rPr>
              <a:t>Потребляемая </a:t>
            </a:r>
            <a:r>
              <a:rPr lang="ru-RU" sz="1800" dirty="0" err="1">
                <a:solidFill>
                  <a:srgbClr val="000000"/>
                </a:solidFill>
              </a:rPr>
              <a:t>мощ-ть</a:t>
            </a:r>
            <a:r>
              <a:rPr lang="ru-RU" sz="1800" dirty="0">
                <a:solidFill>
                  <a:srgbClr val="000000"/>
                </a:solidFill>
              </a:rPr>
              <a:t> утюга - 850 вт.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0000"/>
                </a:solidFill>
              </a:rPr>
              <a:t>Потребляемая </a:t>
            </a:r>
            <a:r>
              <a:rPr lang="ru-RU" sz="1800" dirty="0" err="1">
                <a:solidFill>
                  <a:srgbClr val="000000"/>
                </a:solidFill>
              </a:rPr>
              <a:t>мощ-ть</a:t>
            </a:r>
            <a:r>
              <a:rPr lang="ru-RU" sz="1800" dirty="0">
                <a:solidFill>
                  <a:srgbClr val="000000"/>
                </a:solidFill>
              </a:rPr>
              <a:t> – 2300 вт. (макс)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0000"/>
                </a:solidFill>
              </a:rPr>
              <a:t>Тип </a:t>
            </a:r>
            <a:r>
              <a:rPr lang="ru-RU" sz="1800" dirty="0" err="1">
                <a:solidFill>
                  <a:srgbClr val="000000"/>
                </a:solidFill>
              </a:rPr>
              <a:t>вентелятора</a:t>
            </a:r>
            <a:r>
              <a:rPr lang="ru-RU" sz="1800" dirty="0">
                <a:solidFill>
                  <a:srgbClr val="000000"/>
                </a:solidFill>
              </a:rPr>
              <a:t> - реверсивный.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0000"/>
                </a:solidFill>
              </a:rPr>
              <a:t>Производительность пара - 70 г./мин.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0000"/>
                </a:solidFill>
              </a:rPr>
              <a:t>Тип пара - сухой.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0000"/>
                </a:solidFill>
              </a:rPr>
              <a:t>Время ожидания готовности – 4 мин.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628775"/>
            <a:ext cx="4103687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ТЕРМОПРЕСС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538288"/>
            <a:ext cx="4603750" cy="5183187"/>
          </a:xfrm>
        </p:spPr>
      </p:pic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5076825" y="1882775"/>
            <a:ext cx="40132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0000"/>
                </a:solidFill>
                <a:latin typeface="Franklin Gothic Book" pitchFamily="34" charset="0"/>
              </a:rPr>
              <a:t>Термопресс проходного типа ПДП-100 фирмы Геран люкс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GENIUS SISTEMA</a:t>
            </a:r>
            <a:br>
              <a:rPr lang="en-US" dirty="0"/>
            </a:br>
            <a:r>
              <a:rPr lang="ru-RU" dirty="0" err="1"/>
              <a:t>произвадитель</a:t>
            </a:r>
            <a:r>
              <a:rPr lang="ru-RU" dirty="0"/>
              <a:t> «</a:t>
            </a:r>
            <a:r>
              <a:rPr lang="en-US" dirty="0" err="1"/>
              <a:t>Metalnova</a:t>
            </a:r>
            <a:r>
              <a:rPr lang="en-US" dirty="0"/>
              <a:t>» </a:t>
            </a:r>
            <a:r>
              <a:rPr lang="ru-RU" dirty="0"/>
              <a:t>Италия</a:t>
            </a:r>
            <a:br>
              <a:rPr lang="ru-RU" dirty="0"/>
            </a:br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785938"/>
            <a:ext cx="6913562" cy="4811712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Пресс для дублирования и </a:t>
            </a:r>
            <a:r>
              <a:rPr lang="ru-RU" dirty="0" err="1"/>
              <a:t>термопереноса</a:t>
            </a:r>
            <a:r>
              <a:rPr lang="ru-RU" dirty="0"/>
              <a:t> VP405B 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1412875"/>
            <a:ext cx="5076825" cy="5076825"/>
          </a:xfrm>
        </p:spPr>
      </p:pic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684213" y="155733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Пресс для дублирования тканей, термопереноса и закрепления изображений при цифровой печати</a:t>
            </a:r>
          </a:p>
          <a:p>
            <a:r>
              <a:rPr lang="ru-RU">
                <a:latin typeface="Franklin Gothic Book" pitchFamily="34" charset="0"/>
              </a:rPr>
              <a:t>в наличии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 bwMode="auto">
          <a:xfrm>
            <a:off x="822325" y="365125"/>
            <a:ext cx="7521575" cy="13350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b="1" cap="none" smtClean="0">
                <a:solidFill>
                  <a:srgbClr val="336699"/>
                </a:solidFill>
                <a:latin typeface="Arial" charset="0"/>
                <a:cs typeface="Times New Roman" pitchFamily="18" charset="0"/>
              </a:rPr>
              <a:t>ГЛАДИЛЬНЫЙ ПРЕСС</a:t>
            </a:r>
            <a:r>
              <a:rPr lang="ru-RU" sz="2000" cap="none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cap="none" smtClean="0">
                <a:cs typeface="Times New Roman" pitchFamily="18" charset="0"/>
              </a:rPr>
              <a:t>ELNA OPAL</a:t>
            </a:r>
            <a:r>
              <a:rPr lang="ru-RU" sz="1200" cap="none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cap="none" smtClean="0">
                <a:latin typeface="Times New Roman" pitchFamily="18" charset="0"/>
                <a:cs typeface="Times New Roman" pitchFamily="18" charset="0"/>
              </a:rPr>
            </a:br>
            <a:endParaRPr lang="ru-RU" cap="none" smtClean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752600"/>
            <a:ext cx="7921625" cy="477202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idx="1"/>
          </p:nvPr>
        </p:nvSpPr>
        <p:spPr>
          <a:xfrm>
            <a:off x="179388" y="404813"/>
            <a:ext cx="8856662" cy="4275137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Сухое глажение: для изделий из синтетики, нейлона, перлона и т.д. - при низкой температуре (если необходимо с сухой прокладочной тканью). 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Глажение с паром: для изделий из хлопка, льна, отбеливаемых тканей (полотенец, простыней, рубашек, блузок др.) Для более эффективного применения пара используйте увлажнитель. 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 прокладочной тканью: для вязаных изделий и изделий из шерсти, джерси и т.д. 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При проглаживании монограмм и вышивок кладите их лицевой стороной к гладильной платформе, чтобы выдавить рельеф. 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При глажке очень большую роль играет правильное расположение белья на платформе. 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747125" cy="63881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844675"/>
            <a:ext cx="7521575" cy="549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Простыни и пододеяльники:</a:t>
            </a:r>
            <a:br>
              <a:rPr lang="ru-RU" dirty="0"/>
            </a:br>
            <a:r>
              <a:rPr lang="ru-RU" dirty="0"/>
              <a:t>Сложите изделии в 4 раза, и уложите его позади гладильной платформы. </a:t>
            </a:r>
            <a:br>
              <a:rPr lang="ru-RU" dirty="0"/>
            </a:br>
            <a:r>
              <a:rPr lang="ru-RU" dirty="0"/>
              <a:t>Гладьте, продвигая изделие к себе со стороны задней части пресса.</a:t>
            </a:r>
            <a:br>
              <a:rPr lang="ru-RU" dirty="0"/>
            </a:br>
            <a:r>
              <a:rPr lang="ru-RU" dirty="0"/>
              <a:t>Всегда используйте этот прием с большими вещами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51500" y="349250"/>
            <a:ext cx="3355975" cy="2520950"/>
          </a:xfrm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492375"/>
            <a:ext cx="325913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410075"/>
            <a:ext cx="3227388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69875"/>
            <a:ext cx="35687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4410075"/>
            <a:ext cx="320992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5791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ТЕМА</a:t>
            </a:r>
            <a:r>
              <a:rPr lang="ru-RU" sz="6600" dirty="0" smtClean="0"/>
              <a:t>:</a:t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i="1" dirty="0" smtClean="0">
                <a:solidFill>
                  <a:srgbClr val="C00000"/>
                </a:solidFill>
              </a:rPr>
              <a:t>ХАРАКТЕРИСТИКА</a:t>
            </a:r>
            <a:r>
              <a:rPr lang="ru-RU" sz="6600" dirty="0" smtClean="0">
                <a:solidFill>
                  <a:srgbClr val="C00000"/>
                </a:solidFill>
              </a:rPr>
              <a:t> </a:t>
            </a:r>
            <a:r>
              <a:rPr lang="ru-RU" sz="6600" i="1" dirty="0" smtClean="0">
                <a:solidFill>
                  <a:srgbClr val="C00000"/>
                </a:solidFill>
              </a:rPr>
              <a:t>ШВЕЙНОГО ОБОРУДОВАНИЯ</a:t>
            </a:r>
            <a:endParaRPr lang="ru-RU" sz="6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1047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/>
              <a:t>Топпер</a:t>
            </a:r>
            <a:r>
              <a:rPr lang="ru-RU" dirty="0"/>
              <a:t> пневматический + </a:t>
            </a:r>
            <a:r>
              <a:rPr lang="en-US" dirty="0"/>
              <a:t>Zeus</a:t>
            </a:r>
            <a:br>
              <a:rPr lang="en-US" dirty="0"/>
            </a:br>
            <a:r>
              <a:rPr lang="en-US" dirty="0"/>
              <a:t>BATTISTELLA TOPPER COMBI</a:t>
            </a:r>
            <a:br>
              <a:rPr lang="en-US" dirty="0"/>
            </a:br>
            <a:endParaRPr lang="ru-R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2127250"/>
            <a:ext cx="3559175" cy="4376738"/>
          </a:xfrm>
        </p:spPr>
      </p:pic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179388" y="1700213"/>
            <a:ext cx="4968875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Пневматический топпер с паровым манекеном в одной установке. Пневматический топпер для финишной обработки брюк без канта с элементами натягивающими вдоль и поперек. Электронное управление, зажимы пневматического действия. Паровой манекен оснащен: автоматическое управление рабочими циклами при помощи таймеров (подача пара, подача пара и поддув, поддув), регулируемая ширина плечей и высоты корпуса манекена, передний зажим, растяжители и крепление рукавов. Поддув 1,3 кВт, дополнительный подогрев пара. Мощность 3,5 кВТ. </a:t>
            </a:r>
          </a:p>
          <a:p>
            <a:r>
              <a:rPr lang="ru-RU">
                <a:latin typeface="Franklin Gothic Book" pitchFamily="34" charset="0"/>
              </a:rPr>
              <a:t>Подключение трехфазовое 400 Вт, требуется внешний источник пара (2-6 бар) и сжатого воздуха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620713"/>
            <a:ext cx="7521575" cy="549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/>
              <a:t>Пароманекен</a:t>
            </a:r>
            <a:r>
              <a:rPr lang="ru-RU" dirty="0"/>
              <a:t> с парогенератором</a:t>
            </a:r>
            <a:br>
              <a:rPr lang="ru-RU" dirty="0"/>
            </a:br>
            <a:r>
              <a:rPr lang="ru-RU" dirty="0"/>
              <a:t>BATTISTELLA ZEUS/A</a:t>
            </a:r>
            <a:br>
              <a:rPr lang="ru-RU" dirty="0"/>
            </a:br>
            <a:endParaRPr lang="ru-RU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130300"/>
            <a:ext cx="4535488" cy="5518150"/>
          </a:xfrm>
        </p:spPr>
      </p:pic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4427538" y="1628775"/>
            <a:ext cx="457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Пароманекен с оснащением: автоматический пароманекен мощностью 12 кВт, емкость котла 16 л, рабочее давление 5 бар, полностью автоматические функции - программируемые при посредничестве таймеров циклы процесса [отпаривание, поддув теплым и холодным воздухом], мощность двигателя вентилятора 1,25 кВт, регулируемая ширина плеч и корпуса, передний прижим, натяжители и зажимы рукавов. </a:t>
            </a:r>
          </a:p>
          <a:p>
            <a:r>
              <a:rPr lang="ru-RU">
                <a:latin typeface="Franklin Gothic Book" pitchFamily="34" charset="0"/>
              </a:rPr>
              <a:t>Подключение трехфазовое 400 В, вес 135 кг, габаритные размеры 58x144x160 см, объем в упаковке 1,3 м3. </a:t>
            </a:r>
          </a:p>
          <a:p>
            <a:r>
              <a:rPr lang="ru-RU">
                <a:latin typeface="Franklin Gothic Book" pitchFamily="34" charset="0"/>
              </a:rPr>
              <a:t>Нет проблем с водой. Для парогенераторов BATTISTELLA используйте обычную водопроводную воду.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836613"/>
            <a:ext cx="7521575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/>
              <a:t>Пароманекен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BATTISTELLA ZEUS/V JACKET-FINISHER</a:t>
            </a:r>
            <a:br>
              <a:rPr lang="en-US" dirty="0"/>
            </a:br>
            <a:endParaRPr lang="ru-RU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412875"/>
            <a:ext cx="4105275" cy="5091113"/>
          </a:xfrm>
        </p:spPr>
      </p:pic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539750" y="1916113"/>
            <a:ext cx="38163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Пневматический пароманекен для отпаривания пиджаков, курток и жакетов с оснащением: электронное управление, мощность двигателя вентилятора 2,25 кВт, дополнительный подогреватель 1 кВт, поворотный корпус. Передний, боковой и задний прижим пневматического действия. Зажим воротника. Регулируемая ширина плеч и высота корпуса. В комплекте утюг пар-пар. Требуется внешний источник пара и сжатого воздуха.</a:t>
            </a:r>
          </a:p>
          <a:p>
            <a:r>
              <a:rPr lang="ru-RU">
                <a:latin typeface="Franklin Gothic Book" pitchFamily="34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8138" y="404813"/>
            <a:ext cx="8388350" cy="6316662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765175"/>
            <a:ext cx="7521575" cy="547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/>
              <a:t>Пятновыводной</a:t>
            </a:r>
            <a:r>
              <a:rPr lang="ru-RU" dirty="0"/>
              <a:t> стол</a:t>
            </a:r>
            <a:br>
              <a:rPr lang="ru-RU" dirty="0"/>
            </a:br>
            <a:r>
              <a:rPr lang="en-US" dirty="0"/>
              <a:t>BATTISTELLA FEDRA</a:t>
            </a:r>
            <a:br>
              <a:rPr lang="en-US" dirty="0"/>
            </a:br>
            <a:endParaRPr lang="ru-RU" dirty="0"/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>
          <a:xfrm>
            <a:off x="5076825" y="1100138"/>
            <a:ext cx="3887788" cy="5281612"/>
          </a:xfrm>
        </p:spPr>
        <p:txBody>
          <a:bodyPr/>
          <a:lstStyle/>
          <a:p>
            <a:pPr eaLnBrk="1" hangingPunct="1"/>
            <a:r>
              <a:rPr lang="ru-RU" smtClean="0"/>
              <a:t>Пятновыводной стол с оснащением: рабочая поверхность, выполненная из нержавеющей стали, отсос мощностью 0,13 кВт, высота рабочей поверхности 34 см, 2 распыляющих пистолета, пистолет для сушки. Требуется внешний источник сжатого воздуха, давление 6-8 бар. </a:t>
            </a:r>
          </a:p>
          <a:p>
            <a:pPr eaLnBrk="1" hangingPunct="1"/>
            <a:r>
              <a:rPr lang="ru-RU" smtClean="0"/>
              <a:t>Подключение 230 В, вес 12 кг, габаритные размеры рабочего стола 61x25x81 см, объем в упаковке 0,19 м3.</a:t>
            </a:r>
          </a:p>
          <a:p>
            <a:pPr eaLnBrk="1" hangingPunct="1"/>
            <a:r>
              <a:rPr lang="ru-RU" smtClean="0"/>
              <a:t> </a:t>
            </a:r>
          </a:p>
          <a:p>
            <a:pPr eaLnBrk="1" hangingPunct="1"/>
            <a:endParaRPr lang="ru-RU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03413"/>
            <a:ext cx="446405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908050"/>
            <a:ext cx="7521575" cy="549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/>
              <a:t>Пятновыводной</a:t>
            </a:r>
            <a:r>
              <a:rPr lang="ru-RU" dirty="0"/>
              <a:t> стол</a:t>
            </a:r>
            <a:br>
              <a:rPr lang="ru-RU" dirty="0"/>
            </a:br>
            <a:r>
              <a:rPr lang="en-US" dirty="0"/>
              <a:t>BATTISTELLA VENERE</a:t>
            </a:r>
            <a:br>
              <a:rPr lang="en-US" dirty="0"/>
            </a:br>
            <a:endParaRPr lang="ru-RU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1557338"/>
            <a:ext cx="4416425" cy="4991100"/>
          </a:xfrm>
        </p:spPr>
      </p:pic>
      <p:sp>
        <p:nvSpPr>
          <p:cNvPr id="39939" name="Прямоугольник 3"/>
          <p:cNvSpPr>
            <a:spLocks noChangeArrowheads="1"/>
          </p:cNvSpPr>
          <p:nvPr/>
        </p:nvSpPr>
        <p:spPr bwMode="auto">
          <a:xfrm>
            <a:off x="107950" y="2133600"/>
            <a:ext cx="431958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Пятновыводной стол с оснащением: две рабочие поверхности [большая и рукавная], выполненные из нержавеющей стали, отсос мощностью 0,36 кВт, высота главной рабочей поерхности 94 см, 2 распыляющих пистолета, пятновыводной пистолет с двумя соплами и пистолет для сушки. Требуется внешний источник сжатого воздуха, давление 8-10 бар, </a:t>
            </a:r>
          </a:p>
          <a:p>
            <a:r>
              <a:rPr lang="ru-RU">
                <a:latin typeface="Franklin Gothic Book" pitchFamily="34" charset="0"/>
              </a:rPr>
              <a:t>Подключение 230 В, вес 55 кг, габаритные размеры рабочего стола 120x50x182 см, объем в упаковке 1 м3.</a:t>
            </a:r>
          </a:p>
          <a:p>
            <a:r>
              <a:rPr lang="ru-RU">
                <a:latin typeface="Franklin Gothic Book" pitchFamily="34" charset="0"/>
              </a:rPr>
              <a:t>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SF  Манекен с формой для глажения рукавов</a:t>
            </a: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12875"/>
            <a:ext cx="4103688" cy="5135563"/>
          </a:xfrm>
        </p:spPr>
      </p:pic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4427538" y="1341438"/>
            <a:ext cx="457200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Манекен с формой для глажения рукавов. </a:t>
            </a:r>
          </a:p>
          <a:p>
            <a:r>
              <a:rPr lang="ru-RU">
                <a:latin typeface="Franklin Gothic Book" pitchFamily="34" charset="0"/>
              </a:rPr>
              <a:t>Соответствующий для всего рода рукавов</a:t>
            </a:r>
          </a:p>
          <a:p>
            <a:r>
              <a:rPr lang="ru-RU">
                <a:latin typeface="Franklin Gothic Book" pitchFamily="34" charset="0"/>
              </a:rPr>
              <a:t>длинных средних и длинных с всех матерялов. </a:t>
            </a:r>
          </a:p>
          <a:p>
            <a:r>
              <a:rPr lang="ru-RU">
                <a:latin typeface="Franklin Gothic Book" pitchFamily="34" charset="0"/>
              </a:rPr>
              <a:t>Быстрое и простое использование с подержкой  высокого качества. </a:t>
            </a:r>
          </a:p>
          <a:p>
            <a:r>
              <a:rPr lang="ru-RU">
                <a:latin typeface="Franklin Gothic Book" pitchFamily="34" charset="0"/>
              </a:rPr>
              <a:t>Необходимый внешний источник пары.</a:t>
            </a:r>
          </a:p>
          <a:p>
            <a:r>
              <a:rPr lang="ru-RU">
                <a:latin typeface="Franklin Gothic Book" pitchFamily="34" charset="0"/>
              </a:rPr>
              <a:t>ТЕХНИЧЕСКАЯ ХАРАКТЕРИСТИКА:</a:t>
            </a:r>
          </a:p>
          <a:p>
            <a:r>
              <a:rPr lang="ru-RU">
                <a:latin typeface="Franklin Gothic Book" pitchFamily="34" charset="0"/>
              </a:rPr>
              <a:t>Рабочее напряжение  220 V./1/50Hz</a:t>
            </a:r>
          </a:p>
          <a:p>
            <a:r>
              <a:rPr lang="ru-RU">
                <a:latin typeface="Franklin Gothic Book" pitchFamily="34" charset="0"/>
              </a:rPr>
              <a:t>Мощность вентилятора 0,26 kВ</a:t>
            </a:r>
          </a:p>
          <a:p>
            <a:r>
              <a:rPr lang="ru-RU">
                <a:latin typeface="Franklin Gothic Book" pitchFamily="34" charset="0"/>
              </a:rPr>
              <a:t>Диаметр связи с источником пары  3/8"</a:t>
            </a:r>
          </a:p>
          <a:p>
            <a:r>
              <a:rPr lang="ru-RU">
                <a:latin typeface="Franklin Gothic Book" pitchFamily="34" charset="0"/>
              </a:rPr>
              <a:t>Диаметр трубы для вторичного использования конденсата  3/8"</a:t>
            </a:r>
          </a:p>
          <a:p>
            <a:r>
              <a:rPr lang="ru-RU">
                <a:latin typeface="Franklin Gothic Book" pitchFamily="34" charset="0"/>
              </a:rPr>
              <a:t>Рабочее давление пары 3 ÷ 5 bar</a:t>
            </a:r>
          </a:p>
          <a:p>
            <a:r>
              <a:rPr lang="ru-RU">
                <a:latin typeface="Franklin Gothic Book" pitchFamily="34" charset="0"/>
              </a:rPr>
              <a:t>Количество нужной пары 4÷6 Kг/ч</a:t>
            </a:r>
          </a:p>
          <a:p>
            <a:r>
              <a:rPr lang="ru-RU">
                <a:latin typeface="Franklin Gothic Book" pitchFamily="34" charset="0"/>
              </a:rPr>
              <a:t>Изделия  340 x 520 x 2430 мм</a:t>
            </a:r>
          </a:p>
          <a:p>
            <a:r>
              <a:rPr lang="ru-RU">
                <a:latin typeface="Franklin Gothic Book" pitchFamily="34" charset="0"/>
              </a:rPr>
              <a:t>Вес нетто  30 Kг</a:t>
            </a:r>
          </a:p>
          <a:p>
            <a:r>
              <a:rPr lang="ru-RU">
                <a:latin typeface="Franklin Gothic Book" pitchFamily="34" charset="0"/>
              </a:rPr>
              <a:t>Вес брутто с упаковкой  40 Kг</a:t>
            </a:r>
          </a:p>
          <a:p>
            <a:r>
              <a:rPr lang="ru-RU">
                <a:latin typeface="Franklin Gothic Book" pitchFamily="34" charset="0"/>
              </a:rPr>
              <a:t>Размеры упаковки  450 x 620 x 1650 мм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17463"/>
            <a:ext cx="4695825" cy="66309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836613"/>
            <a:ext cx="7521575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EASY Ручная машина для сборки </a:t>
            </a:r>
            <a:r>
              <a:rPr lang="ru-RU" dirty="0" err="1"/>
              <a:t>рубашок</a:t>
            </a:r>
            <a:endParaRPr lang="ru-RU" dirty="0"/>
          </a:p>
        </p:txBody>
      </p:sp>
      <p:sp>
        <p:nvSpPr>
          <p:cNvPr id="41987" name="Прямоугольник 3"/>
          <p:cNvSpPr>
            <a:spLocks noChangeArrowheads="1"/>
          </p:cNvSpPr>
          <p:nvPr/>
        </p:nvSpPr>
        <p:spPr bwMode="auto">
          <a:xfrm>
            <a:off x="250825" y="1916113"/>
            <a:ext cx="45720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ТЕХНИЧЕСКАЯ ХАРАКТЕРИСТИКА: </a:t>
            </a:r>
          </a:p>
          <a:p>
            <a:endParaRPr lang="ru-RU">
              <a:latin typeface="Franklin Gothic Book" pitchFamily="34" charset="0"/>
            </a:endParaRPr>
          </a:p>
          <a:p>
            <a:r>
              <a:rPr lang="ru-RU">
                <a:latin typeface="Franklin Gothic Book" pitchFamily="34" charset="0"/>
              </a:rPr>
              <a:t>Рабочее напряжение 220 V/1/50 Hz </a:t>
            </a:r>
          </a:p>
          <a:p>
            <a:r>
              <a:rPr lang="ru-RU">
                <a:latin typeface="Franklin Gothic Book" pitchFamily="34" charset="0"/>
              </a:rPr>
              <a:t>Мощность вентилятора 0,26 kВ</a:t>
            </a:r>
          </a:p>
          <a:p>
            <a:r>
              <a:rPr lang="ru-RU">
                <a:latin typeface="Franklin Gothic Book" pitchFamily="34" charset="0"/>
              </a:rPr>
              <a:t>Диаметр связи с источником  3/8" </a:t>
            </a:r>
          </a:p>
          <a:p>
            <a:r>
              <a:rPr lang="ru-RU">
                <a:latin typeface="Franklin Gothic Book" pitchFamily="34" charset="0"/>
              </a:rPr>
              <a:t>Диаметр трубы для вторичного</a:t>
            </a:r>
          </a:p>
          <a:p>
            <a:r>
              <a:rPr lang="ru-RU">
                <a:latin typeface="Franklin Gothic Book" pitchFamily="34" charset="0"/>
              </a:rPr>
              <a:t>использования конденсата 3/8" </a:t>
            </a:r>
          </a:p>
          <a:p>
            <a:r>
              <a:rPr lang="ru-RU">
                <a:latin typeface="Franklin Gothic Book" pitchFamily="34" charset="0"/>
              </a:rPr>
              <a:t>Рабочее давление пары 3 ÷ 5 bar</a:t>
            </a:r>
          </a:p>
          <a:p>
            <a:r>
              <a:rPr lang="ru-RU">
                <a:latin typeface="Franklin Gothic Book" pitchFamily="34" charset="0"/>
              </a:rPr>
              <a:t>Количество нужной пары 4÷6 Kг/ч</a:t>
            </a:r>
          </a:p>
          <a:p>
            <a:r>
              <a:rPr lang="ru-RU">
                <a:latin typeface="Franklin Gothic Book" pitchFamily="34" charset="0"/>
              </a:rPr>
              <a:t>Диаметр присоединения</a:t>
            </a:r>
          </a:p>
          <a:p>
            <a:r>
              <a:rPr lang="ru-RU">
                <a:latin typeface="Franklin Gothic Book" pitchFamily="34" charset="0"/>
              </a:rPr>
              <a:t>компрессора 340 x 520 x 2430 mm</a:t>
            </a:r>
          </a:p>
          <a:p>
            <a:r>
              <a:rPr lang="ru-RU">
                <a:latin typeface="Franklin Gothic Book" pitchFamily="34" charset="0"/>
              </a:rPr>
              <a:t>Рабочее давление воздуха  </a:t>
            </a:r>
          </a:p>
          <a:p>
            <a:r>
              <a:rPr lang="ru-RU">
                <a:latin typeface="Franklin Gothic Book" pitchFamily="34" charset="0"/>
              </a:rPr>
              <a:t>Количество нужного воздуха  </a:t>
            </a:r>
          </a:p>
          <a:p>
            <a:r>
              <a:rPr lang="ru-RU">
                <a:latin typeface="Franklin Gothic Book" pitchFamily="34" charset="0"/>
              </a:rPr>
              <a:t>Размеры изделия 340 x 520 x 2430 мм</a:t>
            </a:r>
          </a:p>
          <a:p>
            <a:r>
              <a:rPr lang="ru-RU">
                <a:latin typeface="Franklin Gothic Book" pitchFamily="34" charset="0"/>
              </a:rPr>
              <a:t>Вес нетто 30 Kг</a:t>
            </a:r>
          </a:p>
          <a:p>
            <a:r>
              <a:rPr lang="ru-RU">
                <a:latin typeface="Franklin Gothic Book" pitchFamily="34" charset="0"/>
              </a:rPr>
              <a:t>Вес брутто с упаковкой 40 Kг</a:t>
            </a:r>
          </a:p>
          <a:p>
            <a:r>
              <a:rPr lang="ru-RU">
                <a:latin typeface="Franklin Gothic Book" pitchFamily="34" charset="0"/>
              </a:rPr>
              <a:t>Размеры упаковки 450 x 620 x 1650 мм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908050"/>
            <a:ext cx="7521575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M-781 </a:t>
            </a:r>
            <a:r>
              <a:rPr lang="ru-RU" dirty="0" err="1"/>
              <a:t>Унивесальный</a:t>
            </a:r>
            <a:r>
              <a:rPr lang="ru-RU" dirty="0"/>
              <a:t> манекен для глажения с надувом для</a:t>
            </a:r>
            <a:br>
              <a:rPr lang="ru-RU" dirty="0"/>
            </a:br>
            <a:r>
              <a:rPr lang="ru-RU" dirty="0"/>
              <a:t>всех родов внешней одежды</a:t>
            </a:r>
            <a:br>
              <a:rPr lang="ru-RU" dirty="0"/>
            </a:br>
            <a:endParaRPr lang="ru-RU" dirty="0"/>
          </a:p>
        </p:txBody>
      </p:sp>
      <p:pic>
        <p:nvPicPr>
          <p:cNvPr id="43010" name="Объект 3" descr="http://www.tatem.by/files/Image/1647_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276475"/>
            <a:ext cx="3384550" cy="4341813"/>
          </a:xfrm>
        </p:spPr>
      </p:pic>
      <p:sp>
        <p:nvSpPr>
          <p:cNvPr id="43011" name="Прямоугольник 4"/>
          <p:cNvSpPr>
            <a:spLocks noChangeArrowheads="1"/>
          </p:cNvSpPr>
          <p:nvPr/>
        </p:nvSpPr>
        <p:spPr bwMode="auto">
          <a:xfrm>
            <a:off x="3424238" y="2039938"/>
            <a:ext cx="5508625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Унивесальный манекен для глажения с надувом для</a:t>
            </a:r>
          </a:p>
          <a:p>
            <a:r>
              <a:rPr lang="ru-RU">
                <a:latin typeface="Franklin Gothic Book" pitchFamily="34" charset="0"/>
              </a:rPr>
              <a:t>всех родов внешней одежды, соответствующий для</a:t>
            </a:r>
          </a:p>
          <a:p>
            <a:r>
              <a:rPr lang="ru-RU">
                <a:latin typeface="Franklin Gothic Book" pitchFamily="34" charset="0"/>
              </a:rPr>
              <a:t>пунктов обслуживания как, химические прачечни,</a:t>
            </a:r>
          </a:p>
          <a:p>
            <a:r>
              <a:rPr lang="ru-RU">
                <a:latin typeface="Franklin Gothic Book" pitchFamily="34" charset="0"/>
              </a:rPr>
              <a:t>прачечни и тоже для промышленности упаковок, и</a:t>
            </a:r>
          </a:p>
          <a:p>
            <a:r>
              <a:rPr lang="ru-RU">
                <a:latin typeface="Franklin Gothic Book" pitchFamily="34" charset="0"/>
              </a:rPr>
              <a:t>гладильного обслуживания и гостиниц. Оборотной корпус поэваляет делать разные добавочние</a:t>
            </a:r>
          </a:p>
          <a:p>
            <a:r>
              <a:rPr lang="ru-RU">
                <a:latin typeface="Franklin Gothic Book" pitchFamily="34" charset="0"/>
              </a:rPr>
              <a:t>действа на одежду, тоже во время цикля.</a:t>
            </a:r>
          </a:p>
          <a:p>
            <a:r>
              <a:rPr lang="ru-RU">
                <a:latin typeface="Franklin Gothic Book" pitchFamily="34" charset="0"/>
              </a:rPr>
              <a:t>Оборудование: корпус mod. Standard, вентилатов 1 HP и микропроцессор с зкраном имеет возможность сохранения 10 програмов в памяти изделия. Автоматичиские, регулированные циклы, введенные в</a:t>
            </a:r>
          </a:p>
          <a:p>
            <a:r>
              <a:rPr lang="ru-RU">
                <a:latin typeface="Franklin Gothic Book" pitchFamily="34" charset="0"/>
              </a:rPr>
              <a:t>действие нажатием педали, регулировка потока горячево воздуха.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1114425"/>
            <a:ext cx="3652838" cy="55054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981075"/>
            <a:ext cx="7521575" cy="547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M-780 </a:t>
            </a:r>
            <a:r>
              <a:rPr lang="ru-RU" dirty="0" err="1"/>
              <a:t>Унивесальный</a:t>
            </a:r>
            <a:r>
              <a:rPr lang="ru-RU" dirty="0"/>
              <a:t> манекен для глажения с надувом для</a:t>
            </a:r>
            <a:br>
              <a:rPr lang="ru-RU" dirty="0"/>
            </a:br>
            <a:r>
              <a:rPr lang="ru-RU" dirty="0"/>
              <a:t>всех родов внешней одежды</a:t>
            </a:r>
            <a:br>
              <a:rPr lang="ru-RU" dirty="0"/>
            </a:br>
            <a:endParaRPr lang="ru-RU" dirty="0"/>
          </a:p>
        </p:txBody>
      </p:sp>
      <p:sp>
        <p:nvSpPr>
          <p:cNvPr id="44035" name="Прямоугольник 4"/>
          <p:cNvSpPr>
            <a:spLocks noChangeArrowheads="1"/>
          </p:cNvSpPr>
          <p:nvPr/>
        </p:nvSpPr>
        <p:spPr bwMode="auto">
          <a:xfrm>
            <a:off x="250825" y="1773238"/>
            <a:ext cx="457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Унивесальный манекен для глажения с надувом для</a:t>
            </a:r>
          </a:p>
          <a:p>
            <a:r>
              <a:rPr lang="ru-RU">
                <a:latin typeface="Franklin Gothic Book" pitchFamily="34" charset="0"/>
              </a:rPr>
              <a:t>всех родов внешней одежды, соответствующий для</a:t>
            </a:r>
          </a:p>
          <a:p>
            <a:r>
              <a:rPr lang="ru-RU">
                <a:latin typeface="Franklin Gothic Book" pitchFamily="34" charset="0"/>
              </a:rPr>
              <a:t>пунктов обслуживания как, химические прачечни,</a:t>
            </a:r>
          </a:p>
          <a:p>
            <a:r>
              <a:rPr lang="ru-RU">
                <a:latin typeface="Franklin Gothic Book" pitchFamily="34" charset="0"/>
              </a:rPr>
              <a:t>прачечни и тоже для промышленности упаковок, и</a:t>
            </a:r>
          </a:p>
          <a:p>
            <a:r>
              <a:rPr lang="ru-RU">
                <a:latin typeface="Franklin Gothic Book" pitchFamily="34" charset="0"/>
              </a:rPr>
              <a:t>гладильного обслуживания и гостиниц. Оборотной корпус поэваляет делать разные добавочние действа на одежду, тоже во время цикля. Построен элекрический парообразователь имеющий котел с обьемом 9 л, электонический коньтроль, грелку 12кВ</a:t>
            </a:r>
          </a:p>
          <a:p>
            <a:r>
              <a:rPr lang="ru-RU">
                <a:latin typeface="Franklin Gothic Book" pitchFamily="34" charset="0"/>
              </a:rPr>
              <a:t>(или 8 – 10 кв по желанию, точно такая самая цена).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i="1" dirty="0" smtClean="0"/>
              <a:t>ПЛАН:</a:t>
            </a:r>
            <a:endParaRPr lang="ru-RU" sz="8000" b="1" i="1" dirty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5400" dirty="0" smtClean="0"/>
              <a:t>ШВЕЙНЫЕ МАШИНКИ</a:t>
            </a:r>
          </a:p>
          <a:p>
            <a:pPr eaLnBrk="1" hangingPunct="1"/>
            <a:r>
              <a:rPr lang="ru-RU" sz="5400" dirty="0" smtClean="0"/>
              <a:t>МАШИНКИ ВЛАЖНО-ТЕПЛОВОЙ ОБРАБОТКИ</a:t>
            </a:r>
          </a:p>
          <a:p>
            <a:pPr eaLnBrk="1" hangingPunct="1"/>
            <a:r>
              <a:rPr lang="ru-RU" sz="5400" dirty="0" smtClean="0"/>
              <a:t>ИХ ПРИМЕНЕНИЕ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354138"/>
            <a:ext cx="4013200" cy="51498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908050"/>
            <a:ext cx="7521575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/>
              <a:t>Mod</a:t>
            </a:r>
            <a:r>
              <a:rPr lang="ru-RU" dirty="0"/>
              <a:t>. M-781/GV Манекен разработан для глажения разных </a:t>
            </a:r>
            <a:r>
              <a:rPr lang="ru-RU" dirty="0" err="1"/>
              <a:t>куртков</a:t>
            </a:r>
            <a:r>
              <a:rPr lang="ru-RU" dirty="0"/>
              <a:t> с</a:t>
            </a:r>
            <a:br>
              <a:rPr lang="ru-RU" dirty="0"/>
            </a:br>
            <a:r>
              <a:rPr lang="ru-RU" dirty="0" err="1"/>
              <a:t>дженсу</a:t>
            </a:r>
            <a:r>
              <a:rPr lang="ru-RU" dirty="0"/>
              <a:t>, спортивных </a:t>
            </a:r>
            <a:r>
              <a:rPr lang="ru-RU" dirty="0" err="1"/>
              <a:t>куртков</a:t>
            </a:r>
            <a:r>
              <a:rPr lang="ru-RU" dirty="0"/>
              <a:t> и рабочих рубашек</a:t>
            </a:r>
            <a:br>
              <a:rPr lang="ru-RU" dirty="0"/>
            </a:br>
            <a:endParaRPr lang="ru-RU" dirty="0"/>
          </a:p>
        </p:txBody>
      </p:sp>
      <p:sp>
        <p:nvSpPr>
          <p:cNvPr id="45059" name="Прямоугольник 3"/>
          <p:cNvSpPr>
            <a:spLocks noChangeArrowheads="1"/>
          </p:cNvSpPr>
          <p:nvPr/>
        </p:nvSpPr>
        <p:spPr bwMode="auto">
          <a:xfrm>
            <a:off x="30163" y="2060575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ТЕХНИЧЕСКАЯ ХАРАКТЕРИСТИКА:  </a:t>
            </a:r>
          </a:p>
          <a:p>
            <a:r>
              <a:rPr lang="ru-RU">
                <a:latin typeface="Franklin Gothic Book" pitchFamily="34" charset="0"/>
              </a:rPr>
              <a:t>Рабочее напряжение 400/3+N/50 Hz </a:t>
            </a:r>
          </a:p>
          <a:p>
            <a:r>
              <a:rPr lang="ru-RU">
                <a:latin typeface="Franklin Gothic Book" pitchFamily="34" charset="0"/>
              </a:rPr>
              <a:t>Мощность вентилятора 1,7 HP</a:t>
            </a:r>
          </a:p>
          <a:p>
            <a:r>
              <a:rPr lang="ru-RU">
                <a:latin typeface="Franklin Gothic Book" pitchFamily="34" charset="0"/>
              </a:rPr>
              <a:t>Диаметр клапана отвода котела 1/2" </a:t>
            </a:r>
          </a:p>
          <a:p>
            <a:r>
              <a:rPr lang="ru-RU">
                <a:latin typeface="Franklin Gothic Book" pitchFamily="34" charset="0"/>
              </a:rPr>
              <a:t>Диаметр трубы для вторичного</a:t>
            </a:r>
          </a:p>
          <a:p>
            <a:r>
              <a:rPr lang="ru-RU">
                <a:latin typeface="Franklin Gothic Book" pitchFamily="34" charset="0"/>
              </a:rPr>
              <a:t>использования конденсата 1/2" </a:t>
            </a:r>
          </a:p>
          <a:p>
            <a:r>
              <a:rPr lang="ru-RU">
                <a:latin typeface="Franklin Gothic Book" pitchFamily="34" charset="0"/>
              </a:rPr>
              <a:t>Рабочее давление пары 4 ÷ 6 bar</a:t>
            </a:r>
          </a:p>
          <a:p>
            <a:r>
              <a:rPr lang="ru-RU">
                <a:latin typeface="Franklin Gothic Book" pitchFamily="34" charset="0"/>
              </a:rPr>
              <a:t>Количество нужной пары 10 ÷ 20 Kг/ч</a:t>
            </a:r>
          </a:p>
          <a:p>
            <a:r>
              <a:rPr lang="ru-RU">
                <a:latin typeface="Franklin Gothic Book" pitchFamily="34" charset="0"/>
              </a:rPr>
              <a:t>Диаметр присоединения компрессора 1/4 " </a:t>
            </a:r>
          </a:p>
          <a:p>
            <a:r>
              <a:rPr lang="ru-RU">
                <a:latin typeface="Franklin Gothic Book" pitchFamily="34" charset="0"/>
              </a:rPr>
              <a:t>Рабочее давление воздуха 7 bar </a:t>
            </a:r>
          </a:p>
          <a:p>
            <a:r>
              <a:rPr lang="ru-RU">
                <a:latin typeface="Franklin Gothic Book" pitchFamily="34" charset="0"/>
              </a:rPr>
              <a:t>Размеры изделия 2020 x 980 x 1450 мм</a:t>
            </a:r>
          </a:p>
          <a:p>
            <a:r>
              <a:rPr lang="ru-RU">
                <a:latin typeface="Franklin Gothic Book" pitchFamily="34" charset="0"/>
              </a:rPr>
              <a:t>Вес нетто 95 Kг</a:t>
            </a:r>
          </a:p>
          <a:p>
            <a:r>
              <a:rPr lang="ru-RU">
                <a:latin typeface="Franklin Gothic Book" pitchFamily="34" charset="0"/>
              </a:rPr>
              <a:t>Вес брутто с упаковкой 125 Kг</a:t>
            </a:r>
          </a:p>
          <a:p>
            <a:r>
              <a:rPr lang="ru-RU">
                <a:latin typeface="Franklin Gothic Book" pitchFamily="34" charset="0"/>
              </a:rPr>
              <a:t>Вес брутто в ящике 172 Kг</a:t>
            </a:r>
          </a:p>
          <a:p>
            <a:r>
              <a:rPr lang="ru-RU">
                <a:latin typeface="Franklin Gothic Book" pitchFamily="34" charset="0"/>
              </a:rPr>
              <a:t>Размеры упаковки 1480 x 880 x 1800 mm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793750"/>
            <a:ext cx="8678862" cy="5778500"/>
          </a:xfrm>
        </p:spPr>
      </p:pic>
      <p:sp>
        <p:nvSpPr>
          <p:cNvPr id="47106" name="Прямоугольник 3"/>
          <p:cNvSpPr>
            <a:spLocks noChangeArrowheads="1"/>
          </p:cNvSpPr>
          <p:nvPr/>
        </p:nvSpPr>
        <p:spPr bwMode="auto">
          <a:xfrm>
            <a:off x="179388" y="14288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DURKOPP-ADLER 558-431391</a:t>
            </a:r>
          </a:p>
          <a:p>
            <a:r>
              <a:rPr lang="ru-RU">
                <a:latin typeface="Franklin Gothic Book" pitchFamily="34" charset="0"/>
              </a:rPr>
              <a:t>Петельный автомат двухниточного цепного стежка, с подачей каркасной нити и обрезкой игольной нити. Оснащена швейной оснасткой Е 3312 для петель с клиновой закрепкой или без неё, с двумя пакетами длин петель 18 и 24 мм. Прорубка петель до или после шитья. Скорость шитья 1650 об/мин., 3 х 230V 50Hz</a:t>
            </a:r>
          </a:p>
          <a:p>
            <a:r>
              <a:rPr lang="ru-RU">
                <a:latin typeface="Franklin Gothic Book" pitchFamily="34" charset="0"/>
              </a:rPr>
              <a:t>Изделие : брюки пиджаки джинсы спецодежда пальто.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ЛИТЕРАТУРА</a:t>
            </a:r>
            <a:endParaRPr lang="ru-RU"/>
          </a:p>
        </p:txBody>
      </p:sp>
      <p:sp>
        <p:nvSpPr>
          <p:cNvPr id="48130" name="Объект 2"/>
          <p:cNvSpPr>
            <a:spLocks noGrp="1"/>
          </p:cNvSpPr>
          <p:nvPr>
            <p:ph idx="1"/>
          </p:nvPr>
        </p:nvSpPr>
        <p:spPr>
          <a:xfrm>
            <a:off x="250825" y="1100138"/>
            <a:ext cx="8424863" cy="5497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smtClean="0"/>
              <a:t>1.	</a:t>
            </a:r>
            <a:r>
              <a:rPr lang="ru-RU" smtClean="0"/>
              <a:t>Закулов И.П. Рынок и швейная отросль// Швейная промышленность. – 2003. -№1. –С. 42-45.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2.	Тоголов К.Л. Рентабельно ли швейное производство?// Швейная промышленность. – 2002. -№12. – С.36-40.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3.	Гущина К. Г. Ассортимент, свойства и технические требования к материалам для одежды. Москва: «Легкая индустрия». - 1978.- С.160.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4.	НСО-87 «Нормативы стоимости обработки на швейные изделия массового производства»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5.	Шаньгина В.Ф. Соединение деталей одежды. Москва: «Легкая индустрия». - 1976.- С.55.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6.	Зак И.С., Горохов И.К. и др. Справочник по швейному оборудованию. – Москва: «Лёгкая индустрия».- 1981.-С.272.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7.	Интернет http:// geran.ru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8.	Лабораторный практикум по курсу «Проектирование швейных предприятий» для студентов спец. Т17.03.01 дневной и заочной формы обучения /Л.М. Чонгарская, Н.П. Гарская – Витебск: ВГТУ, 2002 – 70 с.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9.	Проектирование предприятий швейной промышленности: Учебник для ВТУЗов / А.Я. Изместьева, Л.П. Юдина, П.Н. Умняков и др.; Под ред. А.Я. Изместьевой. – Москва: «Лёгкая и пищевая промышленность».- 1983. – С.264.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10.	Голубкова В.Т. «Внутрипроцессные транспортные средства швейных цехов»:Учебно-методическое пособие для вузов. Витебск: Министерство образования РБ УО «ВГТУ», 1999г.-71с.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11.	Кокеткин, П.П. Одежда технология- техника, процессы - качество/ П.П Кокеткин. –Москва: Изд. МГУДТ, 2001. -560 с.</a:t>
            </a:r>
          </a:p>
          <a:p>
            <a:pPr eaLnBrk="1" hangingPunct="1">
              <a:lnSpc>
                <a:spcPct val="80000"/>
              </a:lnSpc>
            </a:pPr>
            <a:endParaRPr lang="ru-RU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ХАРАКТЕРИСТИКА ШВЕЙНЫХ МАШИНОК</a:t>
            </a: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При выборе оборудования учитывается не только его загрузка и производительность, но и степень универсальности, характеризующая возможность выполнения нескольких операций на одном оборудовании. 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Для улучшения качества работ и повышения производительности труда швейные машины оснащены различными приспособлениями малой механизации, а пресс имеет большой набор специальных подушек для </a:t>
            </a:r>
            <a:r>
              <a:rPr lang="ru-RU" dirty="0" err="1" smtClean="0"/>
              <a:t>внутрипроцессной</a:t>
            </a:r>
            <a:r>
              <a:rPr lang="ru-RU" dirty="0" smtClean="0"/>
              <a:t> и окончательной ВТО.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0863" y="404813"/>
            <a:ext cx="28654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365125"/>
            <a:ext cx="8164512" cy="1119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СТАРЫЕ МОДЕЛИ И ИХ АНАЛОГИ</a:t>
            </a:r>
            <a:endParaRPr lang="ru-RU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11188" y="1412875"/>
            <a:ext cx="3529012" cy="2535238"/>
          </a:xfrm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386138"/>
            <a:ext cx="3995737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>
          <a:xfrm>
            <a:off x="1" y="714356"/>
            <a:ext cx="8786842" cy="5235594"/>
          </a:xfrm>
        </p:spPr>
        <p:txBody>
          <a:bodyPr/>
          <a:lstStyle/>
          <a:p>
            <a:pPr algn="just" eaLnBrk="1" hangingPunct="1"/>
            <a:r>
              <a:rPr lang="ru-RU" sz="2000" dirty="0" smtClean="0"/>
              <a:t>Технологическая характеристика швейного оборудования</a:t>
            </a:r>
          </a:p>
          <a:p>
            <a:pPr algn="just" eaLnBrk="1" hangingPunct="1"/>
            <a:r>
              <a:rPr lang="ru-RU" sz="2000" dirty="0" smtClean="0"/>
              <a:t>При подборе оборудования для операций изготовления изделий специалисты учитывают возможность выполнения обработки деталей изделия необходимым методом, возможность обработки данных материалов, выполнения соединений с необходимыми параметрами, размещения и подключения к существующим </a:t>
            </a:r>
            <a:r>
              <a:rPr lang="ru-RU" sz="2000" dirty="0" err="1" smtClean="0"/>
              <a:t>электросистемам</a:t>
            </a:r>
            <a:r>
              <a:rPr lang="ru-RU" sz="2000" dirty="0" smtClean="0"/>
              <a:t> на предприятии, а также уровень квалификации персонала, обслуживающего и эксплуатирующего машины. Из всевозможных вариантов машин предпочтение отдают тем, которые не только соответствуют установленным требованиям, но и хорошо зарекомендовали себя на швейных предприятиях (более высокая производительность, качество работы, надежность, долговечность, безотказность и др.), обеспечены запасными деталями, выпускаются фирмами, оборудование которых распространено на предприятии, а также имеющим приемлемую цену.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6225"/>
            <a:ext cx="8893175" cy="65817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400" dirty="0"/>
              <a:t>Описание </a:t>
            </a:r>
            <a:r>
              <a:rPr lang="ru-RU" sz="1400" dirty="0" err="1"/>
              <a:t>Protex</a:t>
            </a:r>
            <a:r>
              <a:rPr lang="ru-RU" sz="1400" dirty="0"/>
              <a:t> TY-1130M:</a:t>
            </a:r>
            <a:br>
              <a:rPr lang="ru-RU" sz="1400" dirty="0"/>
            </a:br>
            <a:r>
              <a:rPr lang="ru-RU" sz="1400" dirty="0"/>
              <a:t>- </a:t>
            </a:r>
            <a:r>
              <a:rPr lang="ru-RU" sz="1400" dirty="0" err="1"/>
              <a:t>Прямострочная</a:t>
            </a:r>
            <a:r>
              <a:rPr lang="ru-RU" sz="1400" dirty="0"/>
              <a:t> машина челночного стежка с увеличенным челноком для средних и тяжелых материалов.</a:t>
            </a:r>
            <a:br>
              <a:rPr lang="ru-RU" sz="1400" dirty="0"/>
            </a:br>
            <a:r>
              <a:rPr lang="ru-RU" sz="1400" dirty="0"/>
              <a:t>- Автоматическая смазка.</a:t>
            </a:r>
            <a:br>
              <a:rPr lang="ru-RU" sz="1400" dirty="0"/>
            </a:br>
            <a:r>
              <a:rPr lang="ru-RU" sz="1400" dirty="0"/>
              <a:t>- Обладает высокой надежностью, мягким и тихим ходом.</a:t>
            </a:r>
            <a:br>
              <a:rPr lang="ru-RU" sz="1400" dirty="0"/>
            </a:br>
            <a:r>
              <a:rPr lang="ru-RU" sz="1400" dirty="0"/>
              <a:t>- Увеличенный челнок машины позволяет снизить затраты времени на замену нижней нити, а значит повысить производительность машины.</a:t>
            </a:r>
            <a:br>
              <a:rPr lang="ru-RU" sz="1400" dirty="0"/>
            </a:br>
            <a:r>
              <a:rPr lang="ru-RU" sz="1400" dirty="0"/>
              <a:t>- Имеет улучшенный современный дизайн и усовершенствованный механизм подачи масла к </a:t>
            </a:r>
            <a:r>
              <a:rPr lang="ru-RU" sz="1400" dirty="0" err="1"/>
              <a:t>игловодителю</a:t>
            </a:r>
            <a:r>
              <a:rPr lang="ru-RU" sz="1400" dirty="0"/>
              <a:t>.</a:t>
            </a:r>
            <a:br>
              <a:rPr lang="ru-RU" sz="1400" dirty="0"/>
            </a:br>
            <a:r>
              <a:rPr lang="ru-RU" sz="1400" dirty="0"/>
              <a:t>- Поставляется в комплекте со столом и электродвигателем.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Технические параметры:</a:t>
            </a:r>
            <a:br>
              <a:rPr lang="ru-RU" sz="1400" dirty="0"/>
            </a:br>
            <a:r>
              <a:rPr lang="ru-RU" sz="1400" dirty="0"/>
              <a:t>• Иглы: DPx5 14#-22#.</a:t>
            </a:r>
            <a:br>
              <a:rPr lang="ru-RU" sz="1400" dirty="0"/>
            </a:br>
            <a:r>
              <a:rPr lang="ru-RU" sz="1400" dirty="0"/>
              <a:t>• Вес: 33кг.</a:t>
            </a:r>
            <a:br>
              <a:rPr lang="ru-RU" sz="1400" dirty="0"/>
            </a:br>
            <a:r>
              <a:rPr lang="ru-RU" sz="1400" dirty="0"/>
              <a:t>• Высота подъема лапки рукой/подъемником: 6/13 мм.</a:t>
            </a:r>
            <a:br>
              <a:rPr lang="ru-RU" sz="1400" dirty="0"/>
            </a:br>
            <a:r>
              <a:rPr lang="ru-RU" sz="1400" dirty="0"/>
              <a:t>• Длина стежка: 7 мм.</a:t>
            </a:r>
            <a:br>
              <a:rPr lang="ru-RU" sz="1400" dirty="0"/>
            </a:br>
            <a:r>
              <a:rPr lang="ru-RU" sz="1400" dirty="0"/>
              <a:t>• Скорость вращения мотора, количество стежков: 3500 об/мин.</a:t>
            </a:r>
            <a:br>
              <a:rPr lang="ru-RU" sz="1400" dirty="0"/>
            </a:br>
            <a:r>
              <a:rPr lang="ru-RU" sz="1400" dirty="0"/>
              <a:t>• Напряжение: 370 Вт.</a:t>
            </a:r>
            <a:br>
              <a:rPr lang="ru-RU" sz="1400" dirty="0"/>
            </a:br>
            <a:r>
              <a:rPr lang="ru-RU" sz="1400" dirty="0"/>
              <a:t>• Ход иглы: 35 мм.</a:t>
            </a:r>
            <a:br>
              <a:rPr lang="ru-RU" sz="1400" dirty="0"/>
            </a:br>
            <a:r>
              <a:rPr lang="ru-RU" sz="1400" dirty="0"/>
              <a:t>• Вес стола: 28 кг.</a:t>
            </a:r>
            <a:br>
              <a:rPr lang="ru-RU" sz="1400" dirty="0"/>
            </a:br>
            <a:r>
              <a:rPr lang="ru-RU" sz="1400" dirty="0"/>
              <a:t>• Габаритные размеры, </a:t>
            </a:r>
            <a:r>
              <a:rPr lang="ru-RU" sz="1400" dirty="0" err="1"/>
              <a:t>ДхШхВ</a:t>
            </a:r>
            <a:r>
              <a:rPr lang="ru-RU" sz="1400" dirty="0"/>
              <a:t>: 580х254х530 мм.</a:t>
            </a:r>
            <a:br>
              <a:rPr lang="ru-RU" sz="1400" dirty="0"/>
            </a:br>
            <a:r>
              <a:rPr lang="ru-RU" sz="1400" dirty="0"/>
              <a:t>• Ткань: тяжелые материалы.</a:t>
            </a:r>
            <a:br>
              <a:rPr lang="ru-RU" sz="1400" dirty="0"/>
            </a:br>
            <a:r>
              <a:rPr lang="ru-RU" sz="1400" dirty="0"/>
              <a:t>• Увеличенный челнок.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Стандартная комплектация:</a:t>
            </a:r>
            <a:br>
              <a:rPr lang="ru-RU" sz="1400" dirty="0"/>
            </a:br>
            <a:r>
              <a:rPr lang="ru-RU" sz="1400" dirty="0"/>
              <a:t>• Стол.</a:t>
            </a:r>
            <a:br>
              <a:rPr lang="ru-RU" sz="1400" dirty="0"/>
            </a:br>
            <a:r>
              <a:rPr lang="ru-RU" sz="1400" dirty="0"/>
              <a:t>• Голова.</a:t>
            </a:r>
            <a:br>
              <a:rPr lang="ru-RU" sz="1400" dirty="0"/>
            </a:br>
            <a:r>
              <a:rPr lang="ru-RU" sz="1400" dirty="0"/>
              <a:t>• Двигатель.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Дополнительное оборудование:</a:t>
            </a:r>
            <a:br>
              <a:rPr lang="ru-RU" sz="1400" dirty="0"/>
            </a:br>
            <a:r>
              <a:rPr lang="ru-RU" sz="1400" dirty="0"/>
              <a:t>• Мотор с электронным управлением CF-400C;</a:t>
            </a:r>
            <a:br>
              <a:rPr lang="ru-RU" sz="1400" dirty="0"/>
            </a:br>
            <a:r>
              <a:rPr lang="ru-RU" sz="1400" dirty="0"/>
              <a:t>• Мотор с электронным управлением и позиционированием иглы CF-400B;</a:t>
            </a:r>
            <a:br>
              <a:rPr lang="ru-RU" sz="1400" dirty="0"/>
            </a:br>
            <a:r>
              <a:rPr lang="ru-RU" sz="1400" dirty="0"/>
              <a:t>• Светильник для швейной машины, 220 Вт, потребляемая мощность 0.5 W. </a:t>
            </a:r>
            <a:br>
              <a:rPr lang="ru-RU" sz="1400" dirty="0"/>
            </a:br>
            <a:endParaRPr lang="ru-RU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916113"/>
            <a:ext cx="4602162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404813"/>
            <a:ext cx="4395788" cy="3455987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ln w="0"/>
                <a:gradFill flip="none">
                  <a:gsLst>
                    <a:gs pos="0">
                      <a:srgbClr val="797B7E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797B7E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797B7E">
                        <a:shade val="65000"/>
                        <a:satMod val="130000"/>
                      </a:srgbClr>
                    </a:gs>
                    <a:gs pos="92000">
                      <a:srgbClr val="797B7E">
                        <a:shade val="50000"/>
                        <a:satMod val="120000"/>
                      </a:srgbClr>
                    </a:gs>
                    <a:gs pos="100000">
                      <a:srgbClr val="797B7E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Страна производитель</a:t>
            </a:r>
            <a:endParaRPr lang="ru-RU" dirty="0"/>
          </a:p>
        </p:txBody>
      </p:sp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539750" y="1484313"/>
            <a:ext cx="80645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800"/>
              </a:spcBef>
            </a:pPr>
            <a:r>
              <a:rPr lang="ru-RU" sz="2000" b="1">
                <a:solidFill>
                  <a:srgbClr val="000000"/>
                </a:solidFill>
                <a:latin typeface="Franklin Gothic Book" pitchFamily="34" charset="0"/>
              </a:rPr>
              <a:t>Разнообразие выбора швейных машин в наших магазинах обеспечивают такие компании, как Pfaff (Германия), Husqvarna Viking (Швеция), Brother (Япония), Janome (Япония) и Family (Великобритания).</a:t>
            </a:r>
          </a:p>
          <a:p>
            <a:pPr marL="342900" indent="-342900">
              <a:spcBef>
                <a:spcPts val="800"/>
              </a:spcBef>
            </a:pPr>
            <a:r>
              <a:rPr lang="ru-RU" sz="2000" b="1">
                <a:solidFill>
                  <a:srgbClr val="000000"/>
                </a:solidFill>
                <a:latin typeface="Franklin Gothic Book" pitchFamily="34" charset="0"/>
              </a:rPr>
              <a:t>В Европе производство машин разместили только две компании из списка. Pfaff производит некоторые модели машин на заводах в Чехии и Швеции, а Husqvarna в Швеции. Впрочем, в Европе производятся только машины дорогих серий. Простую и недорогую продукцию эти компании производят на Тайване и в Китае. Машины недорогих серий азиатской сборки обычно имеют какое-то особое название. У Husqvarna это серия "Huskystar", у Pfaff - "Pfaff Hobby", у Bernina - "Bernette".</a:t>
            </a:r>
          </a:p>
          <a:p>
            <a:pPr marL="342900" indent="-342900">
              <a:spcBef>
                <a:spcPts val="800"/>
              </a:spcBef>
            </a:pPr>
            <a:r>
              <a:rPr lang="ru-RU" sz="2000" b="1">
                <a:solidFill>
                  <a:srgbClr val="000000"/>
                </a:solidFill>
                <a:latin typeface="Franklin Gothic Book" pitchFamily="34" charset="0"/>
              </a:rPr>
              <a:t>Компания Janome в Японии собирает лишь самые дорогие швейные и швейно-вышивальные машины. Основное производство обычно размещено на Тайване или в Таиланде. Машины Brother производятся в Китае и на Тайване.</a:t>
            </a:r>
          </a:p>
          <a:p>
            <a:pPr marL="342900" indent="-342900">
              <a:spcBef>
                <a:spcPts val="800"/>
              </a:spcBef>
            </a:pPr>
            <a:endParaRPr lang="ru-RU" sz="2000" b="1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79</TotalTime>
  <Words>1603</Words>
  <Application>Microsoft Office PowerPoint</Application>
  <PresentationFormat>Экран (4:3)</PresentationFormat>
  <Paragraphs>158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Углы</vt:lpstr>
      <vt:lpstr>МИНИСТЕРСТВО ВЫСШЕГО И СРЕДНЕ-СПЕЦИАЛЬНОГО ОБРАЗОВАНИЯ РЕСПУБЛИКИ УЗБЕКИСТАН  БУХАРСКИЙ  ИНЖЕНЕРНО –ТЕХНОЛОГИЧЕСКИЙ  ИНСТИТУТ</vt:lpstr>
      <vt:lpstr>ТЕМА:  ХАРАКТЕРИСТИКА ШВЕЙНОГО ОБОРУДОВАНИЯ</vt:lpstr>
      <vt:lpstr>ПЛАН:</vt:lpstr>
      <vt:lpstr>ХАРАКТЕРИСТИКА ШВЕЙНЫХ МАШИНОК</vt:lpstr>
      <vt:lpstr>СТАРЫЕ МОДЕЛИ И ИХ АНАЛОГИ</vt:lpstr>
      <vt:lpstr>Презентация PowerPoint</vt:lpstr>
      <vt:lpstr>Описание Protex TY-1130M: - Прямострочная машина челночного стежка с увеличенным челноком для средних и тяжелых материалов. - Автоматическая смазка. - Обладает высокой надежностью, мягким и тихим ходом. - Увеличенный челнок машины позволяет снизить затраты времени на замену нижней нити, а значит повысить производительность машины. - Имеет улучшенный современный дизайн и усовершенствованный механизм подачи масла к игловодителю. - Поставляется в комплекте со столом и электродвигателем.  Технические параметры: • Иглы: DPx5 14#-22#. • Вес: 33кг. • Высота подъема лапки рукой/подъемником: 6/13 мм. • Длина стежка: 7 мм. • Скорость вращения мотора, количество стежков: 3500 об/мин. • Напряжение: 370 Вт. • Ход иглы: 35 мм. • Вес стола: 28 кг. • Габаритные размеры, ДхШхВ: 580х254х530 мм. • Ткань: тяжелые материалы. • Увеличенный челнок.  Стандартная комплектация: • Стол. • Голова. • Двигатель.  Дополнительное оборудование: • Мотор с электронным управлением CF-400C; • Мотор с электронным управлением и позиционированием иглы CF-400B; • Светильник для швейной машины, 220 Вт, потребляемая мощность 0.5 W.  </vt:lpstr>
      <vt:lpstr>Презентация PowerPoint</vt:lpstr>
      <vt:lpstr>Страна производитель</vt:lpstr>
      <vt:lpstr>Тип челночного устройства</vt:lpstr>
      <vt:lpstr>Верхний транспортер ткани</vt:lpstr>
      <vt:lpstr>GENIUS SISTEMA произвадитель «Metalnova» Италия</vt:lpstr>
      <vt:lpstr>ТЕРМОПРЕСС</vt:lpstr>
      <vt:lpstr> GENIUS SISTEMA произвадитель «Metalnova» Италия </vt:lpstr>
      <vt:lpstr>Пресс для дублирования и термопереноса VP405B </vt:lpstr>
      <vt:lpstr>ГЛАДИЛЬНЫЙ ПРЕСС ELNA OPAL </vt:lpstr>
      <vt:lpstr>Презентация PowerPoint</vt:lpstr>
      <vt:lpstr>Простыни и пододеяльники: Сложите изделии в 4 раза, и уложите его позади гладильной платформы.  Гладьте, продвигая изделие к себе со стороны задней части пресса. Всегда используйте этот прием с большими вещами </vt:lpstr>
      <vt:lpstr>Презентация PowerPoint</vt:lpstr>
      <vt:lpstr>Топпер пневматический + Zeus BATTISTELLA TOPPER COMBI </vt:lpstr>
      <vt:lpstr>Пароманекен с парогенератором BATTISTELLA ZEUS/A </vt:lpstr>
      <vt:lpstr>Пароманекен BATTISTELLA ZEUS/V JACKET-FINISHER </vt:lpstr>
      <vt:lpstr>Презентация PowerPoint</vt:lpstr>
      <vt:lpstr>Пятновыводной стол BATTISTELLA FEDRA </vt:lpstr>
      <vt:lpstr>Пятновыводной стол BATTISTELLA VENERE </vt:lpstr>
      <vt:lpstr>SF  Манекен с формой для глажения рукавов</vt:lpstr>
      <vt:lpstr>EASY Ручная машина для сборки рубашок</vt:lpstr>
      <vt:lpstr>M-781 Унивесальный манекен для глажения с надувом для всех родов внешней одежды </vt:lpstr>
      <vt:lpstr>M-780 Унивесальный манекен для глажения с надувом для всех родов внешней одежды </vt:lpstr>
      <vt:lpstr>Mod. M-781/GV Манекен разработан для глажения разных куртков с дженсу, спортивных куртков и рабочих рубашек </vt:lpstr>
      <vt:lpstr>Презентация PowerPoint</vt:lpstr>
      <vt:lpstr>ЛИТЕРАТУРА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ВЫСШЕГО И СРЕДНЕ-СПЕЦИАЛЬНОГО ОБРАЗОВАНИЯ РЕСПУБЛИКИ УЗБЕКИСТАН  БУХАРСКИЙ  ИНЖЕНЕРНО –ТЕХНИЧЕСКИЙ  ИНСТИТУТ  ВЫСОКИХ  ТЕХНОЛОГИЙ</dc:title>
  <dc:creator>Пользователь Windows</dc:creator>
  <cp:lastModifiedBy>XTreme.ws</cp:lastModifiedBy>
  <cp:revision>13</cp:revision>
  <dcterms:created xsi:type="dcterms:W3CDTF">2001-12-31T19:19:12Z</dcterms:created>
  <dcterms:modified xsi:type="dcterms:W3CDTF">2014-11-12T11:29:28Z</dcterms:modified>
</cp:coreProperties>
</file>