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256" r:id="rId2"/>
    <p:sldId id="482" r:id="rId3"/>
    <p:sldId id="324" r:id="rId4"/>
    <p:sldId id="325" r:id="rId5"/>
    <p:sldId id="380" r:id="rId6"/>
    <p:sldId id="358" r:id="rId7"/>
    <p:sldId id="359" r:id="rId8"/>
    <p:sldId id="384" r:id="rId9"/>
    <p:sldId id="483" r:id="rId10"/>
    <p:sldId id="475" r:id="rId11"/>
    <p:sldId id="396" r:id="rId12"/>
    <p:sldId id="436" r:id="rId13"/>
    <p:sldId id="400" r:id="rId14"/>
    <p:sldId id="402" r:id="rId15"/>
    <p:sldId id="403" r:id="rId16"/>
    <p:sldId id="417" r:id="rId17"/>
    <p:sldId id="484" r:id="rId18"/>
  </p:sldIdLst>
  <p:sldSz cx="9144000" cy="6858000" type="screen4x3"/>
  <p:notesSz cx="6742113" cy="9872663"/>
  <p:custDataLst>
    <p:tags r:id="rId21"/>
  </p:custDataLst>
  <p:defaultTextStyle>
    <a:defPPr>
      <a:defRPr lang="ko-KR"/>
    </a:defPPr>
    <a:lvl1pPr algn="l" rtl="0" fontAlgn="base">
      <a:spcBef>
        <a:spcPct val="0"/>
      </a:spcBef>
      <a:spcAft>
        <a:spcPct val="0"/>
      </a:spcAft>
      <a:defRPr kern="1200">
        <a:solidFill>
          <a:schemeClr val="tx1"/>
        </a:solidFill>
        <a:latin typeface="Arial" charset="0"/>
        <a:ea typeface="맑은 고딕"/>
        <a:cs typeface="맑은 고딕"/>
      </a:defRPr>
    </a:lvl1pPr>
    <a:lvl2pPr marL="457200" algn="l" rtl="0" fontAlgn="base">
      <a:spcBef>
        <a:spcPct val="0"/>
      </a:spcBef>
      <a:spcAft>
        <a:spcPct val="0"/>
      </a:spcAft>
      <a:defRPr kern="1200">
        <a:solidFill>
          <a:schemeClr val="tx1"/>
        </a:solidFill>
        <a:latin typeface="Arial" charset="0"/>
        <a:ea typeface="맑은 고딕"/>
        <a:cs typeface="맑은 고딕"/>
      </a:defRPr>
    </a:lvl2pPr>
    <a:lvl3pPr marL="914400" algn="l" rtl="0" fontAlgn="base">
      <a:spcBef>
        <a:spcPct val="0"/>
      </a:spcBef>
      <a:spcAft>
        <a:spcPct val="0"/>
      </a:spcAft>
      <a:defRPr kern="1200">
        <a:solidFill>
          <a:schemeClr val="tx1"/>
        </a:solidFill>
        <a:latin typeface="Arial" charset="0"/>
        <a:ea typeface="맑은 고딕"/>
        <a:cs typeface="맑은 고딕"/>
      </a:defRPr>
    </a:lvl3pPr>
    <a:lvl4pPr marL="1371600" algn="l" rtl="0" fontAlgn="base">
      <a:spcBef>
        <a:spcPct val="0"/>
      </a:spcBef>
      <a:spcAft>
        <a:spcPct val="0"/>
      </a:spcAft>
      <a:defRPr kern="1200">
        <a:solidFill>
          <a:schemeClr val="tx1"/>
        </a:solidFill>
        <a:latin typeface="Arial" charset="0"/>
        <a:ea typeface="맑은 고딕"/>
        <a:cs typeface="맑은 고딕"/>
      </a:defRPr>
    </a:lvl4pPr>
    <a:lvl5pPr marL="1828800" algn="l" rtl="0" fontAlgn="base">
      <a:spcBef>
        <a:spcPct val="0"/>
      </a:spcBef>
      <a:spcAft>
        <a:spcPct val="0"/>
      </a:spcAft>
      <a:defRPr kern="1200">
        <a:solidFill>
          <a:schemeClr val="tx1"/>
        </a:solidFill>
        <a:latin typeface="Arial" charset="0"/>
        <a:ea typeface="맑은 고딕"/>
        <a:cs typeface="맑은 고딕"/>
      </a:defRPr>
    </a:lvl5pPr>
    <a:lvl6pPr marL="2286000" algn="l" defTabSz="914400" rtl="0" eaLnBrk="1" latinLnBrk="0" hangingPunct="1">
      <a:defRPr kern="1200">
        <a:solidFill>
          <a:schemeClr val="tx1"/>
        </a:solidFill>
        <a:latin typeface="Arial" charset="0"/>
        <a:ea typeface="맑은 고딕"/>
        <a:cs typeface="맑은 고딕"/>
      </a:defRPr>
    </a:lvl6pPr>
    <a:lvl7pPr marL="2743200" algn="l" defTabSz="914400" rtl="0" eaLnBrk="1" latinLnBrk="0" hangingPunct="1">
      <a:defRPr kern="1200">
        <a:solidFill>
          <a:schemeClr val="tx1"/>
        </a:solidFill>
        <a:latin typeface="Arial" charset="0"/>
        <a:ea typeface="맑은 고딕"/>
        <a:cs typeface="맑은 고딕"/>
      </a:defRPr>
    </a:lvl7pPr>
    <a:lvl8pPr marL="3200400" algn="l" defTabSz="914400" rtl="0" eaLnBrk="1" latinLnBrk="0" hangingPunct="1">
      <a:defRPr kern="1200">
        <a:solidFill>
          <a:schemeClr val="tx1"/>
        </a:solidFill>
        <a:latin typeface="Arial" charset="0"/>
        <a:ea typeface="맑은 고딕"/>
        <a:cs typeface="맑은 고딕"/>
      </a:defRPr>
    </a:lvl8pPr>
    <a:lvl9pPr marL="3657600" algn="l" defTabSz="914400" rtl="0" eaLnBrk="1" latinLnBrk="0" hangingPunct="1">
      <a:defRPr kern="1200">
        <a:solidFill>
          <a:schemeClr val="tx1"/>
        </a:solidFill>
        <a:latin typeface="Arial" charset="0"/>
        <a:ea typeface="맑은 고딕"/>
        <a:cs typeface="맑은 고딕"/>
      </a:defRPr>
    </a:lvl9pPr>
  </p:defaultTextStyle>
  <p:extLst>
    <p:ext uri="{521415D9-36F7-43E2-AB2F-B90AF26B5E84}">
      <p14:sectionLst xmlns:p14="http://schemas.microsoft.com/office/powerpoint/2010/main">
        <p14:section name="Раздел по умолчанию" id="{8DF7C1EB-EB3E-47AB-9ED6-D7FE53A40412}">
          <p14:sldIdLst>
            <p14:sldId id="256"/>
            <p14:sldId id="482"/>
            <p14:sldId id="324"/>
            <p14:sldId id="325"/>
            <p14:sldId id="380"/>
            <p14:sldId id="358"/>
            <p14:sldId id="359"/>
            <p14:sldId id="384"/>
            <p14:sldId id="483"/>
            <p14:sldId id="475"/>
            <p14:sldId id="396"/>
            <p14:sldId id="436"/>
            <p14:sldId id="400"/>
            <p14:sldId id="402"/>
            <p14:sldId id="403"/>
            <p14:sldId id="417"/>
            <p14:sldId id="4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4" autoAdjust="0"/>
    <p:restoredTop sz="94660" autoAdjust="0"/>
  </p:normalViewPr>
  <p:slideViewPr>
    <p:cSldViewPr>
      <p:cViewPr>
        <p:scale>
          <a:sx n="50" d="100"/>
          <a:sy n="50" d="100"/>
        </p:scale>
        <p:origin x="-2046" y="-522"/>
      </p:cViewPr>
      <p:guideLst>
        <p:guide orient="horz" pos="2160"/>
        <p:guide pos="2880"/>
      </p:guideLst>
    </p:cSldViewPr>
  </p:slideViewPr>
  <p:outlineViewPr>
    <p:cViewPr>
      <p:scale>
        <a:sx n="33" d="100"/>
        <a:sy n="33" d="100"/>
      </p:scale>
      <p:origin x="0" y="107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AB26A34A-E270-4B4B-98AE-E3954A7857D8}" type="datetimeFigureOut">
              <a:rPr lang="ru-RU" smtClean="0"/>
              <a:t>01.11.2014</a:t>
            </a:fld>
            <a:endParaRPr lang="ru-RU"/>
          </a:p>
        </p:txBody>
      </p:sp>
      <p:sp>
        <p:nvSpPr>
          <p:cNvPr id="4" name="Нижний колонтитул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3B1D3B32-5A7B-4EDB-9F26-5C07D1083918}" type="slidenum">
              <a:rPr lang="ru-RU" smtClean="0"/>
              <a:t>‹#›</a:t>
            </a:fld>
            <a:endParaRPr lang="ru-RU"/>
          </a:p>
        </p:txBody>
      </p:sp>
    </p:spTree>
    <p:extLst>
      <p:ext uri="{BB962C8B-B14F-4D97-AF65-F5344CB8AC3E}">
        <p14:creationId xmlns:p14="http://schemas.microsoft.com/office/powerpoint/2010/main" val="1651901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21582"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1">
              <a:defRPr sz="1200">
                <a:latin typeface="맑은 고딕"/>
              </a:defRPr>
            </a:lvl1pPr>
          </a:lstStyle>
          <a:p>
            <a:endParaRPr lang="ru-RU"/>
          </a:p>
        </p:txBody>
      </p:sp>
      <p:sp>
        <p:nvSpPr>
          <p:cNvPr id="60419" name="Rectangle 3"/>
          <p:cNvSpPr>
            <a:spLocks noGrp="1" noChangeArrowheads="1"/>
          </p:cNvSpPr>
          <p:nvPr>
            <p:ph type="dt" idx="1"/>
          </p:nvPr>
        </p:nvSpPr>
        <p:spPr bwMode="auto">
          <a:xfrm>
            <a:off x="3818971" y="0"/>
            <a:ext cx="2921582"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1">
              <a:defRPr sz="1200">
                <a:latin typeface="맑은 고딕"/>
              </a:defRPr>
            </a:lvl1pPr>
          </a:lstStyle>
          <a:p>
            <a:fld id="{15CD4FDF-1012-4580-A498-291042E270EC}" type="datetimeFigureOut">
              <a:rPr lang="ru-RU"/>
              <a:pPr/>
              <a:t>01.11.2014</a:t>
            </a:fld>
            <a:endParaRPr lang="ru-RU"/>
          </a:p>
        </p:txBody>
      </p:sp>
      <p:sp>
        <p:nvSpPr>
          <p:cNvPr id="60420"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ffectLst/>
        </p:spPr>
      </p:sp>
      <p:sp>
        <p:nvSpPr>
          <p:cNvPr id="60421" name="Rectangle 5"/>
          <p:cNvSpPr>
            <a:spLocks noGrp="1" noChangeArrowheads="1"/>
          </p:cNvSpPr>
          <p:nvPr>
            <p:ph type="body" sz="quarter" idx="3"/>
          </p:nvPr>
        </p:nvSpPr>
        <p:spPr bwMode="auto">
          <a:xfrm>
            <a:off x="674212" y="4689515"/>
            <a:ext cx="5393690" cy="44426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0422" name="Rectangle 6"/>
          <p:cNvSpPr>
            <a:spLocks noGrp="1" noChangeArrowheads="1"/>
          </p:cNvSpPr>
          <p:nvPr>
            <p:ph type="ftr" sz="quarter" idx="4"/>
          </p:nvPr>
        </p:nvSpPr>
        <p:spPr bwMode="auto">
          <a:xfrm>
            <a:off x="0" y="9377316"/>
            <a:ext cx="2921582"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latinLnBrk="1">
              <a:defRPr sz="1200">
                <a:latin typeface="맑은 고딕"/>
              </a:defRPr>
            </a:lvl1pPr>
          </a:lstStyle>
          <a:p>
            <a:endParaRPr lang="ru-RU"/>
          </a:p>
        </p:txBody>
      </p:sp>
      <p:sp>
        <p:nvSpPr>
          <p:cNvPr id="60423" name="Rectangle 7"/>
          <p:cNvSpPr>
            <a:spLocks noGrp="1" noChangeArrowheads="1"/>
          </p:cNvSpPr>
          <p:nvPr>
            <p:ph type="sldNum" sz="quarter" idx="5"/>
          </p:nvPr>
        </p:nvSpPr>
        <p:spPr bwMode="auto">
          <a:xfrm>
            <a:off x="3818971" y="9377316"/>
            <a:ext cx="2921582"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1">
              <a:defRPr sz="1200">
                <a:latin typeface="맑은 고딕"/>
              </a:defRPr>
            </a:lvl1pPr>
          </a:lstStyle>
          <a:p>
            <a:fld id="{C88DE136-1A69-4512-8D48-B58671E67334}" type="slidenum">
              <a:rPr lang="ru-RU"/>
              <a:pPr/>
              <a:t>‹#›</a:t>
            </a:fld>
            <a:endParaRPr lang="ru-RU"/>
          </a:p>
        </p:txBody>
      </p:sp>
    </p:spTree>
    <p:extLst>
      <p:ext uri="{BB962C8B-B14F-4D97-AF65-F5344CB8AC3E}">
        <p14:creationId xmlns:p14="http://schemas.microsoft.com/office/powerpoint/2010/main" val="6131795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맑은 고딕"/>
        <a:cs typeface="맑은 고딕"/>
      </a:defRPr>
    </a:lvl1pPr>
    <a:lvl2pPr marL="457200" algn="l" rtl="0" fontAlgn="base">
      <a:spcBef>
        <a:spcPct val="30000"/>
      </a:spcBef>
      <a:spcAft>
        <a:spcPct val="0"/>
      </a:spcAft>
      <a:defRPr sz="1200" kern="1200">
        <a:solidFill>
          <a:schemeClr val="tx1"/>
        </a:solidFill>
        <a:latin typeface="Calibri" pitchFamily="34" charset="0"/>
        <a:ea typeface="맑은 고딕"/>
        <a:cs typeface="맑은 고딕"/>
      </a:defRPr>
    </a:lvl2pPr>
    <a:lvl3pPr marL="914400" algn="l" rtl="0" fontAlgn="base">
      <a:spcBef>
        <a:spcPct val="30000"/>
      </a:spcBef>
      <a:spcAft>
        <a:spcPct val="0"/>
      </a:spcAft>
      <a:defRPr sz="1200" kern="1200">
        <a:solidFill>
          <a:schemeClr val="tx1"/>
        </a:solidFill>
        <a:latin typeface="Calibri" pitchFamily="34" charset="0"/>
        <a:ea typeface="맑은 고딕"/>
        <a:cs typeface="맑은 고딕"/>
      </a:defRPr>
    </a:lvl3pPr>
    <a:lvl4pPr marL="1371600" algn="l" rtl="0" fontAlgn="base">
      <a:spcBef>
        <a:spcPct val="30000"/>
      </a:spcBef>
      <a:spcAft>
        <a:spcPct val="0"/>
      </a:spcAft>
      <a:defRPr sz="1200" kern="1200">
        <a:solidFill>
          <a:schemeClr val="tx1"/>
        </a:solidFill>
        <a:latin typeface="Calibri" pitchFamily="34" charset="0"/>
        <a:ea typeface="맑은 고딕"/>
        <a:cs typeface="맑은 고딕"/>
      </a:defRPr>
    </a:lvl4pPr>
    <a:lvl5pPr marL="1828800" algn="l" rtl="0" fontAlgn="base">
      <a:spcBef>
        <a:spcPct val="30000"/>
      </a:spcBef>
      <a:spcAft>
        <a:spcPct val="0"/>
      </a:spcAft>
      <a:defRPr sz="1200" kern="1200">
        <a:solidFill>
          <a:schemeClr val="tx1"/>
        </a:solidFill>
        <a:latin typeface="Calibri" pitchFamily="34" charset="0"/>
        <a:ea typeface="맑은 고딕"/>
        <a:cs typeface="맑은 고딕"/>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3"/>
          <p:cNvGrpSpPr>
            <a:grpSpLocks/>
          </p:cNvGrpSpPr>
          <p:nvPr/>
        </p:nvGrpSpPr>
        <p:grpSpPr bwMode="auto">
          <a:xfrm>
            <a:off x="409575" y="-4763"/>
            <a:ext cx="3761185"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1696 h 1753"/>
                <a:gd name="T2" fmla="*/ 225 w 670"/>
                <a:gd name="T3" fmla="*/ 1753 h 1753"/>
                <a:gd name="T4" fmla="*/ 670 w 670"/>
                <a:gd name="T5" fmla="*/ 0 h 1753"/>
                <a:gd name="T6" fmla="*/ 430 w 670"/>
                <a:gd name="T7" fmla="*/ 0 h 1753"/>
                <a:gd name="T8" fmla="*/ 0 w 670"/>
                <a:gd name="T9" fmla="*/ 1696 h 1753"/>
              </a:gdLst>
              <a:ahLst/>
              <a:cxnLst>
                <a:cxn ang="0">
                  <a:pos x="T0" y="T1"/>
                </a:cxn>
                <a:cxn ang="0">
                  <a:pos x="T2" y="T3"/>
                </a:cxn>
                <a:cxn ang="0">
                  <a:pos x="T4" y="T5"/>
                </a:cxn>
                <a:cxn ang="0">
                  <a:pos x="T6" y="T7"/>
                </a:cxn>
                <a:cxn ang="0">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hangingPunct="0"/>
              <a:endParaRPr lang="ru-RU">
                <a:solidFill>
                  <a:prstClr val="black"/>
                </a:solidFill>
                <a:latin typeface="Corbel" pitchFamily="34" charset="0"/>
              </a:endParaRPr>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380069"/>
            <a:ext cx="6430967"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3386533" y="3996267"/>
            <a:ext cx="5240734"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fld id="{2E8D3AA5-4D52-4477-8848-2DD5FBDD76FC}" type="datetimeFigureOut">
              <a:rPr lang="ko-KR" altLang="en-US" smtClean="0"/>
              <a:pPr/>
              <a:t>2014-11-01</a:t>
            </a:fld>
            <a:endParaRPr lang="ru-RU" altLang="en-US"/>
          </a:p>
        </p:txBody>
      </p:sp>
      <p:sp>
        <p:nvSpPr>
          <p:cNvPr id="12" name="Footer Placeholder 4"/>
          <p:cNvSpPr>
            <a:spLocks noGrp="1"/>
          </p:cNvSpPr>
          <p:nvPr>
            <p:ph type="ftr" sz="quarter" idx="11"/>
          </p:nvPr>
        </p:nvSpPr>
        <p:spPr>
          <a:xfrm>
            <a:off x="3999310" y="5883276"/>
            <a:ext cx="3243263" cy="365125"/>
          </a:xfrm>
        </p:spPr>
        <p:txBody>
          <a:bodyPr/>
          <a:lstStyle>
            <a:lvl1pPr>
              <a:defRPr/>
            </a:lvl1pPr>
          </a:lstStyle>
          <a:p>
            <a:endParaRPr lang="ru-RU" altLang="en-US"/>
          </a:p>
        </p:txBody>
      </p:sp>
      <p:sp>
        <p:nvSpPr>
          <p:cNvPr id="13" name="Slide Number Placeholder 5"/>
          <p:cNvSpPr>
            <a:spLocks noGrp="1"/>
          </p:cNvSpPr>
          <p:nvPr>
            <p:ph type="sldNum" sz="quarter" idx="12"/>
          </p:nvPr>
        </p:nvSpPr>
        <p:spPr/>
        <p:txBody>
          <a:bodyPr/>
          <a:lstStyle>
            <a:lvl1pPr>
              <a:defRPr/>
            </a:lvl1pPr>
          </a:lstStyle>
          <a:p>
            <a:fld id="{31F842D5-ECEF-4EFF-9321-DA7AF889B8C0}" type="slidenum">
              <a:rPr lang="ru-RU" altLang="en-US" smtClean="0"/>
              <a:pPr/>
              <a:t>‹#›</a:t>
            </a:fld>
            <a:endParaRPr lang="ru-RU" altLang="en-US"/>
          </a:p>
        </p:txBody>
      </p:sp>
    </p:spTree>
    <p:extLst>
      <p:ext uri="{BB962C8B-B14F-4D97-AF65-F5344CB8AC3E}">
        <p14:creationId xmlns:p14="http://schemas.microsoft.com/office/powerpoint/2010/main" val="35696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A0E52A2E-3FEE-4CF1-B491-3BD9FC6A60C3}" type="datetimeFigureOut">
              <a:rPr lang="ko-KR" altLang="en-US" smtClean="0"/>
              <a:pPr/>
              <a:t>2014-11-01</a:t>
            </a:fld>
            <a:endParaRPr lang="ru-RU" altLang="en-US"/>
          </a:p>
        </p:txBody>
      </p:sp>
      <p:sp>
        <p:nvSpPr>
          <p:cNvPr id="6" name="Footer Placeholder 4"/>
          <p:cNvSpPr>
            <a:spLocks noGrp="1"/>
          </p:cNvSpPr>
          <p:nvPr>
            <p:ph type="ftr" sz="quarter" idx="11"/>
          </p:nvPr>
        </p:nvSpPr>
        <p:spPr/>
        <p:txBody>
          <a:bodyPr/>
          <a:lstStyle>
            <a:lvl1pPr>
              <a:defRPr/>
            </a:lvl1pPr>
          </a:lstStyle>
          <a:p>
            <a:endParaRPr lang="ru-RU" altLang="en-US"/>
          </a:p>
        </p:txBody>
      </p:sp>
      <p:sp>
        <p:nvSpPr>
          <p:cNvPr id="7" name="Slide Number Placeholder 5"/>
          <p:cNvSpPr>
            <a:spLocks noGrp="1"/>
          </p:cNvSpPr>
          <p:nvPr>
            <p:ph type="sldNum" sz="quarter" idx="12"/>
          </p:nvPr>
        </p:nvSpPr>
        <p:spPr/>
        <p:txBody>
          <a:bodyPr/>
          <a:lstStyle>
            <a:lvl1pPr>
              <a:defRPr/>
            </a:lvl1pPr>
          </a:lstStyle>
          <a:p>
            <a:fld id="{1A9E05CB-4473-4871-B230-5926E51DC7F0}" type="slidenum">
              <a:rPr lang="ru-RU" altLang="en-US" smtClean="0"/>
              <a:pPr/>
              <a:t>‹#›</a:t>
            </a:fld>
            <a:endParaRPr lang="ru-RU" altLang="en-US"/>
          </a:p>
        </p:txBody>
      </p:sp>
    </p:spTree>
    <p:extLst>
      <p:ext uri="{BB962C8B-B14F-4D97-AF65-F5344CB8AC3E}">
        <p14:creationId xmlns:p14="http://schemas.microsoft.com/office/powerpoint/2010/main" val="142062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0"/>
            <a:ext cx="7514033" cy="3048000"/>
          </a:xfrm>
        </p:spPr>
        <p:txBody>
          <a:bodyP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13234" y="4343400"/>
            <a:ext cx="7514035"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A0E52A2E-3FEE-4CF1-B491-3BD9FC6A60C3}" type="datetimeFigureOut">
              <a:rPr lang="ko-KR" altLang="en-US" smtClean="0"/>
              <a:pPr/>
              <a:t>2014-11-01</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1A9E05CB-4473-4871-B230-5926E51DC7F0}" type="slidenum">
              <a:rPr lang="ru-RU" altLang="en-US" smtClean="0"/>
              <a:pPr/>
              <a:t>‹#›</a:t>
            </a:fld>
            <a:endParaRPr lang="ru-RU" altLang="en-US"/>
          </a:p>
        </p:txBody>
      </p:sp>
    </p:spTree>
    <p:extLst>
      <p:ext uri="{BB962C8B-B14F-4D97-AF65-F5344CB8AC3E}">
        <p14:creationId xmlns:p14="http://schemas.microsoft.com/office/powerpoint/2010/main" val="275487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1198960"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fontAlgn="auto">
              <a:spcAft>
                <a:spcPts val="0"/>
              </a:spcAft>
              <a:defRPr/>
            </a:pPr>
            <a:r>
              <a:rPr lang="en-US" sz="8000" dirty="0">
                <a:solidFill>
                  <a:prstClr val="black"/>
                </a:solidFill>
                <a:effectLst/>
                <a:latin typeface="Corbel"/>
              </a:rPr>
              <a:t>“</a:t>
            </a:r>
          </a:p>
        </p:txBody>
      </p:sp>
      <p:sp>
        <p:nvSpPr>
          <p:cNvPr id="6" name="TextBox 5"/>
          <p:cNvSpPr txBox="1"/>
          <p:nvPr/>
        </p:nvSpPr>
        <p:spPr>
          <a:xfrm>
            <a:off x="8170069"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fontAlgn="auto">
              <a:spcAft>
                <a:spcPts val="0"/>
              </a:spcAft>
              <a:defRPr/>
            </a:pPr>
            <a:r>
              <a:rPr lang="en-US" sz="8000" dirty="0">
                <a:solidFill>
                  <a:prstClr val="black"/>
                </a:solidFill>
                <a:effectLst/>
                <a:latin typeface="Corbel"/>
              </a:rPr>
              <a:t>”</a:t>
            </a:r>
          </a:p>
        </p:txBody>
      </p:sp>
      <p:sp>
        <p:nvSpPr>
          <p:cNvPr id="2" name="Title 1"/>
          <p:cNvSpPr>
            <a:spLocks noGrp="1"/>
          </p:cNvSpPr>
          <p:nvPr>
            <p:ph type="title"/>
          </p:nvPr>
        </p:nvSpPr>
        <p:spPr>
          <a:xfrm>
            <a:off x="1656159" y="685801"/>
            <a:ext cx="6742509" cy="2743199"/>
          </a:xfrm>
        </p:spPr>
        <p:txBody>
          <a:bodyP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827609" y="3428999"/>
            <a:ext cx="6399611"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113234" y="4343400"/>
            <a:ext cx="751403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fld id="{A0E52A2E-3FEE-4CF1-B491-3BD9FC6A60C3}" type="datetimeFigureOut">
              <a:rPr lang="ko-KR" altLang="en-US" smtClean="0"/>
              <a:pPr/>
              <a:t>2014-11-01</a:t>
            </a:fld>
            <a:endParaRPr lang="ru-RU" altLang="en-US"/>
          </a:p>
        </p:txBody>
      </p:sp>
      <p:sp>
        <p:nvSpPr>
          <p:cNvPr id="8" name="Footer Placeholder 4"/>
          <p:cNvSpPr>
            <a:spLocks noGrp="1"/>
          </p:cNvSpPr>
          <p:nvPr>
            <p:ph type="ftr" sz="quarter" idx="15"/>
          </p:nvPr>
        </p:nvSpPr>
        <p:spPr/>
        <p:txBody>
          <a:bodyPr/>
          <a:lstStyle>
            <a:lvl1pPr>
              <a:defRPr/>
            </a:lvl1pPr>
          </a:lstStyle>
          <a:p>
            <a:endParaRPr lang="ru-RU" altLang="en-US"/>
          </a:p>
        </p:txBody>
      </p:sp>
      <p:sp>
        <p:nvSpPr>
          <p:cNvPr id="9" name="Slide Number Placeholder 5"/>
          <p:cNvSpPr>
            <a:spLocks noGrp="1"/>
          </p:cNvSpPr>
          <p:nvPr>
            <p:ph type="sldNum" sz="quarter" idx="16"/>
          </p:nvPr>
        </p:nvSpPr>
        <p:spPr/>
        <p:txBody>
          <a:bodyPr/>
          <a:lstStyle>
            <a:lvl1pPr>
              <a:defRPr/>
            </a:lvl1pPr>
          </a:lstStyle>
          <a:p>
            <a:fld id="{1A9E05CB-4473-4871-B230-5926E51DC7F0}" type="slidenum">
              <a:rPr lang="ru-RU" altLang="en-US" smtClean="0"/>
              <a:pPr/>
              <a:t>‹#›</a:t>
            </a:fld>
            <a:endParaRPr lang="ru-RU" altLang="en-US"/>
          </a:p>
        </p:txBody>
      </p:sp>
    </p:spTree>
    <p:extLst>
      <p:ext uri="{BB962C8B-B14F-4D97-AF65-F5344CB8AC3E}">
        <p14:creationId xmlns:p14="http://schemas.microsoft.com/office/powerpoint/2010/main" val="1769841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A0E52A2E-3FEE-4CF1-B491-3BD9FC6A60C3}" type="datetimeFigureOut">
              <a:rPr lang="ko-KR" altLang="en-US" smtClean="0"/>
              <a:pPr/>
              <a:t>2014-11-01</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1A9E05CB-4473-4871-B230-5926E51DC7F0}" type="slidenum">
              <a:rPr lang="ru-RU" altLang="en-US" smtClean="0"/>
              <a:pPr/>
              <a:t>‹#›</a:t>
            </a:fld>
            <a:endParaRPr lang="ru-RU" altLang="en-US"/>
          </a:p>
        </p:txBody>
      </p:sp>
    </p:spTree>
    <p:extLst>
      <p:ext uri="{BB962C8B-B14F-4D97-AF65-F5344CB8AC3E}">
        <p14:creationId xmlns:p14="http://schemas.microsoft.com/office/powerpoint/2010/main" val="4225723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p:nvPr/>
        </p:nvSpPr>
        <p:spPr>
          <a:xfrm>
            <a:off x="1198960"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fontAlgn="auto">
              <a:spcAft>
                <a:spcPts val="0"/>
              </a:spcAft>
              <a:defRPr/>
            </a:pPr>
            <a:r>
              <a:rPr lang="en-US" sz="8000" dirty="0">
                <a:solidFill>
                  <a:prstClr val="black"/>
                </a:solidFill>
                <a:effectLst/>
                <a:latin typeface="Corbel"/>
              </a:rPr>
              <a:t>“</a:t>
            </a:r>
          </a:p>
        </p:txBody>
      </p:sp>
      <p:sp>
        <p:nvSpPr>
          <p:cNvPr id="6" name="TextBox 5"/>
          <p:cNvSpPr txBox="1"/>
          <p:nvPr/>
        </p:nvSpPr>
        <p:spPr>
          <a:xfrm>
            <a:off x="8170069"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fontAlgn="auto">
              <a:spcAft>
                <a:spcPts val="0"/>
              </a:spcAft>
              <a:defRPr/>
            </a:pPr>
            <a:r>
              <a:rPr lang="en-US" sz="8000" dirty="0">
                <a:solidFill>
                  <a:prstClr val="black"/>
                </a:solidFill>
                <a:effectLst/>
                <a:latin typeface="Corbel"/>
              </a:rPr>
              <a:t>”</a:t>
            </a:r>
          </a:p>
        </p:txBody>
      </p:sp>
      <p:sp>
        <p:nvSpPr>
          <p:cNvPr id="2" name="Title 1"/>
          <p:cNvSpPr>
            <a:spLocks noGrp="1"/>
          </p:cNvSpPr>
          <p:nvPr>
            <p:ph type="title"/>
          </p:nvPr>
        </p:nvSpPr>
        <p:spPr>
          <a:xfrm>
            <a:off x="1656159" y="685801"/>
            <a:ext cx="6742509" cy="2743199"/>
          </a:xfrm>
        </p:spPr>
        <p:txBody>
          <a:bodyP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113235" y="3886200"/>
            <a:ext cx="7514033"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ru-RU" smtClean="0"/>
              <a:t>Образец текста</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fld id="{A0E52A2E-3FEE-4CF1-B491-3BD9FC6A60C3}" type="datetimeFigureOut">
              <a:rPr lang="ko-KR" altLang="en-US" smtClean="0"/>
              <a:pPr/>
              <a:t>2014-11-01</a:t>
            </a:fld>
            <a:endParaRPr lang="ru-RU" altLang="en-US"/>
          </a:p>
        </p:txBody>
      </p:sp>
      <p:sp>
        <p:nvSpPr>
          <p:cNvPr id="8" name="Footer Placeholder 4"/>
          <p:cNvSpPr>
            <a:spLocks noGrp="1"/>
          </p:cNvSpPr>
          <p:nvPr>
            <p:ph type="ftr" sz="quarter" idx="15"/>
          </p:nvPr>
        </p:nvSpPr>
        <p:spPr/>
        <p:txBody>
          <a:bodyPr/>
          <a:lstStyle>
            <a:lvl1pPr>
              <a:defRPr/>
            </a:lvl1pPr>
          </a:lstStyle>
          <a:p>
            <a:endParaRPr lang="ru-RU" altLang="en-US"/>
          </a:p>
        </p:txBody>
      </p:sp>
      <p:sp>
        <p:nvSpPr>
          <p:cNvPr id="9" name="Slide Number Placeholder 5"/>
          <p:cNvSpPr>
            <a:spLocks noGrp="1"/>
          </p:cNvSpPr>
          <p:nvPr>
            <p:ph type="sldNum" sz="quarter" idx="16"/>
          </p:nvPr>
        </p:nvSpPr>
        <p:spPr/>
        <p:txBody>
          <a:bodyPr/>
          <a:lstStyle>
            <a:lvl1pPr>
              <a:defRPr/>
            </a:lvl1pPr>
          </a:lstStyle>
          <a:p>
            <a:fld id="{1A9E05CB-4473-4871-B230-5926E51DC7F0}" type="slidenum">
              <a:rPr lang="ru-RU" altLang="en-US" smtClean="0"/>
              <a:pPr/>
              <a:t>‹#›</a:t>
            </a:fld>
            <a:endParaRPr lang="ru-RU" altLang="en-US"/>
          </a:p>
        </p:txBody>
      </p:sp>
    </p:spTree>
    <p:extLst>
      <p:ext uri="{BB962C8B-B14F-4D97-AF65-F5344CB8AC3E}">
        <p14:creationId xmlns:p14="http://schemas.microsoft.com/office/powerpoint/2010/main" val="2146201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p:spPr>
        <p:txBody>
          <a:bodyPr rtlCol="0">
            <a:normAutofit/>
          </a:bodyPr>
          <a:lstStyle>
            <a:lvl1pPr>
              <a:defRPr lang="en-US" b="0" dirty="0"/>
            </a:lvl1pPr>
          </a:lstStyle>
          <a:p>
            <a:pPr lvl="0"/>
            <a:r>
              <a:rPr lang="ru-RU" smtClean="0"/>
              <a:t>Образец заголовка</a:t>
            </a:r>
            <a:endParaRPr lang="en-US" dirty="0"/>
          </a:p>
        </p:txBody>
      </p:sp>
      <p:sp>
        <p:nvSpPr>
          <p:cNvPr id="10" name="Text Placeholder 9"/>
          <p:cNvSpPr>
            <a:spLocks noGrp="1"/>
          </p:cNvSpPr>
          <p:nvPr>
            <p:ph type="body" sz="quarter" idx="13"/>
          </p:nvPr>
        </p:nvSpPr>
        <p:spPr>
          <a:xfrm>
            <a:off x="1113234" y="3505200"/>
            <a:ext cx="7514035" cy="838200"/>
          </a:xfrm>
        </p:spPr>
        <p:txBody>
          <a:bodyPr rtlCol="0" anchor="b">
            <a:normAutofit/>
          </a:bodyPr>
          <a:lstStyle>
            <a:lvl1pPr>
              <a:buNone/>
              <a:defRPr lang="en-US" sz="2800" b="0" cap="none" dirty="0">
                <a:ln w="3175" cmpd="sng">
                  <a:noFill/>
                </a:ln>
                <a:solidFill>
                  <a:schemeClr val="tx1"/>
                </a:solidFill>
                <a:effectLst/>
              </a:defRPr>
            </a:lvl1pPr>
          </a:lstStyle>
          <a:p>
            <a:pPr lvl="0"/>
            <a:r>
              <a:rPr lang="ru-RU" smtClean="0"/>
              <a:t>Образец текста</a:t>
            </a:r>
          </a:p>
        </p:txBody>
      </p:sp>
      <p:sp>
        <p:nvSpPr>
          <p:cNvPr id="3" name="Text Placeholder 2"/>
          <p:cNvSpPr>
            <a:spLocks noGrp="1"/>
          </p:cNvSpPr>
          <p:nvPr>
            <p:ph type="body" idx="1"/>
          </p:nvPr>
        </p:nvSpPr>
        <p:spPr>
          <a:xfrm>
            <a:off x="1113234" y="4343400"/>
            <a:ext cx="751403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fld id="{A0E52A2E-3FEE-4CF1-B491-3BD9FC6A60C3}" type="datetimeFigureOut">
              <a:rPr lang="ko-KR" altLang="en-US" smtClean="0"/>
              <a:pPr/>
              <a:t>2014-11-01</a:t>
            </a:fld>
            <a:endParaRPr lang="ru-RU" altLang="en-US"/>
          </a:p>
        </p:txBody>
      </p:sp>
      <p:sp>
        <p:nvSpPr>
          <p:cNvPr id="6" name="Footer Placeholder 4"/>
          <p:cNvSpPr>
            <a:spLocks noGrp="1"/>
          </p:cNvSpPr>
          <p:nvPr>
            <p:ph type="ftr" sz="quarter" idx="15"/>
          </p:nvPr>
        </p:nvSpPr>
        <p:spPr/>
        <p:txBody>
          <a:bodyPr/>
          <a:lstStyle>
            <a:lvl1pPr>
              <a:defRPr/>
            </a:lvl1pPr>
          </a:lstStyle>
          <a:p>
            <a:endParaRPr lang="ru-RU" altLang="en-US"/>
          </a:p>
        </p:txBody>
      </p:sp>
      <p:sp>
        <p:nvSpPr>
          <p:cNvPr id="7" name="Slide Number Placeholder 5"/>
          <p:cNvSpPr>
            <a:spLocks noGrp="1"/>
          </p:cNvSpPr>
          <p:nvPr>
            <p:ph type="sldNum" sz="quarter" idx="16"/>
          </p:nvPr>
        </p:nvSpPr>
        <p:spPr/>
        <p:txBody>
          <a:bodyPr/>
          <a:lstStyle>
            <a:lvl1pPr>
              <a:defRPr/>
            </a:lvl1pPr>
          </a:lstStyle>
          <a:p>
            <a:fld id="{1A9E05CB-4473-4871-B230-5926E51DC7F0}" type="slidenum">
              <a:rPr lang="ru-RU" altLang="en-US" smtClean="0"/>
              <a:pPr/>
              <a:t>‹#›</a:t>
            </a:fld>
            <a:endParaRPr lang="ru-RU" altLang="en-US"/>
          </a:p>
        </p:txBody>
      </p:sp>
    </p:spTree>
    <p:extLst>
      <p:ext uri="{BB962C8B-B14F-4D97-AF65-F5344CB8AC3E}">
        <p14:creationId xmlns:p14="http://schemas.microsoft.com/office/powerpoint/2010/main" val="1904327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fld id="{72C0B315-2D41-494B-A598-3AEC0802E698}" type="datetimeFigureOut">
              <a:rPr lang="ko-KR" altLang="en-US" smtClean="0"/>
              <a:pPr/>
              <a:t>2014-11-01</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0FD97692-D99B-4046-8CD5-3F83FF460ED1}" type="slidenum">
              <a:rPr lang="ru-RU" altLang="en-US" smtClean="0"/>
              <a:pPr/>
              <a:t>‹#›</a:t>
            </a:fld>
            <a:endParaRPr lang="ru-RU" altLang="en-US"/>
          </a:p>
        </p:txBody>
      </p:sp>
    </p:spTree>
    <p:extLst>
      <p:ext uri="{BB962C8B-B14F-4D97-AF65-F5344CB8AC3E}">
        <p14:creationId xmlns:p14="http://schemas.microsoft.com/office/powerpoint/2010/main" val="2861257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13234" y="685800"/>
            <a:ext cx="6014807"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fld id="{06A65837-FB30-4DA6-86E6-0F37029A17D6}" type="datetimeFigureOut">
              <a:rPr lang="ko-KR" altLang="en-US" smtClean="0"/>
              <a:pPr/>
              <a:t>2014-11-01</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B558ADAC-8FC6-424B-90F6-D3521470A399}" type="slidenum">
              <a:rPr lang="ru-RU" altLang="en-US" smtClean="0"/>
              <a:pPr/>
              <a:t>‹#›</a:t>
            </a:fld>
            <a:endParaRPr lang="ru-RU" altLang="en-US"/>
          </a:p>
        </p:txBody>
      </p:sp>
    </p:spTree>
    <p:extLst>
      <p:ext uri="{BB962C8B-B14F-4D97-AF65-F5344CB8AC3E}">
        <p14:creationId xmlns:p14="http://schemas.microsoft.com/office/powerpoint/2010/main" val="1423966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5853112"/>
          </a:xfrm>
          <a:prstGeom prst="rect">
            <a:avLst/>
          </a:prstGeom>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7"/>
          <p:cNvSpPr>
            <a:spLocks noGrp="1"/>
          </p:cNvSpPr>
          <p:nvPr>
            <p:ph type="dt" sz="half" idx="10"/>
          </p:nvPr>
        </p:nvSpPr>
        <p:spPr>
          <a:xfrm>
            <a:off x="457200" y="6356350"/>
            <a:ext cx="2133600" cy="365125"/>
          </a:xfrm>
          <a:prstGeom prst="rect">
            <a:avLst/>
          </a:prstGeom>
        </p:spPr>
        <p:txBody>
          <a:bodyPr/>
          <a:lstStyle>
            <a:lvl1pPr>
              <a:defRPr/>
            </a:lvl1pPr>
          </a:lstStyle>
          <a:p>
            <a:pPr>
              <a:defRPr/>
            </a:pPr>
            <a:fld id="{24480CA1-7F6D-47AE-AAFE-EAF7F5BF2660}" type="datetime1">
              <a:rPr lang="uz-Cyrl-UZ"/>
              <a:pPr>
                <a:defRPr/>
              </a:pPr>
              <a:t>01.11.2014</a:t>
            </a:fld>
            <a:endParaRPr lang="en-US"/>
          </a:p>
        </p:txBody>
      </p:sp>
      <p:sp>
        <p:nvSpPr>
          <p:cNvPr id="4" name="Rectangle 8"/>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Rectangle 9"/>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326B1CA-6039-452F-929A-1B166D8CC413}" type="slidenum">
              <a:rPr lang="en-US"/>
              <a:pPr>
                <a:defRPr/>
              </a:pPr>
              <a:t>‹#›</a:t>
            </a:fld>
            <a:endParaRPr lang="en-US"/>
          </a:p>
        </p:txBody>
      </p:sp>
    </p:spTree>
    <p:extLst>
      <p:ext uri="{BB962C8B-B14F-4D97-AF65-F5344CB8AC3E}">
        <p14:creationId xmlns:p14="http://schemas.microsoft.com/office/powerpoint/2010/main" val="2774669704"/>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fld id="{2D115327-F808-46C8-A8CF-5C4CEC143715}" type="datetimeFigureOut">
              <a:rPr lang="ko-KR" altLang="en-US" smtClean="0"/>
              <a:pPr/>
              <a:t>2014-11-01</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a:xfrm>
            <a:off x="8214122" y="5867401"/>
            <a:ext cx="413147" cy="365125"/>
          </a:xfrm>
        </p:spPr>
        <p:txBody>
          <a:bodyPr/>
          <a:lstStyle>
            <a:lvl1pPr>
              <a:defRPr/>
            </a:lvl1pPr>
          </a:lstStyle>
          <a:p>
            <a:fld id="{F20AC878-41B8-4DDF-8415-AA10254BFA06}" type="slidenum">
              <a:rPr lang="ru-RU" altLang="en-US" smtClean="0"/>
              <a:pPr/>
              <a:t>‹#›</a:t>
            </a:fld>
            <a:endParaRPr lang="ru-RU" altLang="en-US"/>
          </a:p>
        </p:txBody>
      </p:sp>
    </p:spTree>
    <p:extLst>
      <p:ext uri="{BB962C8B-B14F-4D97-AF65-F5344CB8AC3E}">
        <p14:creationId xmlns:p14="http://schemas.microsoft.com/office/powerpoint/2010/main" val="223960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9D24148D-6383-469B-936A-2D4248006E7E}" type="datetimeFigureOut">
              <a:rPr lang="ko-KR" altLang="en-US" smtClean="0"/>
              <a:pPr/>
              <a:t>2014-11-01</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3A9B7189-6643-4CEE-8285-713039CB2CA2}" type="slidenum">
              <a:rPr lang="ru-RU" altLang="en-US" smtClean="0"/>
              <a:pPr/>
              <a:t>‹#›</a:t>
            </a:fld>
            <a:endParaRPr lang="ru-RU" altLang="en-US"/>
          </a:p>
        </p:txBody>
      </p:sp>
    </p:spTree>
    <p:extLst>
      <p:ext uri="{BB962C8B-B14F-4D97-AF65-F5344CB8AC3E}">
        <p14:creationId xmlns:p14="http://schemas.microsoft.com/office/powerpoint/2010/main" val="140168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13235" y="2667000"/>
            <a:ext cx="3671291"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fld id="{2ECDDBC4-44BF-44AA-9105-07CE15F88037}" type="datetimeFigureOut">
              <a:rPr lang="ko-KR" altLang="en-US" smtClean="0"/>
              <a:pPr/>
              <a:t>2014-11-01</a:t>
            </a:fld>
            <a:endParaRPr lang="ru-RU" altLang="en-US"/>
          </a:p>
        </p:txBody>
      </p:sp>
      <p:sp>
        <p:nvSpPr>
          <p:cNvPr id="6" name="Footer Placeholder 4"/>
          <p:cNvSpPr>
            <a:spLocks noGrp="1"/>
          </p:cNvSpPr>
          <p:nvPr>
            <p:ph type="ftr" sz="quarter" idx="11"/>
          </p:nvPr>
        </p:nvSpPr>
        <p:spPr/>
        <p:txBody>
          <a:bodyPr/>
          <a:lstStyle>
            <a:lvl1pPr>
              <a:defRPr/>
            </a:lvl1pPr>
          </a:lstStyle>
          <a:p>
            <a:endParaRPr lang="ru-RU" altLang="en-US"/>
          </a:p>
        </p:txBody>
      </p:sp>
      <p:sp>
        <p:nvSpPr>
          <p:cNvPr id="7" name="Slide Number Placeholder 5"/>
          <p:cNvSpPr>
            <a:spLocks noGrp="1"/>
          </p:cNvSpPr>
          <p:nvPr>
            <p:ph type="sldNum" sz="quarter" idx="12"/>
          </p:nvPr>
        </p:nvSpPr>
        <p:spPr/>
        <p:txBody>
          <a:bodyPr/>
          <a:lstStyle>
            <a:lvl1pPr>
              <a:defRPr/>
            </a:lvl1pPr>
          </a:lstStyle>
          <a:p>
            <a:fld id="{79F662DE-FDB1-4429-8F2D-000A0310CAD5}" type="slidenum">
              <a:rPr lang="ru-RU" altLang="en-US" smtClean="0"/>
              <a:pPr/>
              <a:t>‹#›</a:t>
            </a:fld>
            <a:endParaRPr lang="ru-RU" altLang="en-US"/>
          </a:p>
        </p:txBody>
      </p:sp>
    </p:spTree>
    <p:extLst>
      <p:ext uri="{BB962C8B-B14F-4D97-AF65-F5344CB8AC3E}">
        <p14:creationId xmlns:p14="http://schemas.microsoft.com/office/powerpoint/2010/main" val="182936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160366" y="2667000"/>
            <a:ext cx="3466903"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fld id="{8A1358FA-A4F2-47A6-BBDF-E69591181997}" type="datetimeFigureOut">
              <a:rPr lang="ko-KR" altLang="en-US" smtClean="0"/>
              <a:pPr/>
              <a:t>2014-11-01</a:t>
            </a:fld>
            <a:endParaRPr lang="ru-RU" altLang="en-US"/>
          </a:p>
        </p:txBody>
      </p:sp>
      <p:sp>
        <p:nvSpPr>
          <p:cNvPr id="8" name="Footer Placeholder 4"/>
          <p:cNvSpPr>
            <a:spLocks noGrp="1"/>
          </p:cNvSpPr>
          <p:nvPr>
            <p:ph type="ftr" sz="quarter" idx="11"/>
          </p:nvPr>
        </p:nvSpPr>
        <p:spPr/>
        <p:txBody>
          <a:bodyPr/>
          <a:lstStyle>
            <a:lvl1pPr>
              <a:defRPr/>
            </a:lvl1pPr>
          </a:lstStyle>
          <a:p>
            <a:endParaRPr lang="ru-RU" altLang="en-US"/>
          </a:p>
        </p:txBody>
      </p:sp>
      <p:sp>
        <p:nvSpPr>
          <p:cNvPr id="9" name="Slide Number Placeholder 5"/>
          <p:cNvSpPr>
            <a:spLocks noGrp="1"/>
          </p:cNvSpPr>
          <p:nvPr>
            <p:ph type="sldNum" sz="quarter" idx="12"/>
          </p:nvPr>
        </p:nvSpPr>
        <p:spPr/>
        <p:txBody>
          <a:bodyPr/>
          <a:lstStyle>
            <a:lvl1pPr>
              <a:defRPr/>
            </a:lvl1pPr>
          </a:lstStyle>
          <a:p>
            <a:fld id="{A3AD9BFE-7608-4375-80B8-FA1CFD5BD032}" type="slidenum">
              <a:rPr lang="ru-RU" altLang="en-US" smtClean="0"/>
              <a:pPr/>
              <a:t>‹#›</a:t>
            </a:fld>
            <a:endParaRPr lang="ru-RU" altLang="en-US"/>
          </a:p>
        </p:txBody>
      </p:sp>
    </p:spTree>
    <p:extLst>
      <p:ext uri="{BB962C8B-B14F-4D97-AF65-F5344CB8AC3E}">
        <p14:creationId xmlns:p14="http://schemas.microsoft.com/office/powerpoint/2010/main" val="1024264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fld id="{16866266-83C9-4D4F-AC3A-51C572670E49}" type="datetimeFigureOut">
              <a:rPr lang="ko-KR" altLang="en-US" smtClean="0"/>
              <a:pPr/>
              <a:t>2014-11-01</a:t>
            </a:fld>
            <a:endParaRPr lang="ru-RU" altLang="en-US"/>
          </a:p>
        </p:txBody>
      </p:sp>
      <p:sp>
        <p:nvSpPr>
          <p:cNvPr id="4" name="Footer Placeholder 4"/>
          <p:cNvSpPr>
            <a:spLocks noGrp="1"/>
          </p:cNvSpPr>
          <p:nvPr>
            <p:ph type="ftr" sz="quarter" idx="11"/>
          </p:nvPr>
        </p:nvSpPr>
        <p:spPr/>
        <p:txBody>
          <a:bodyPr/>
          <a:lstStyle>
            <a:lvl1pPr>
              <a:defRPr/>
            </a:lvl1pPr>
          </a:lstStyle>
          <a:p>
            <a:endParaRPr lang="ru-RU" altLang="en-US"/>
          </a:p>
        </p:txBody>
      </p:sp>
      <p:sp>
        <p:nvSpPr>
          <p:cNvPr id="5" name="Slide Number Placeholder 5"/>
          <p:cNvSpPr>
            <a:spLocks noGrp="1"/>
          </p:cNvSpPr>
          <p:nvPr>
            <p:ph type="sldNum" sz="quarter" idx="12"/>
          </p:nvPr>
        </p:nvSpPr>
        <p:spPr/>
        <p:txBody>
          <a:bodyPr/>
          <a:lstStyle>
            <a:lvl1pPr>
              <a:defRPr/>
            </a:lvl1pPr>
          </a:lstStyle>
          <a:p>
            <a:fld id="{44C0CAA8-2F2C-490C-B588-F1E6E2A10E4A}" type="slidenum">
              <a:rPr lang="ru-RU" altLang="en-US" smtClean="0"/>
              <a:pPr/>
              <a:t>‹#›</a:t>
            </a:fld>
            <a:endParaRPr lang="ru-RU" altLang="en-US"/>
          </a:p>
        </p:txBody>
      </p:sp>
    </p:spTree>
    <p:extLst>
      <p:ext uri="{BB962C8B-B14F-4D97-AF65-F5344CB8AC3E}">
        <p14:creationId xmlns:p14="http://schemas.microsoft.com/office/powerpoint/2010/main" val="205609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5CC3B75-FA95-42AE-B702-AC7A1D7A035F}" type="datetimeFigureOut">
              <a:rPr lang="ko-KR" altLang="en-US" smtClean="0"/>
              <a:pPr/>
              <a:t>2014-11-01</a:t>
            </a:fld>
            <a:endParaRPr lang="ru-RU" altLang="en-US"/>
          </a:p>
        </p:txBody>
      </p:sp>
      <p:sp>
        <p:nvSpPr>
          <p:cNvPr id="3" name="Footer Placeholder 4"/>
          <p:cNvSpPr>
            <a:spLocks noGrp="1"/>
          </p:cNvSpPr>
          <p:nvPr>
            <p:ph type="ftr" sz="quarter" idx="11"/>
          </p:nvPr>
        </p:nvSpPr>
        <p:spPr/>
        <p:txBody>
          <a:bodyPr/>
          <a:lstStyle>
            <a:lvl1pPr>
              <a:defRPr/>
            </a:lvl1pPr>
          </a:lstStyle>
          <a:p>
            <a:endParaRPr lang="ru-RU" altLang="en-US"/>
          </a:p>
        </p:txBody>
      </p:sp>
      <p:sp>
        <p:nvSpPr>
          <p:cNvPr id="4" name="Slide Number Placeholder 5"/>
          <p:cNvSpPr>
            <a:spLocks noGrp="1"/>
          </p:cNvSpPr>
          <p:nvPr>
            <p:ph type="sldNum" sz="quarter" idx="12"/>
          </p:nvPr>
        </p:nvSpPr>
        <p:spPr/>
        <p:txBody>
          <a:bodyPr/>
          <a:lstStyle>
            <a:lvl1pPr>
              <a:defRPr/>
            </a:lvl1pPr>
          </a:lstStyle>
          <a:p>
            <a:fld id="{AD2572A3-73E7-4FC3-AFFB-C8209FFBB932}" type="slidenum">
              <a:rPr lang="ru-RU" altLang="en-US" smtClean="0"/>
              <a:pPr/>
              <a:t>‹#›</a:t>
            </a:fld>
            <a:endParaRPr lang="ru-RU" altLang="en-US"/>
          </a:p>
        </p:txBody>
      </p:sp>
    </p:spTree>
    <p:extLst>
      <p:ext uri="{BB962C8B-B14F-4D97-AF65-F5344CB8AC3E}">
        <p14:creationId xmlns:p14="http://schemas.microsoft.com/office/powerpoint/2010/main" val="224482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946525" y="685800"/>
            <a:ext cx="4680743"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3234" y="2971800"/>
            <a:ext cx="266184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8269B1E1-FDC8-40B8-BF1B-ADDCE255E723}" type="datetimeFigureOut">
              <a:rPr lang="ko-KR" altLang="en-US" smtClean="0"/>
              <a:pPr/>
              <a:t>2014-11-01</a:t>
            </a:fld>
            <a:endParaRPr lang="ru-RU" altLang="en-US"/>
          </a:p>
        </p:txBody>
      </p:sp>
      <p:sp>
        <p:nvSpPr>
          <p:cNvPr id="6" name="Footer Placeholder 4"/>
          <p:cNvSpPr>
            <a:spLocks noGrp="1"/>
          </p:cNvSpPr>
          <p:nvPr>
            <p:ph type="ftr" sz="quarter" idx="11"/>
          </p:nvPr>
        </p:nvSpPr>
        <p:spPr/>
        <p:txBody>
          <a:bodyPr/>
          <a:lstStyle>
            <a:lvl1pPr>
              <a:defRPr/>
            </a:lvl1pPr>
          </a:lstStyle>
          <a:p>
            <a:endParaRPr lang="ru-RU" altLang="en-US"/>
          </a:p>
        </p:txBody>
      </p:sp>
      <p:sp>
        <p:nvSpPr>
          <p:cNvPr id="7" name="Slide Number Placeholder 5"/>
          <p:cNvSpPr>
            <a:spLocks noGrp="1"/>
          </p:cNvSpPr>
          <p:nvPr>
            <p:ph type="sldNum" sz="quarter" idx="12"/>
          </p:nvPr>
        </p:nvSpPr>
        <p:spPr/>
        <p:txBody>
          <a:bodyPr/>
          <a:lstStyle>
            <a:lvl1pPr>
              <a:defRPr/>
            </a:lvl1pPr>
          </a:lstStyle>
          <a:p>
            <a:fld id="{9E1F011A-50C7-450D-B6C1-29AA225593F9}" type="slidenum">
              <a:rPr lang="ru-RU" altLang="en-US" smtClean="0"/>
              <a:pPr/>
              <a:t>‹#›</a:t>
            </a:fld>
            <a:endParaRPr lang="ru-RU" altLang="en-US"/>
          </a:p>
        </p:txBody>
      </p:sp>
    </p:spTree>
    <p:extLst>
      <p:ext uri="{BB962C8B-B14F-4D97-AF65-F5344CB8AC3E}">
        <p14:creationId xmlns:p14="http://schemas.microsoft.com/office/powerpoint/2010/main" val="2646292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EEA90295-B328-43FA-885D-C53B1DF873E3}" type="datetimeFigureOut">
              <a:rPr lang="ko-KR" altLang="en-US" smtClean="0"/>
              <a:pPr/>
              <a:t>2014-11-01</a:t>
            </a:fld>
            <a:endParaRPr lang="ru-RU" altLang="en-US"/>
          </a:p>
        </p:txBody>
      </p:sp>
      <p:sp>
        <p:nvSpPr>
          <p:cNvPr id="6" name="Footer Placeholder 4"/>
          <p:cNvSpPr>
            <a:spLocks noGrp="1"/>
          </p:cNvSpPr>
          <p:nvPr>
            <p:ph type="ftr" sz="quarter" idx="11"/>
          </p:nvPr>
        </p:nvSpPr>
        <p:spPr/>
        <p:txBody>
          <a:bodyPr/>
          <a:lstStyle>
            <a:lvl1pPr>
              <a:defRPr/>
            </a:lvl1pPr>
          </a:lstStyle>
          <a:p>
            <a:endParaRPr lang="ru-RU" altLang="en-US"/>
          </a:p>
        </p:txBody>
      </p:sp>
      <p:sp>
        <p:nvSpPr>
          <p:cNvPr id="7" name="Slide Number Placeholder 5"/>
          <p:cNvSpPr>
            <a:spLocks noGrp="1"/>
          </p:cNvSpPr>
          <p:nvPr>
            <p:ph type="sldNum" sz="quarter" idx="12"/>
          </p:nvPr>
        </p:nvSpPr>
        <p:spPr/>
        <p:txBody>
          <a:bodyPr/>
          <a:lstStyle>
            <a:lvl1pPr>
              <a:defRPr/>
            </a:lvl1pPr>
          </a:lstStyle>
          <a:p>
            <a:fld id="{111D452A-142E-4CEB-8F5C-E8E0EFF4068F}" type="slidenum">
              <a:rPr lang="ru-RU" altLang="en-US" smtClean="0"/>
              <a:pPr/>
              <a:t>‹#›</a:t>
            </a:fld>
            <a:endParaRPr lang="ru-RU" altLang="en-US"/>
          </a:p>
        </p:txBody>
      </p:sp>
    </p:spTree>
    <p:extLst>
      <p:ext uri="{BB962C8B-B14F-4D97-AF65-F5344CB8AC3E}">
        <p14:creationId xmlns:p14="http://schemas.microsoft.com/office/powerpoint/2010/main" val="228241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13110" y="0"/>
            <a:ext cx="1827609"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3330 h 3357"/>
                <a:gd name="T2" fmla="*/ 156 w 707"/>
                <a:gd name="T3" fmla="*/ 3357 h 3357"/>
                <a:gd name="T4" fmla="*/ 707 w 707"/>
                <a:gd name="T5" fmla="*/ 0 h 3357"/>
                <a:gd name="T6" fmla="*/ 547 w 707"/>
                <a:gd name="T7" fmla="*/ 0 h 3357"/>
                <a:gd name="T8" fmla="*/ 0 w 707"/>
                <a:gd name="T9" fmla="*/ 3330 h 3357"/>
              </a:gdLst>
              <a:ahLst/>
              <a:cxnLst>
                <a:cxn ang="0">
                  <a:pos x="T0" y="T1"/>
                </a:cxn>
                <a:cxn ang="0">
                  <a:pos x="T2" y="T3"/>
                </a:cxn>
                <a:cxn ang="0">
                  <a:pos x="T4" y="T5"/>
                </a:cxn>
                <a:cxn ang="0">
                  <a:pos x="T6" y="T7"/>
                </a:cxn>
                <a:cxn ang="0">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hangingPunct="0"/>
              <a:endParaRPr lang="ru-RU">
                <a:solidFill>
                  <a:prstClr val="black"/>
                </a:solidFill>
                <a:latin typeface="Corbel" pitchFamily="34" charset="0"/>
              </a:endParaRPr>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113235" y="685800"/>
            <a:ext cx="7514034"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1113235" y="2667000"/>
            <a:ext cx="7514034"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7299722" y="5883276"/>
            <a:ext cx="8572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dirty="0">
                <a:solidFill>
                  <a:schemeClr val="tx1"/>
                </a:solidFill>
                <a:effectLst/>
                <a:latin typeface="+mn-lt"/>
              </a:defRPr>
            </a:lvl1pPr>
          </a:lstStyle>
          <a:p>
            <a:fld id="{A0E52A2E-3FEE-4CF1-B491-3BD9FC6A60C3}" type="datetimeFigureOut">
              <a:rPr lang="ko-KR" altLang="en-US" smtClean="0"/>
              <a:pPr/>
              <a:t>2014-11-01</a:t>
            </a:fld>
            <a:endParaRPr lang="ru-RU" altLang="en-US"/>
          </a:p>
        </p:txBody>
      </p:sp>
      <p:sp>
        <p:nvSpPr>
          <p:cNvPr id="5" name="Footer Placeholder 4"/>
          <p:cNvSpPr>
            <a:spLocks noGrp="1"/>
          </p:cNvSpPr>
          <p:nvPr>
            <p:ph type="ftr" sz="quarter" idx="3"/>
          </p:nvPr>
        </p:nvSpPr>
        <p:spPr>
          <a:xfrm>
            <a:off x="1928813" y="5883276"/>
            <a:ext cx="5313760"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dirty="0">
                <a:solidFill>
                  <a:schemeClr val="tx1"/>
                </a:solidFill>
                <a:effectLst/>
                <a:latin typeface="+mn-lt"/>
              </a:defRPr>
            </a:lvl1pPr>
          </a:lstStyle>
          <a:p>
            <a:endParaRPr lang="ru-RU" altLang="en-US"/>
          </a:p>
        </p:txBody>
      </p:sp>
      <p:sp>
        <p:nvSpPr>
          <p:cNvPr id="6" name="Slide Number Placeholder 5"/>
          <p:cNvSpPr>
            <a:spLocks noGrp="1"/>
          </p:cNvSpPr>
          <p:nvPr>
            <p:ph type="sldNum" sz="quarter" idx="4"/>
          </p:nvPr>
        </p:nvSpPr>
        <p:spPr>
          <a:xfrm>
            <a:off x="8214122" y="5883276"/>
            <a:ext cx="41314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fld id="{1A9E05CB-4473-4871-B230-5926E51DC7F0}" type="slidenum">
              <a:rPr lang="ru-RU" altLang="en-US" smtClean="0"/>
              <a:pPr/>
              <a:t>‹#›</a:t>
            </a:fld>
            <a:endParaRPr lang="ru-RU" altLang="en-US"/>
          </a:p>
        </p:txBody>
      </p:sp>
    </p:spTree>
    <p:extLst>
      <p:ext uri="{BB962C8B-B14F-4D97-AF65-F5344CB8AC3E}">
        <p14:creationId xmlns:p14="http://schemas.microsoft.com/office/powerpoint/2010/main" val="9584132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itchFamily="34" charset="0"/>
        </a:defRPr>
      </a:lvl2pPr>
      <a:lvl3pPr algn="ctr" defTabSz="457200" rtl="0" eaLnBrk="1" fontAlgn="base" hangingPunct="1">
        <a:spcBef>
          <a:spcPct val="0"/>
        </a:spcBef>
        <a:spcAft>
          <a:spcPct val="0"/>
        </a:spcAft>
        <a:defRPr sz="4000">
          <a:solidFill>
            <a:schemeClr val="tx1"/>
          </a:solidFill>
          <a:latin typeface="Corbel" pitchFamily="34" charset="0"/>
        </a:defRPr>
      </a:lvl3pPr>
      <a:lvl4pPr algn="ctr" defTabSz="457200" rtl="0" eaLnBrk="1" fontAlgn="base" hangingPunct="1">
        <a:spcBef>
          <a:spcPct val="0"/>
        </a:spcBef>
        <a:spcAft>
          <a:spcPct val="0"/>
        </a:spcAft>
        <a:defRPr sz="4000">
          <a:solidFill>
            <a:schemeClr val="tx1"/>
          </a:solidFill>
          <a:latin typeface="Corbel" pitchFamily="34" charset="0"/>
        </a:defRPr>
      </a:lvl4pPr>
      <a:lvl5pPr algn="ctr" defTabSz="457200" rtl="0" eaLnBrk="1" fontAlgn="base" hangingPunct="1">
        <a:spcBef>
          <a:spcPct val="0"/>
        </a:spcBef>
        <a:spcAft>
          <a:spcPct val="0"/>
        </a:spcAft>
        <a:defRPr sz="4000">
          <a:solidFill>
            <a:schemeClr val="tx1"/>
          </a:solidFill>
          <a:latin typeface="Corbe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1287C3"/>
        </a:buClr>
        <a:buSzPct val="145000"/>
        <a:buFont typeface="Arial"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1287C3"/>
        </a:buClr>
        <a:buSzPct val="145000"/>
        <a:buFont typeface="Arial"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1287C3"/>
        </a:buClr>
        <a:buSzPct val="145000"/>
        <a:buFont typeface="Arial"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1287C3"/>
        </a:buClr>
        <a:buSzPct val="145000"/>
        <a:buFont typeface="Arial"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1287C3"/>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제목 1"/>
          <p:cNvSpPr>
            <a:spLocks noGrp="1"/>
          </p:cNvSpPr>
          <p:nvPr>
            <p:ph type="ctrTitle"/>
          </p:nvPr>
        </p:nvSpPr>
        <p:spPr>
          <a:xfrm>
            <a:off x="323529" y="1656526"/>
            <a:ext cx="8640960" cy="3212634"/>
          </a:xfrm>
        </p:spPr>
        <p:txBody>
          <a:bodyPr anchor="ctr">
            <a:noAutofit/>
          </a:bodyPr>
          <a:lstStyle/>
          <a:p>
            <a:pPr algn="ctr"/>
            <a:r>
              <a:rPr lang="ru-RU" sz="4400" dirty="0"/>
              <a:t>C++ </a:t>
            </a:r>
            <a:r>
              <a:rPr lang="ru-RU" sz="4400" dirty="0" err="1"/>
              <a:t>дастурлаш</a:t>
            </a:r>
            <a:r>
              <a:rPr lang="ru-RU" sz="4400" dirty="0"/>
              <a:t> </a:t>
            </a:r>
            <a:r>
              <a:rPr lang="ru-RU" sz="4400" dirty="0" err="1"/>
              <a:t>тилининг</a:t>
            </a:r>
            <a:r>
              <a:rPr lang="ru-RU" sz="4400" dirty="0"/>
              <a:t> </a:t>
            </a:r>
            <a:r>
              <a:rPr lang="ru-RU" sz="4400" dirty="0" err="1"/>
              <a:t>алфавити</a:t>
            </a:r>
            <a:r>
              <a:rPr lang="ru-RU" sz="4400" dirty="0"/>
              <a:t>, </a:t>
            </a:r>
            <a:r>
              <a:rPr lang="ru-RU" sz="4400" dirty="0" err="1"/>
              <a:t>исмлар</a:t>
            </a:r>
            <a:r>
              <a:rPr lang="ru-RU" sz="4400" dirty="0"/>
              <a:t> </a:t>
            </a:r>
            <a:r>
              <a:rPr lang="ru-RU" sz="4400" dirty="0" err="1"/>
              <a:t>ва</a:t>
            </a:r>
            <a:r>
              <a:rPr lang="ru-RU" sz="4400" dirty="0"/>
              <a:t> </a:t>
            </a:r>
            <a:r>
              <a:rPr lang="ru-RU" sz="4400" dirty="0" err="1"/>
              <a:t>идентификаторлар</a:t>
            </a:r>
            <a:r>
              <a:rPr lang="ru-RU" sz="4400" dirty="0"/>
              <a:t>, математик стандарт </a:t>
            </a:r>
            <a:r>
              <a:rPr lang="ru-RU" sz="4400" dirty="0" err="1"/>
              <a:t>функциялар</a:t>
            </a:r>
            <a:endParaRPr lang="ko-KR" altLang="en-US" sz="4400" b="1" dirty="0">
              <a:solidFill>
                <a:srgbClr val="2A249C"/>
              </a:solidFill>
              <a:effectLst>
                <a:outerShdw blurRad="38100" dist="38100" dir="2700000" algn="tl">
                  <a:srgbClr val="000000">
                    <a:alpha val="43137"/>
                  </a:srgbClr>
                </a:outerShdw>
              </a:effectLst>
              <a:latin typeface="Times New Roman" pitchFamily="18" charset="0"/>
              <a:ea typeface="굴림" charset="-127"/>
              <a:cs typeface="Times New Roman" pitchFamily="18" charset="0"/>
            </a:endParaRPr>
          </a:p>
        </p:txBody>
      </p:sp>
      <p:sp>
        <p:nvSpPr>
          <p:cNvPr id="2" name="Подзаголовок 1"/>
          <p:cNvSpPr>
            <a:spLocks noGrp="1"/>
          </p:cNvSpPr>
          <p:nvPr>
            <p:ph type="subTitle" idx="1"/>
          </p:nvPr>
        </p:nvSpPr>
        <p:spPr>
          <a:xfrm>
            <a:off x="3419872" y="4941168"/>
            <a:ext cx="5240734" cy="1235721"/>
          </a:xfrm>
        </p:spPr>
        <p:txBody>
          <a:bodyPr>
            <a:normAutofit fontScale="92500"/>
          </a:bodyPr>
          <a:lstStyle/>
          <a:p>
            <a:r>
              <a:rPr lang="ru-RU" sz="2000" dirty="0" err="1">
                <a:solidFill>
                  <a:srgbClr val="002060"/>
                </a:solidFill>
              </a:rPr>
              <a:t>Тошкент</a:t>
            </a:r>
            <a:r>
              <a:rPr lang="ru-RU" sz="2000" dirty="0">
                <a:solidFill>
                  <a:srgbClr val="002060"/>
                </a:solidFill>
              </a:rPr>
              <a:t> </a:t>
            </a:r>
            <a:r>
              <a:rPr lang="ru-RU" sz="2000" dirty="0" err="1">
                <a:solidFill>
                  <a:srgbClr val="002060"/>
                </a:solidFill>
              </a:rPr>
              <a:t>ахборот</a:t>
            </a:r>
            <a:r>
              <a:rPr lang="ru-RU" sz="2000" dirty="0">
                <a:solidFill>
                  <a:srgbClr val="002060"/>
                </a:solidFill>
              </a:rPr>
              <a:t> </a:t>
            </a:r>
            <a:r>
              <a:rPr lang="ru-RU" sz="2000" dirty="0" err="1">
                <a:solidFill>
                  <a:srgbClr val="002060"/>
                </a:solidFill>
              </a:rPr>
              <a:t>технологиялари</a:t>
            </a:r>
            <a:r>
              <a:rPr lang="ru-RU" sz="2000" dirty="0">
                <a:solidFill>
                  <a:srgbClr val="002060"/>
                </a:solidFill>
              </a:rPr>
              <a:t> </a:t>
            </a:r>
            <a:r>
              <a:rPr lang="ru-RU" sz="2000" dirty="0" err="1">
                <a:solidFill>
                  <a:srgbClr val="002060"/>
                </a:solidFill>
              </a:rPr>
              <a:t>университети</a:t>
            </a:r>
            <a:r>
              <a:rPr lang="ru-RU" sz="2000" dirty="0">
                <a:solidFill>
                  <a:srgbClr val="002060"/>
                </a:solidFill>
              </a:rPr>
              <a:t> Фар</a:t>
            </a:r>
            <a:r>
              <a:rPr lang="uz-Cyrl-UZ" sz="2000" dirty="0">
                <a:solidFill>
                  <a:srgbClr val="002060"/>
                </a:solidFill>
              </a:rPr>
              <a:t>ғона филиали </a:t>
            </a:r>
            <a:r>
              <a:rPr lang="uz-Cyrl-UZ" sz="2000" dirty="0" smtClean="0">
                <a:solidFill>
                  <a:srgbClr val="002060"/>
                </a:solidFill>
              </a:rPr>
              <a:t>ассистенти </a:t>
            </a:r>
          </a:p>
          <a:p>
            <a:r>
              <a:rPr lang="uz-Cyrl-UZ" sz="2400" b="1" dirty="0" smtClean="0">
                <a:solidFill>
                  <a:srgbClr val="002060"/>
                </a:solidFill>
              </a:rPr>
              <a:t>Абдумалик Абдугоппорович Хоитқулов </a:t>
            </a:r>
            <a:endParaRPr lang="ru-RU" sz="2000" b="1" dirty="0">
              <a:solidFill>
                <a:srgbClr val="002060"/>
              </a:solidFill>
              <a:effectLst>
                <a:outerShdw blurRad="38100" dist="38100" dir="2700000" algn="tl">
                  <a:srgbClr val="000000">
                    <a:alpha val="43137"/>
                  </a:srgbClr>
                </a:outerShdw>
              </a:effectLst>
            </a:endParaRPr>
          </a:p>
          <a:p>
            <a:endParaRPr lang="ru-RU" sz="2000" dirty="0"/>
          </a:p>
        </p:txBody>
      </p:sp>
      <p:pic>
        <p:nvPicPr>
          <p:cNvPr id="6"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252413"/>
            <a:ext cx="1512888"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Рисунок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6925" y="44450"/>
            <a:ext cx="1997075"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601662"/>
            <a:ext cx="741362"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303741" cy="6309320"/>
          </a:xfrm>
        </p:spPr>
        <p:txBody>
          <a:bodyPr/>
          <a:lstStyle/>
          <a:p>
            <a:pPr algn="just"/>
            <a:endParaRPr lang="ru-RU" sz="2200" dirty="0"/>
          </a:p>
        </p:txBody>
      </p:sp>
      <p:sp>
        <p:nvSpPr>
          <p:cNvPr id="6" name="Прямоугольник 5"/>
          <p:cNvSpPr/>
          <p:nvPr/>
        </p:nvSpPr>
        <p:spPr bwMode="auto">
          <a:xfrm>
            <a:off x="0" y="0"/>
            <a:ext cx="9144000" cy="476672"/>
          </a:xfrm>
          <a:prstGeom prst="rect">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accent4">
                  <a:lumMod val="60000"/>
                  <a:lumOff val="40000"/>
                </a:schemeClr>
              </a:solidFill>
              <a:effectLst/>
              <a:latin typeface="Calibri" pitchFamily="34" charset="0"/>
              <a:cs typeface="Calibri" pitchFamily="34" charset="0"/>
            </a:endParaRPr>
          </a:p>
        </p:txBody>
      </p:sp>
      <p:sp>
        <p:nvSpPr>
          <p:cNvPr id="12" name="Rectangle 3"/>
          <p:cNvSpPr txBox="1">
            <a:spLocks noChangeArrowheads="1"/>
          </p:cNvSpPr>
          <p:nvPr/>
        </p:nvSpPr>
        <p:spPr bwMode="black">
          <a:xfrm>
            <a:off x="35496" y="116632"/>
            <a:ext cx="9001000"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Verdana" pitchFamily="34" charset="0"/>
              </a:defRPr>
            </a:lvl2pPr>
            <a:lvl3pPr algn="l" rtl="0" eaLnBrk="1" fontAlgn="base" hangingPunct="1">
              <a:spcBef>
                <a:spcPct val="0"/>
              </a:spcBef>
              <a:spcAft>
                <a:spcPct val="0"/>
              </a:spcAft>
              <a:defRPr sz="3200" b="1">
                <a:solidFill>
                  <a:schemeClr val="bg1"/>
                </a:solidFill>
                <a:latin typeface="Verdana" pitchFamily="34" charset="0"/>
              </a:defRPr>
            </a:lvl3pPr>
            <a:lvl4pPr algn="l" rtl="0" eaLnBrk="1" fontAlgn="base" hangingPunct="1">
              <a:spcBef>
                <a:spcPct val="0"/>
              </a:spcBef>
              <a:spcAft>
                <a:spcPct val="0"/>
              </a:spcAft>
              <a:defRPr sz="3200" b="1">
                <a:solidFill>
                  <a:schemeClr val="bg1"/>
                </a:solidFill>
                <a:latin typeface="Verdana" pitchFamily="34" charset="0"/>
              </a:defRPr>
            </a:lvl4pPr>
            <a:lvl5pPr algn="l" rtl="0" eaLnBrk="1" fontAlgn="base" hangingPunct="1">
              <a:spcBef>
                <a:spcPct val="0"/>
              </a:spcBef>
              <a:spcAft>
                <a:spcPct val="0"/>
              </a:spcAft>
              <a:defRPr sz="3200" b="1">
                <a:solidFill>
                  <a:schemeClr val="bg1"/>
                </a:solidFill>
                <a:latin typeface="Verdana" pitchFamily="34" charset="0"/>
              </a:defRPr>
            </a:lvl5pPr>
            <a:lvl6pPr marL="457200" algn="l" rtl="0" eaLnBrk="1" fontAlgn="base" hangingPunct="1">
              <a:spcBef>
                <a:spcPct val="0"/>
              </a:spcBef>
              <a:spcAft>
                <a:spcPct val="0"/>
              </a:spcAft>
              <a:defRPr sz="3200" b="1">
                <a:solidFill>
                  <a:schemeClr val="bg1"/>
                </a:solidFill>
                <a:latin typeface="Verdana" pitchFamily="34" charset="0"/>
              </a:defRPr>
            </a:lvl6pPr>
            <a:lvl7pPr marL="914400" algn="l" rtl="0" eaLnBrk="1" fontAlgn="base" hangingPunct="1">
              <a:spcBef>
                <a:spcPct val="0"/>
              </a:spcBef>
              <a:spcAft>
                <a:spcPct val="0"/>
              </a:spcAft>
              <a:defRPr sz="3200" b="1">
                <a:solidFill>
                  <a:schemeClr val="bg1"/>
                </a:solidFill>
                <a:latin typeface="Verdana" pitchFamily="34" charset="0"/>
              </a:defRPr>
            </a:lvl7pPr>
            <a:lvl8pPr marL="1371600" algn="l" rtl="0" eaLnBrk="1" fontAlgn="base" hangingPunct="1">
              <a:spcBef>
                <a:spcPct val="0"/>
              </a:spcBef>
              <a:spcAft>
                <a:spcPct val="0"/>
              </a:spcAft>
              <a:defRPr sz="3200" b="1">
                <a:solidFill>
                  <a:schemeClr val="bg1"/>
                </a:solidFill>
                <a:latin typeface="Verdana" pitchFamily="34" charset="0"/>
              </a:defRPr>
            </a:lvl8pPr>
            <a:lvl9pPr marL="1828800" algn="l" rtl="0" eaLnBrk="1" fontAlgn="base" hangingPunct="1">
              <a:spcBef>
                <a:spcPct val="0"/>
              </a:spcBef>
              <a:spcAft>
                <a:spcPct val="0"/>
              </a:spcAft>
              <a:defRPr sz="3200" b="1">
                <a:solidFill>
                  <a:schemeClr val="bg1"/>
                </a:solidFill>
                <a:latin typeface="Verdana" pitchFamily="34" charset="0"/>
              </a:defRPr>
            </a:lvl9pPr>
          </a:lstStyle>
          <a:p>
            <a:pPr algn="ctr"/>
            <a:endParaRPr lang="ko-KR" altLang="en-US" sz="1800" dirty="0">
              <a:latin typeface="Calibri" pitchFamily="34" charset="0"/>
              <a:ea typeface="Gulim" pitchFamily="34" charset="-127"/>
              <a:cs typeface="Calibri" pitchFamily="34" charset="0"/>
            </a:endParaRPr>
          </a:p>
        </p:txBody>
      </p:sp>
      <mc:AlternateContent xmlns:mc="http://schemas.openxmlformats.org/markup-compatibility/2006">
        <mc:Choice xmlns:a14="http://schemas.microsoft.com/office/drawing/2010/main" Requires="a14">
          <p:graphicFrame>
            <p:nvGraphicFramePr>
              <p:cNvPr id="3" name="Таблица 2"/>
              <p:cNvGraphicFramePr>
                <a:graphicFrameLocks noGrp="1"/>
              </p:cNvGraphicFramePr>
              <p:nvPr>
                <p:extLst>
                  <p:ext uri="{D42A27DB-BD31-4B8C-83A1-F6EECF244321}">
                    <p14:modId xmlns:p14="http://schemas.microsoft.com/office/powerpoint/2010/main" val="2947701393"/>
                  </p:ext>
                </p:extLst>
              </p:nvPr>
            </p:nvGraphicFramePr>
            <p:xfrm>
              <a:off x="467544" y="908720"/>
              <a:ext cx="8136905" cy="5544612"/>
            </p:xfrm>
            <a:graphic>
              <a:graphicData uri="http://schemas.openxmlformats.org/drawingml/2006/table">
                <a:tbl>
                  <a:tblPr firstRow="1" firstCol="1" bandRow="1">
                    <a:tableStyleId>{5C22544A-7EE6-4342-B048-85BDC9FD1C3A}</a:tableStyleId>
                  </a:tblPr>
                  <a:tblGrid>
                    <a:gridCol w="1925819"/>
                    <a:gridCol w="1925819"/>
                    <a:gridCol w="433629"/>
                    <a:gridCol w="1925819"/>
                    <a:gridCol w="1925819"/>
                  </a:tblGrid>
                  <a:tr h="551817">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nchor="ctr"/>
                    </a:tc>
                    <a:tc>
                      <a:txBody>
                        <a:bodyPr/>
                        <a:lstStyle/>
                        <a:p>
                          <a:pPr indent="450215" algn="r">
                            <a:spcAft>
                              <a:spcPts val="0"/>
                            </a:spcAft>
                          </a:pPr>
                          <a:r>
                            <a:rPr lang="en-US" sz="1400">
                              <a:effectLst/>
                            </a:rPr>
                            <a:t>3 - </a:t>
                          </a:r>
                          <a:r>
                            <a:rPr lang="uz-Cyrl-UZ" sz="1400">
                              <a:effectLst/>
                            </a:rPr>
                            <a:t>жадвал</a:t>
                          </a:r>
                          <a:endParaRPr lang="ru-RU" sz="1400">
                            <a:effectLst/>
                            <a:latin typeface="Arno Pro Caption"/>
                            <a:ea typeface="Calibri"/>
                            <a:cs typeface="Times New Roman"/>
                          </a:endParaRPr>
                        </a:p>
                      </a:txBody>
                      <a:tcPr marL="68580" marR="68580" marT="0" marB="0" anchor="ctr"/>
                    </a:tc>
                  </a:tr>
                  <a:tr h="1103633">
                    <a:tc>
                      <a:txBody>
                        <a:bodyPr/>
                        <a:lstStyle/>
                        <a:p>
                          <a:pPr indent="450215" algn="ctr">
                            <a:spcAft>
                              <a:spcPts val="0"/>
                            </a:spcAft>
                          </a:pPr>
                          <a:r>
                            <a:rPr lang="uz-Cyrl-UZ" sz="1400">
                              <a:effectLst/>
                            </a:rPr>
                            <a:t>Математик ёзилиши</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C++ дастурлаш тилида ёзилиши</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r>
                            <a:rPr lang="uz-Cyrl-UZ" sz="1400">
                              <a:effectLst/>
                            </a:rPr>
                            <a:t>Математик ёзилиши</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C++ дастурлаш тилида ёзилиши</a:t>
                          </a:r>
                          <a:endParaRPr lang="ru-RU" sz="1400">
                            <a:effectLst/>
                            <a:latin typeface="Arno Pro Caption"/>
                            <a:ea typeface="Calibri"/>
                            <a:cs typeface="Times New Roman"/>
                          </a:endParaRPr>
                        </a:p>
                      </a:txBody>
                      <a:tcPr marL="68580" marR="68580" marT="0" marB="0" anchor="ctr"/>
                    </a:tc>
                  </a:tr>
                  <a:tr h="551817">
                    <a:tc>
                      <a:txBody>
                        <a:bodyPr/>
                        <a:lstStyle/>
                        <a:p>
                          <a:pPr indent="450215" algn="ctr">
                            <a:spcAft>
                              <a:spcPts val="0"/>
                            </a:spcAft>
                          </a:pPr>
                          <a14:m>
                            <m:oMathPara xmlns:m="http://schemas.openxmlformats.org/officeDocument/2006/math">
                              <m:oMathParaPr>
                                <m:jc m:val="centerGroup"/>
                              </m:oMathParaPr>
                              <m:oMath xmlns:m="http://schemas.openxmlformats.org/officeDocument/2006/math">
                                <m:d>
                                  <m:dPr>
                                    <m:begChr m:val="|"/>
                                    <m:endChr m:val="|"/>
                                    <m:ctrlPr>
                                      <a:rPr lang="ru-RU" sz="1400">
                                        <a:effectLst/>
                                      </a:rPr>
                                    </m:ctrlPr>
                                  </m:dPr>
                                  <m:e>
                                    <m:r>
                                      <a:rPr lang="uz-Cyrl-UZ" sz="1400">
                                        <a:effectLst/>
                                      </a:rPr>
                                      <m:t>𝑥</m:t>
                                    </m:r>
                                  </m:e>
                                </m:d>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abs(x)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r>
                            <a:rPr lang="uz-Cyrl-UZ" sz="1400">
                              <a:effectLst/>
                            </a:rPr>
                            <a:t>tg 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tan(x)</a:t>
                          </a:r>
                          <a:endParaRPr lang="ru-RU" sz="1400">
                            <a:effectLst/>
                            <a:latin typeface="Arno Pro Caption"/>
                            <a:ea typeface="Calibri"/>
                            <a:cs typeface="Times New Roman"/>
                          </a:endParaRPr>
                        </a:p>
                      </a:txBody>
                      <a:tcPr marL="68580" marR="68580" marT="0" marB="0" anchor="ctr"/>
                    </a:tc>
                  </a:tr>
                  <a:tr h="557895">
                    <a:tc>
                      <a:txBody>
                        <a:bodyPr/>
                        <a:lstStyle/>
                        <a:p>
                          <a:pPr indent="450215" algn="ctr">
                            <a:spcAft>
                              <a:spcPts val="0"/>
                            </a:spcAft>
                          </a:pPr>
                          <a14:m>
                            <m:oMathPara xmlns:m="http://schemas.openxmlformats.org/officeDocument/2006/math">
                              <m:oMathParaPr>
                                <m:jc m:val="centerGroup"/>
                              </m:oMathParaPr>
                              <m:oMath xmlns:m="http://schemas.openxmlformats.org/officeDocument/2006/math">
                                <m:rad>
                                  <m:radPr>
                                    <m:degHide m:val="on"/>
                                    <m:ctrlPr>
                                      <a:rPr lang="ru-RU" sz="1400">
                                        <a:effectLst/>
                                      </a:rPr>
                                    </m:ctrlPr>
                                  </m:radPr>
                                  <m:deg/>
                                  <m:e>
                                    <m:r>
                                      <a:rPr lang="uz-Cyrl-UZ" sz="1400">
                                        <a:effectLst/>
                                      </a:rPr>
                                      <m:t>𝑥</m:t>
                                    </m:r>
                                  </m:e>
                                </m:rad>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sqrt(x)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arcsin</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asin(x)</a:t>
                          </a:r>
                          <a:endParaRPr lang="ru-RU" sz="1400">
                            <a:effectLst/>
                            <a:latin typeface="Arno Pro Caption"/>
                            <a:ea typeface="Calibri"/>
                            <a:cs typeface="Times New Roman"/>
                          </a:endParaRPr>
                        </a:p>
                      </a:txBody>
                      <a:tcPr marL="68580" marR="68580" marT="0" marB="0" anchor="ctr"/>
                    </a:tc>
                  </a:tr>
                  <a:tr h="572182">
                    <a:tc>
                      <a:txBody>
                        <a:bodyPr/>
                        <a:lstStyle/>
                        <a:p>
                          <a:pPr indent="450215" algn="ctr">
                            <a:spcAft>
                              <a:spcPts val="0"/>
                            </a:spcAft>
                          </a:pPr>
                          <a14:m>
                            <m:oMathPara xmlns:m="http://schemas.openxmlformats.org/officeDocument/2006/math">
                              <m:oMathParaPr>
                                <m:jc m:val="centerGroup"/>
                              </m:oMathParaPr>
                              <m:oMath xmlns:m="http://schemas.openxmlformats.org/officeDocument/2006/math">
                                <m:sSup>
                                  <m:sSupPr>
                                    <m:ctrlPr>
                                      <a:rPr lang="ru-RU" sz="1400">
                                        <a:effectLst/>
                                      </a:rPr>
                                    </m:ctrlPr>
                                  </m:sSupPr>
                                  <m:e>
                                    <m:r>
                                      <a:rPr lang="uz-Cyrl-UZ" sz="1400">
                                        <a:effectLst/>
                                      </a:rPr>
                                      <m:t>𝑥</m:t>
                                    </m:r>
                                  </m:e>
                                  <m:sup>
                                    <m:r>
                                      <a:rPr lang="uz-Cyrl-UZ" sz="1400">
                                        <a:effectLst/>
                                      </a:rPr>
                                      <m:t>𝑏</m:t>
                                    </m:r>
                                  </m:sup>
                                </m:sSup>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pow(x,b)</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arccos</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acos(x)</a:t>
                          </a:r>
                          <a:endParaRPr lang="ru-RU" sz="1400">
                            <a:effectLst/>
                            <a:latin typeface="Arno Pro Caption"/>
                            <a:ea typeface="Calibri"/>
                            <a:cs typeface="Times New Roman"/>
                          </a:endParaRPr>
                        </a:p>
                      </a:txBody>
                      <a:tcPr marL="68580" marR="68580" marT="0" marB="0" anchor="ctr"/>
                    </a:tc>
                  </a:tr>
                  <a:tr h="551817">
                    <a:tc>
                      <a:txBody>
                        <a:bodyPr/>
                        <a:lstStyle/>
                        <a:p>
                          <a:pPr indent="450215" algn="ctr">
                            <a:spcAft>
                              <a:spcPts val="0"/>
                            </a:spcAft>
                          </a:pPr>
                          <a14:m>
                            <m:oMathPara xmlns:m="http://schemas.openxmlformats.org/officeDocument/2006/math">
                              <m:oMathParaPr>
                                <m:jc m:val="centerGroup"/>
                              </m:oMathParaPr>
                              <m:oMath xmlns:m="http://schemas.openxmlformats.org/officeDocument/2006/math">
                                <m:sSup>
                                  <m:sSupPr>
                                    <m:ctrlPr>
                                      <a:rPr lang="ru-RU" sz="1400">
                                        <a:effectLst/>
                                      </a:rPr>
                                    </m:ctrlPr>
                                  </m:sSupPr>
                                  <m:e>
                                    <m:r>
                                      <a:rPr lang="uz-Cyrl-UZ" sz="1400">
                                        <a:effectLst/>
                                      </a:rPr>
                                      <m:t>𝑒</m:t>
                                    </m:r>
                                  </m:e>
                                  <m:sup>
                                    <m:r>
                                      <a:rPr lang="uz-Cyrl-UZ" sz="1400">
                                        <a:effectLst/>
                                      </a:rPr>
                                      <m:t>𝑥</m:t>
                                    </m:r>
                                  </m:sup>
                                </m:sSup>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exp(x)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arctg</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atan(x)</a:t>
                          </a:r>
                          <a:endParaRPr lang="ru-RU" sz="1400">
                            <a:effectLst/>
                            <a:latin typeface="Arno Pro Caption"/>
                            <a:ea typeface="Calibri"/>
                            <a:cs typeface="Times New Roman"/>
                          </a:endParaRPr>
                        </a:p>
                      </a:txBody>
                      <a:tcPr marL="68580" marR="68580" marT="0" marB="0" anchor="ctr"/>
                    </a:tc>
                  </a:tr>
                  <a:tr h="551817">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ln</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log(x)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sh</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sinh(x)</a:t>
                          </a:r>
                          <a:endParaRPr lang="ru-RU" sz="1400">
                            <a:effectLst/>
                            <a:latin typeface="Arno Pro Caption"/>
                            <a:ea typeface="Calibri"/>
                            <a:cs typeface="Times New Roman"/>
                          </a:endParaRPr>
                        </a:p>
                      </a:txBody>
                      <a:tcPr marL="68580" marR="68580" marT="0" marB="0" anchor="ctr"/>
                    </a:tc>
                  </a:tr>
                  <a:tr h="551817">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sin</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sin(x)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ch</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cosh(x)</a:t>
                          </a:r>
                          <a:endParaRPr lang="ru-RU" sz="1400">
                            <a:effectLst/>
                            <a:latin typeface="Arno Pro Caption"/>
                            <a:ea typeface="Calibri"/>
                            <a:cs typeface="Times New Roman"/>
                          </a:endParaRPr>
                        </a:p>
                      </a:txBody>
                      <a:tcPr marL="68580" marR="68580" marT="0" marB="0" anchor="ctr"/>
                    </a:tc>
                  </a:tr>
                  <a:tr h="551817">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cos</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cos(x)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th</m:t>
                                    </m:r>
                                  </m:fName>
                                  <m:e>
                                    <m:r>
                                      <a:rPr lang="uz-Cyrl-UZ" sz="1400">
                                        <a:effectLst/>
                                      </a:rPr>
                                      <m:t>𝑥</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dirty="0">
                              <a:effectLst/>
                            </a:rPr>
                            <a:t>tanh(x)</a:t>
                          </a:r>
                          <a:endParaRPr lang="ru-RU" sz="1400" dirty="0">
                            <a:effectLst/>
                            <a:latin typeface="Arno Pro Caption"/>
                            <a:ea typeface="Calibri"/>
                            <a:cs typeface="Times New Roman"/>
                          </a:endParaRPr>
                        </a:p>
                      </a:txBody>
                      <a:tcPr marL="68580" marR="68580" marT="0" marB="0" anchor="ctr"/>
                    </a:tc>
                  </a:tr>
                </a:tbl>
              </a:graphicData>
            </a:graphic>
          </p:graphicFrame>
        </mc:Choice>
        <mc:Fallback>
          <p:graphicFrame>
            <p:nvGraphicFramePr>
              <p:cNvPr id="3" name="Таблица 2"/>
              <p:cNvGraphicFramePr>
                <a:graphicFrameLocks noGrp="1"/>
              </p:cNvGraphicFramePr>
              <p:nvPr>
                <p:extLst>
                  <p:ext uri="{D42A27DB-BD31-4B8C-83A1-F6EECF244321}">
                    <p14:modId xmlns:p14="http://schemas.microsoft.com/office/powerpoint/2010/main" val="2947701393"/>
                  </p:ext>
                </p:extLst>
              </p:nvPr>
            </p:nvGraphicFramePr>
            <p:xfrm>
              <a:off x="467544" y="908720"/>
              <a:ext cx="8136905" cy="5544612"/>
            </p:xfrm>
            <a:graphic>
              <a:graphicData uri="http://schemas.openxmlformats.org/drawingml/2006/table">
                <a:tbl>
                  <a:tblPr firstRow="1" firstCol="1" bandRow="1">
                    <a:tableStyleId>{5C22544A-7EE6-4342-B048-85BDC9FD1C3A}</a:tableStyleId>
                  </a:tblPr>
                  <a:tblGrid>
                    <a:gridCol w="1925819"/>
                    <a:gridCol w="1925819"/>
                    <a:gridCol w="433629"/>
                    <a:gridCol w="1925819"/>
                    <a:gridCol w="1925819"/>
                  </a:tblGrid>
                  <a:tr h="551817">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nchor="ctr"/>
                    </a:tc>
                    <a:tc>
                      <a:txBody>
                        <a:bodyPr/>
                        <a:lstStyle/>
                        <a:p>
                          <a:pPr indent="450215" algn="r">
                            <a:spcAft>
                              <a:spcPts val="0"/>
                            </a:spcAft>
                          </a:pPr>
                          <a:r>
                            <a:rPr lang="en-US" sz="1400">
                              <a:effectLst/>
                            </a:rPr>
                            <a:t>3 - </a:t>
                          </a:r>
                          <a:r>
                            <a:rPr lang="uz-Cyrl-UZ" sz="1400">
                              <a:effectLst/>
                            </a:rPr>
                            <a:t>жадвал</a:t>
                          </a:r>
                          <a:endParaRPr lang="ru-RU" sz="1400">
                            <a:effectLst/>
                            <a:latin typeface="Arno Pro Caption"/>
                            <a:ea typeface="Calibri"/>
                            <a:cs typeface="Times New Roman"/>
                          </a:endParaRPr>
                        </a:p>
                      </a:txBody>
                      <a:tcPr marL="68580" marR="68580" marT="0" marB="0" anchor="ctr"/>
                    </a:tc>
                  </a:tr>
                  <a:tr h="1103633">
                    <a:tc>
                      <a:txBody>
                        <a:bodyPr/>
                        <a:lstStyle/>
                        <a:p>
                          <a:pPr indent="450215" algn="ctr">
                            <a:spcAft>
                              <a:spcPts val="0"/>
                            </a:spcAft>
                          </a:pPr>
                          <a:r>
                            <a:rPr lang="uz-Cyrl-UZ" sz="1400">
                              <a:effectLst/>
                            </a:rPr>
                            <a:t>Математик ёзилиши</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C++ дастурлаш тилида ёзилиши</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r>
                            <a:rPr lang="uz-Cyrl-UZ" sz="1400">
                              <a:effectLst/>
                            </a:rPr>
                            <a:t>Математик ёзилиши</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C++ дастурлаш тилида ёзилиши</a:t>
                          </a:r>
                          <a:endParaRPr lang="ru-RU" sz="1400">
                            <a:effectLst/>
                            <a:latin typeface="Arno Pro Caption"/>
                            <a:ea typeface="Calibri"/>
                            <a:cs typeface="Times New Roman"/>
                          </a:endParaRPr>
                        </a:p>
                      </a:txBody>
                      <a:tcPr marL="68580" marR="68580" marT="0" marB="0" anchor="ctr"/>
                    </a:tc>
                  </a:tr>
                  <a:tr h="551817">
                    <a:tc>
                      <a:txBody>
                        <a:bodyPr/>
                        <a:lstStyle/>
                        <a:p>
                          <a:endParaRPr lang="ru-RU"/>
                        </a:p>
                      </a:txBody>
                      <a:tcPr marL="68580" marR="68580" marT="0" marB="0" anchor="ctr">
                        <a:blipFill rotWithShape="1">
                          <a:blip r:embed="rId2"/>
                          <a:stretch>
                            <a:fillRect l="-316" t="-302222" r="-322468" b="-608889"/>
                          </a:stretch>
                        </a:blipFill>
                      </a:tcPr>
                    </a:tc>
                    <a:tc>
                      <a:txBody>
                        <a:bodyPr/>
                        <a:lstStyle/>
                        <a:p>
                          <a:pPr indent="450215" algn="ctr">
                            <a:spcAft>
                              <a:spcPts val="0"/>
                            </a:spcAft>
                          </a:pPr>
                          <a:r>
                            <a:rPr lang="uz-Cyrl-UZ" sz="1400">
                              <a:effectLst/>
                            </a:rPr>
                            <a:t>abs(x)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pPr indent="450215" algn="ctr">
                            <a:spcAft>
                              <a:spcPts val="0"/>
                            </a:spcAft>
                          </a:pPr>
                          <a:r>
                            <a:rPr lang="uz-Cyrl-UZ" sz="1400">
                              <a:effectLst/>
                            </a:rPr>
                            <a:t>tg 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tan(x)</a:t>
                          </a:r>
                          <a:endParaRPr lang="ru-RU" sz="1400">
                            <a:effectLst/>
                            <a:latin typeface="Arno Pro Caption"/>
                            <a:ea typeface="Calibri"/>
                            <a:cs typeface="Times New Roman"/>
                          </a:endParaRPr>
                        </a:p>
                      </a:txBody>
                      <a:tcPr marL="68580" marR="68580" marT="0" marB="0" anchor="ctr"/>
                    </a:tc>
                  </a:tr>
                  <a:tr h="557895">
                    <a:tc>
                      <a:txBody>
                        <a:bodyPr/>
                        <a:lstStyle/>
                        <a:p>
                          <a:endParaRPr lang="ru-RU"/>
                        </a:p>
                      </a:txBody>
                      <a:tcPr marL="68580" marR="68580" marT="0" marB="0" anchor="ctr">
                        <a:blipFill rotWithShape="1">
                          <a:blip r:embed="rId2"/>
                          <a:stretch>
                            <a:fillRect l="-316" t="-393478" r="-322468" b="-495652"/>
                          </a:stretch>
                        </a:blipFill>
                      </a:tcPr>
                    </a:tc>
                    <a:tc>
                      <a:txBody>
                        <a:bodyPr/>
                        <a:lstStyle/>
                        <a:p>
                          <a:pPr indent="450215" algn="ctr">
                            <a:spcAft>
                              <a:spcPts val="0"/>
                            </a:spcAft>
                          </a:pPr>
                          <a:r>
                            <a:rPr lang="uz-Cyrl-UZ" sz="1400">
                              <a:effectLst/>
                            </a:rPr>
                            <a:t>sqrt(x)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endParaRPr lang="ru-RU"/>
                        </a:p>
                      </a:txBody>
                      <a:tcPr marL="68580" marR="68580" marT="0" marB="0" anchor="ctr">
                        <a:blipFill rotWithShape="1">
                          <a:blip r:embed="rId2"/>
                          <a:stretch>
                            <a:fillRect l="-223492" t="-393478" r="-100635" b="-495652"/>
                          </a:stretch>
                        </a:blipFill>
                      </a:tcPr>
                    </a:tc>
                    <a:tc>
                      <a:txBody>
                        <a:bodyPr/>
                        <a:lstStyle/>
                        <a:p>
                          <a:pPr indent="450215" algn="ctr">
                            <a:spcAft>
                              <a:spcPts val="0"/>
                            </a:spcAft>
                          </a:pPr>
                          <a:r>
                            <a:rPr lang="uz-Cyrl-UZ" sz="1400">
                              <a:effectLst/>
                            </a:rPr>
                            <a:t>asin(x)</a:t>
                          </a:r>
                          <a:endParaRPr lang="ru-RU" sz="1400">
                            <a:effectLst/>
                            <a:latin typeface="Arno Pro Caption"/>
                            <a:ea typeface="Calibri"/>
                            <a:cs typeface="Times New Roman"/>
                          </a:endParaRPr>
                        </a:p>
                      </a:txBody>
                      <a:tcPr marL="68580" marR="68580" marT="0" marB="0" anchor="ctr"/>
                    </a:tc>
                  </a:tr>
                  <a:tr h="572182">
                    <a:tc>
                      <a:txBody>
                        <a:bodyPr/>
                        <a:lstStyle/>
                        <a:p>
                          <a:endParaRPr lang="ru-RU"/>
                        </a:p>
                      </a:txBody>
                      <a:tcPr marL="68580" marR="68580" marT="0" marB="0" anchor="ctr">
                        <a:blipFill rotWithShape="1">
                          <a:blip r:embed="rId2"/>
                          <a:stretch>
                            <a:fillRect l="-316" t="-482979" r="-322468" b="-385106"/>
                          </a:stretch>
                        </a:blipFill>
                      </a:tcPr>
                    </a:tc>
                    <a:tc>
                      <a:txBody>
                        <a:bodyPr/>
                        <a:lstStyle/>
                        <a:p>
                          <a:pPr indent="450215" algn="ctr">
                            <a:spcAft>
                              <a:spcPts val="0"/>
                            </a:spcAft>
                          </a:pPr>
                          <a:r>
                            <a:rPr lang="uz-Cyrl-UZ" sz="1400">
                              <a:effectLst/>
                            </a:rPr>
                            <a:t>pow(x,b)</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endParaRPr lang="ru-RU"/>
                        </a:p>
                      </a:txBody>
                      <a:tcPr marL="68580" marR="68580" marT="0" marB="0" anchor="ctr">
                        <a:blipFill rotWithShape="1">
                          <a:blip r:embed="rId2"/>
                          <a:stretch>
                            <a:fillRect l="-223492" t="-482979" r="-100635" b="-385106"/>
                          </a:stretch>
                        </a:blipFill>
                      </a:tcPr>
                    </a:tc>
                    <a:tc>
                      <a:txBody>
                        <a:bodyPr/>
                        <a:lstStyle/>
                        <a:p>
                          <a:pPr indent="450215" algn="ctr">
                            <a:spcAft>
                              <a:spcPts val="0"/>
                            </a:spcAft>
                          </a:pPr>
                          <a:r>
                            <a:rPr lang="uz-Cyrl-UZ" sz="1400">
                              <a:effectLst/>
                            </a:rPr>
                            <a:t>acos(x)</a:t>
                          </a:r>
                          <a:endParaRPr lang="ru-RU" sz="1400">
                            <a:effectLst/>
                            <a:latin typeface="Arno Pro Caption"/>
                            <a:ea typeface="Calibri"/>
                            <a:cs typeface="Times New Roman"/>
                          </a:endParaRPr>
                        </a:p>
                      </a:txBody>
                      <a:tcPr marL="68580" marR="68580" marT="0" marB="0" anchor="ctr"/>
                    </a:tc>
                  </a:tr>
                  <a:tr h="551817">
                    <a:tc>
                      <a:txBody>
                        <a:bodyPr/>
                        <a:lstStyle/>
                        <a:p>
                          <a:endParaRPr lang="ru-RU"/>
                        </a:p>
                      </a:txBody>
                      <a:tcPr marL="68580" marR="68580" marT="0" marB="0" anchor="ctr">
                        <a:blipFill rotWithShape="1">
                          <a:blip r:embed="rId2"/>
                          <a:stretch>
                            <a:fillRect l="-316" t="-608889" r="-322468" b="-302222"/>
                          </a:stretch>
                        </a:blipFill>
                      </a:tcPr>
                    </a:tc>
                    <a:tc>
                      <a:txBody>
                        <a:bodyPr/>
                        <a:lstStyle/>
                        <a:p>
                          <a:pPr indent="450215" algn="ctr">
                            <a:spcAft>
                              <a:spcPts val="0"/>
                            </a:spcAft>
                          </a:pPr>
                          <a:r>
                            <a:rPr lang="uz-Cyrl-UZ" sz="1400">
                              <a:effectLst/>
                            </a:rPr>
                            <a:t>exp(x)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endParaRPr lang="ru-RU"/>
                        </a:p>
                      </a:txBody>
                      <a:tcPr marL="68580" marR="68580" marT="0" marB="0" anchor="ctr">
                        <a:blipFill rotWithShape="1">
                          <a:blip r:embed="rId2"/>
                          <a:stretch>
                            <a:fillRect l="-223492" t="-608889" r="-100635" b="-302222"/>
                          </a:stretch>
                        </a:blipFill>
                      </a:tcPr>
                    </a:tc>
                    <a:tc>
                      <a:txBody>
                        <a:bodyPr/>
                        <a:lstStyle/>
                        <a:p>
                          <a:pPr indent="450215" algn="ctr">
                            <a:spcAft>
                              <a:spcPts val="0"/>
                            </a:spcAft>
                          </a:pPr>
                          <a:r>
                            <a:rPr lang="uz-Cyrl-UZ" sz="1400">
                              <a:effectLst/>
                            </a:rPr>
                            <a:t>atan(x)</a:t>
                          </a:r>
                          <a:endParaRPr lang="ru-RU" sz="1400">
                            <a:effectLst/>
                            <a:latin typeface="Arno Pro Caption"/>
                            <a:ea typeface="Calibri"/>
                            <a:cs typeface="Times New Roman"/>
                          </a:endParaRPr>
                        </a:p>
                      </a:txBody>
                      <a:tcPr marL="68580" marR="68580" marT="0" marB="0" anchor="ctr"/>
                    </a:tc>
                  </a:tr>
                  <a:tr h="551817">
                    <a:tc>
                      <a:txBody>
                        <a:bodyPr/>
                        <a:lstStyle/>
                        <a:p>
                          <a:endParaRPr lang="ru-RU"/>
                        </a:p>
                      </a:txBody>
                      <a:tcPr marL="68580" marR="68580" marT="0" marB="0" anchor="ctr">
                        <a:blipFill rotWithShape="1">
                          <a:blip r:embed="rId2"/>
                          <a:stretch>
                            <a:fillRect l="-316" t="-701099" r="-322468" b="-198901"/>
                          </a:stretch>
                        </a:blipFill>
                      </a:tcPr>
                    </a:tc>
                    <a:tc>
                      <a:txBody>
                        <a:bodyPr/>
                        <a:lstStyle/>
                        <a:p>
                          <a:pPr indent="450215" algn="ctr">
                            <a:spcAft>
                              <a:spcPts val="0"/>
                            </a:spcAft>
                          </a:pPr>
                          <a:r>
                            <a:rPr lang="uz-Cyrl-UZ" sz="1400">
                              <a:effectLst/>
                            </a:rPr>
                            <a:t>log(x)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endParaRPr lang="ru-RU"/>
                        </a:p>
                      </a:txBody>
                      <a:tcPr marL="68580" marR="68580" marT="0" marB="0" anchor="ctr">
                        <a:blipFill rotWithShape="1">
                          <a:blip r:embed="rId2"/>
                          <a:stretch>
                            <a:fillRect l="-223492" t="-701099" r="-100635" b="-198901"/>
                          </a:stretch>
                        </a:blipFill>
                      </a:tcPr>
                    </a:tc>
                    <a:tc>
                      <a:txBody>
                        <a:bodyPr/>
                        <a:lstStyle/>
                        <a:p>
                          <a:pPr indent="450215" algn="ctr">
                            <a:spcAft>
                              <a:spcPts val="0"/>
                            </a:spcAft>
                          </a:pPr>
                          <a:r>
                            <a:rPr lang="uz-Cyrl-UZ" sz="1400">
                              <a:effectLst/>
                            </a:rPr>
                            <a:t>sinh(x)</a:t>
                          </a:r>
                          <a:endParaRPr lang="ru-RU" sz="1400">
                            <a:effectLst/>
                            <a:latin typeface="Arno Pro Caption"/>
                            <a:ea typeface="Calibri"/>
                            <a:cs typeface="Times New Roman"/>
                          </a:endParaRPr>
                        </a:p>
                      </a:txBody>
                      <a:tcPr marL="68580" marR="68580" marT="0" marB="0" anchor="ctr"/>
                    </a:tc>
                  </a:tr>
                  <a:tr h="551817">
                    <a:tc>
                      <a:txBody>
                        <a:bodyPr/>
                        <a:lstStyle/>
                        <a:p>
                          <a:endParaRPr lang="ru-RU"/>
                        </a:p>
                      </a:txBody>
                      <a:tcPr marL="68580" marR="68580" marT="0" marB="0" anchor="ctr">
                        <a:blipFill rotWithShape="1">
                          <a:blip r:embed="rId2"/>
                          <a:stretch>
                            <a:fillRect l="-316" t="-810000" r="-322468" b="-101111"/>
                          </a:stretch>
                        </a:blipFill>
                      </a:tcPr>
                    </a:tc>
                    <a:tc>
                      <a:txBody>
                        <a:bodyPr/>
                        <a:lstStyle/>
                        <a:p>
                          <a:pPr indent="450215" algn="ctr">
                            <a:spcAft>
                              <a:spcPts val="0"/>
                            </a:spcAft>
                          </a:pPr>
                          <a:r>
                            <a:rPr lang="uz-Cyrl-UZ" sz="1400">
                              <a:effectLst/>
                            </a:rPr>
                            <a:t>sin(x)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endParaRPr lang="ru-RU"/>
                        </a:p>
                      </a:txBody>
                      <a:tcPr marL="68580" marR="68580" marT="0" marB="0" anchor="ctr">
                        <a:blipFill rotWithShape="1">
                          <a:blip r:embed="rId2"/>
                          <a:stretch>
                            <a:fillRect l="-223492" t="-810000" r="-100635" b="-101111"/>
                          </a:stretch>
                        </a:blipFill>
                      </a:tcPr>
                    </a:tc>
                    <a:tc>
                      <a:txBody>
                        <a:bodyPr/>
                        <a:lstStyle/>
                        <a:p>
                          <a:pPr indent="450215" algn="ctr">
                            <a:spcAft>
                              <a:spcPts val="0"/>
                            </a:spcAft>
                          </a:pPr>
                          <a:r>
                            <a:rPr lang="uz-Cyrl-UZ" sz="1400">
                              <a:effectLst/>
                            </a:rPr>
                            <a:t>cosh(x)</a:t>
                          </a:r>
                          <a:endParaRPr lang="ru-RU" sz="1400">
                            <a:effectLst/>
                            <a:latin typeface="Arno Pro Caption"/>
                            <a:ea typeface="Calibri"/>
                            <a:cs typeface="Times New Roman"/>
                          </a:endParaRPr>
                        </a:p>
                      </a:txBody>
                      <a:tcPr marL="68580" marR="68580" marT="0" marB="0" anchor="ctr"/>
                    </a:tc>
                  </a:tr>
                  <a:tr h="551817">
                    <a:tc>
                      <a:txBody>
                        <a:bodyPr/>
                        <a:lstStyle/>
                        <a:p>
                          <a:endParaRPr lang="ru-RU"/>
                        </a:p>
                      </a:txBody>
                      <a:tcPr marL="68580" marR="68580" marT="0" marB="0" anchor="ctr">
                        <a:blipFill rotWithShape="1">
                          <a:blip r:embed="rId2"/>
                          <a:stretch>
                            <a:fillRect l="-316" t="-900000" r="-322468"/>
                          </a:stretch>
                        </a:blipFill>
                      </a:tcPr>
                    </a:tc>
                    <a:tc>
                      <a:txBody>
                        <a:bodyPr/>
                        <a:lstStyle/>
                        <a:p>
                          <a:pPr indent="450215" algn="ctr">
                            <a:spcAft>
                              <a:spcPts val="0"/>
                            </a:spcAft>
                          </a:pPr>
                          <a:r>
                            <a:rPr lang="uz-Cyrl-UZ" sz="1400">
                              <a:effectLst/>
                            </a:rPr>
                            <a:t>cos(x)</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 </a:t>
                          </a:r>
                          <a:endParaRPr lang="ru-RU" sz="1400">
                            <a:effectLst/>
                            <a:latin typeface="Arno Pro Caption"/>
                            <a:ea typeface="Calibri"/>
                            <a:cs typeface="Times New Roman"/>
                          </a:endParaRPr>
                        </a:p>
                      </a:txBody>
                      <a:tcPr marL="68580" marR="68580" marT="0" marB="0"/>
                    </a:tc>
                    <a:tc>
                      <a:txBody>
                        <a:bodyPr/>
                        <a:lstStyle/>
                        <a:p>
                          <a:endParaRPr lang="ru-RU"/>
                        </a:p>
                      </a:txBody>
                      <a:tcPr marL="68580" marR="68580" marT="0" marB="0" anchor="ctr">
                        <a:blipFill rotWithShape="1">
                          <a:blip r:embed="rId2"/>
                          <a:stretch>
                            <a:fillRect l="-223492" t="-900000" r="-100635"/>
                          </a:stretch>
                        </a:blipFill>
                      </a:tcPr>
                    </a:tc>
                    <a:tc>
                      <a:txBody>
                        <a:bodyPr/>
                        <a:lstStyle/>
                        <a:p>
                          <a:pPr indent="450215" algn="ctr">
                            <a:spcAft>
                              <a:spcPts val="0"/>
                            </a:spcAft>
                          </a:pPr>
                          <a:r>
                            <a:rPr lang="uz-Cyrl-UZ" sz="1400" dirty="0">
                              <a:effectLst/>
                            </a:rPr>
                            <a:t>tanh(x)</a:t>
                          </a:r>
                          <a:endParaRPr lang="ru-RU" sz="1400" dirty="0">
                            <a:effectLst/>
                            <a:latin typeface="Arno Pro Caption"/>
                            <a:ea typeface="Calibri"/>
                            <a:cs typeface="Times New Roma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1483045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3"/>
          <p:cNvSpPr>
            <a:spLocks noGrp="1"/>
          </p:cNvSpPr>
          <p:nvPr>
            <p:ph idx="1"/>
          </p:nvPr>
        </p:nvSpPr>
        <p:spPr>
          <a:xfrm>
            <a:off x="0" y="0"/>
            <a:ext cx="9144000" cy="6770018"/>
          </a:xfrm>
        </p:spPr>
        <p:txBody>
          <a:bodyPr>
            <a:noAutofit/>
          </a:bodyPr>
          <a:lstStyle/>
          <a:p>
            <a:pPr marL="0" indent="0" algn="just">
              <a:buNone/>
            </a:pPr>
            <a:r>
              <a:rPr lang="en-US" sz="3200" b="1" dirty="0" smtClean="0"/>
              <a:t>	</a:t>
            </a:r>
            <a:r>
              <a:rPr lang="uz-Cyrl-UZ" sz="4000" dirty="0"/>
              <a:t>Бу функциялардан ташқари ўзгармасларнинг ҳам қийматлари берилган. Масалан, ҳаммамизга маълум бўлган математика курсидаги π сони C++ дастурлаш тилида M_PI деб ёзилади. Қуйидаги жадвалда π сони билан боғлиқ бўлган ўзгармаслар келтирилган:</a:t>
            </a:r>
            <a:endParaRPr lang="ru-RU" sz="4000" dirty="0"/>
          </a:p>
        </p:txBody>
      </p:sp>
    </p:spTree>
    <p:extLst>
      <p:ext uri="{BB962C8B-B14F-4D97-AF65-F5344CB8AC3E}">
        <p14:creationId xmlns:p14="http://schemas.microsoft.com/office/powerpoint/2010/main" val="198625841"/>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23528" y="692696"/>
            <a:ext cx="8352928" cy="584775"/>
          </a:xfrm>
          <a:prstGeom prst="rect">
            <a:avLst/>
          </a:prstGeom>
        </p:spPr>
        <p:txBody>
          <a:bodyPr wrap="square">
            <a:spAutoFit/>
          </a:bodyPr>
          <a:lstStyle/>
          <a:p>
            <a:pPr algn="just"/>
            <a:r>
              <a:rPr lang="en-US" sz="3200" b="1" dirty="0" smtClean="0"/>
              <a:t>	</a:t>
            </a:r>
            <a:endParaRPr lang="ru-RU" sz="3200" dirty="0"/>
          </a:p>
        </p:txBody>
      </p:sp>
      <mc:AlternateContent xmlns:mc="http://schemas.openxmlformats.org/markup-compatibility/2006">
        <mc:Choice xmlns:a14="http://schemas.microsoft.com/office/drawing/2010/main" Requires="a14">
          <p:graphicFrame>
            <p:nvGraphicFramePr>
              <p:cNvPr id="2" name="Таблица 1"/>
              <p:cNvGraphicFramePr>
                <a:graphicFrameLocks noGrp="1"/>
              </p:cNvGraphicFramePr>
              <p:nvPr>
                <p:extLst>
                  <p:ext uri="{D42A27DB-BD31-4B8C-83A1-F6EECF244321}">
                    <p14:modId xmlns:p14="http://schemas.microsoft.com/office/powerpoint/2010/main" val="2188041523"/>
                  </p:ext>
                </p:extLst>
              </p:nvPr>
            </p:nvGraphicFramePr>
            <p:xfrm>
              <a:off x="1043607" y="548679"/>
              <a:ext cx="7632848" cy="5832649"/>
            </p:xfrm>
            <a:graphic>
              <a:graphicData uri="http://schemas.openxmlformats.org/drawingml/2006/table">
                <a:tbl>
                  <a:tblPr firstRow="1" firstCol="1" bandRow="1">
                    <a:tableStyleId>{5C22544A-7EE6-4342-B048-85BDC9FD1C3A}</a:tableStyleId>
                  </a:tblPr>
                  <a:tblGrid>
                    <a:gridCol w="3816424"/>
                    <a:gridCol w="3816424"/>
                  </a:tblGrid>
                  <a:tr h="1183436">
                    <a:tc>
                      <a:txBody>
                        <a:bodyPr/>
                        <a:lstStyle/>
                        <a:p>
                          <a:pPr indent="450215" algn="ctr">
                            <a:spcAft>
                              <a:spcPts val="0"/>
                            </a:spcAft>
                          </a:pPr>
                          <a14:m>
                            <m:oMathPara xmlns:m="http://schemas.openxmlformats.org/officeDocument/2006/math">
                              <m:oMathParaPr>
                                <m:jc m:val="centerGroup"/>
                              </m:oMathParaPr>
                              <m:oMath xmlns:m="http://schemas.openxmlformats.org/officeDocument/2006/math">
                                <m:f>
                                  <m:fPr>
                                    <m:ctrlPr>
                                      <a:rPr lang="ru-RU" sz="1400">
                                        <a:effectLst/>
                                      </a:rPr>
                                    </m:ctrlPr>
                                  </m:fPr>
                                  <m:num>
                                    <m:r>
                                      <a:rPr lang="uz-Cyrl-UZ" sz="1400">
                                        <a:effectLst/>
                                      </a:rPr>
                                      <m:t>2</m:t>
                                    </m:r>
                                  </m:num>
                                  <m:den>
                                    <m:r>
                                      <a:rPr lang="uz-Cyrl-UZ" sz="1400">
                                        <a:effectLst/>
                                      </a:rPr>
                                      <m:t>𝜋</m:t>
                                    </m:r>
                                  </m:den>
                                </m:f>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M_2_PI</a:t>
                          </a:r>
                          <a:endParaRPr lang="ru-RU" sz="1400">
                            <a:effectLst/>
                            <a:latin typeface="Arno Pro Caption"/>
                            <a:ea typeface="Calibri"/>
                            <a:cs typeface="Times New Roman"/>
                          </a:endParaRPr>
                        </a:p>
                      </a:txBody>
                      <a:tcPr marL="68580" marR="68580" marT="0" marB="0" anchor="ctr"/>
                    </a:tc>
                  </a:tr>
                  <a:tr h="1183436">
                    <a:tc>
                      <a:txBody>
                        <a:bodyPr/>
                        <a:lstStyle/>
                        <a:p>
                          <a:pPr indent="450215" algn="ctr">
                            <a:spcAft>
                              <a:spcPts val="0"/>
                            </a:spcAft>
                          </a:pPr>
                          <a14:m>
                            <m:oMathPara xmlns:m="http://schemas.openxmlformats.org/officeDocument/2006/math">
                              <m:oMathParaPr>
                                <m:jc m:val="centerGroup"/>
                              </m:oMathParaPr>
                              <m:oMath xmlns:m="http://schemas.openxmlformats.org/officeDocument/2006/math">
                                <m:f>
                                  <m:fPr>
                                    <m:ctrlPr>
                                      <a:rPr lang="ru-RU" sz="1400">
                                        <a:effectLst/>
                                      </a:rPr>
                                    </m:ctrlPr>
                                  </m:fPr>
                                  <m:num>
                                    <m:r>
                                      <a:rPr lang="uz-Cyrl-UZ" sz="1400">
                                        <a:effectLst/>
                                      </a:rPr>
                                      <m:t>1</m:t>
                                    </m:r>
                                  </m:num>
                                  <m:den>
                                    <m:r>
                                      <a:rPr lang="uz-Cyrl-UZ" sz="1400">
                                        <a:effectLst/>
                                      </a:rPr>
                                      <m:t>𝜋</m:t>
                                    </m:r>
                                  </m:den>
                                </m:f>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M_1_PI</a:t>
                          </a:r>
                          <a:endParaRPr lang="ru-RU" sz="1400">
                            <a:effectLst/>
                            <a:latin typeface="Arno Pro Caption"/>
                            <a:ea typeface="Calibri"/>
                            <a:cs typeface="Times New Roman"/>
                          </a:endParaRPr>
                        </a:p>
                      </a:txBody>
                      <a:tcPr marL="68580" marR="68580" marT="0" marB="0" anchor="ctr"/>
                    </a:tc>
                  </a:tr>
                  <a:tr h="1098905">
                    <a:tc>
                      <a:txBody>
                        <a:bodyPr/>
                        <a:lstStyle/>
                        <a:p>
                          <a:pPr indent="450215" algn="ctr">
                            <a:spcAft>
                              <a:spcPts val="0"/>
                            </a:spcAft>
                          </a:pPr>
                          <a:r>
                            <a:rPr lang="uz-Cyrl-UZ" sz="1400">
                              <a:effectLst/>
                            </a:rPr>
                            <a:t>π</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M_PI</a:t>
                          </a:r>
                          <a:endParaRPr lang="ru-RU" sz="1400">
                            <a:effectLst/>
                            <a:latin typeface="Arno Pro Caption"/>
                            <a:ea typeface="Calibri"/>
                            <a:cs typeface="Times New Roman"/>
                          </a:endParaRPr>
                        </a:p>
                      </a:txBody>
                      <a:tcPr marL="68580" marR="68580" marT="0" marB="0" anchor="ctr"/>
                    </a:tc>
                  </a:tr>
                  <a:tr h="1183436">
                    <a:tc>
                      <a:txBody>
                        <a:bodyPr/>
                        <a:lstStyle/>
                        <a:p>
                          <a:pPr indent="450215" algn="ctr">
                            <a:spcAft>
                              <a:spcPts val="0"/>
                            </a:spcAft>
                          </a:pPr>
                          <a14:m>
                            <m:oMathPara xmlns:m="http://schemas.openxmlformats.org/officeDocument/2006/math">
                              <m:oMathParaPr>
                                <m:jc m:val="centerGroup"/>
                              </m:oMathParaPr>
                              <m:oMath xmlns:m="http://schemas.openxmlformats.org/officeDocument/2006/math">
                                <m:f>
                                  <m:fPr>
                                    <m:ctrlPr>
                                      <a:rPr lang="ru-RU" sz="1400">
                                        <a:effectLst/>
                                      </a:rPr>
                                    </m:ctrlPr>
                                  </m:fPr>
                                  <m:num>
                                    <m:r>
                                      <a:rPr lang="uz-Cyrl-UZ" sz="1400">
                                        <a:effectLst/>
                                      </a:rPr>
                                      <m:t>𝜋</m:t>
                                    </m:r>
                                  </m:num>
                                  <m:den>
                                    <m:r>
                                      <a:rPr lang="uz-Cyrl-UZ" sz="1400">
                                        <a:effectLst/>
                                      </a:rPr>
                                      <m:t>2</m:t>
                                    </m:r>
                                  </m:den>
                                </m:f>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M_PI_2</a:t>
                          </a:r>
                          <a:endParaRPr lang="ru-RU" sz="1400">
                            <a:effectLst/>
                            <a:latin typeface="Arno Pro Caption"/>
                            <a:ea typeface="Calibri"/>
                            <a:cs typeface="Times New Roman"/>
                          </a:endParaRPr>
                        </a:p>
                      </a:txBody>
                      <a:tcPr marL="68580" marR="68580" marT="0" marB="0" anchor="ctr"/>
                    </a:tc>
                  </a:tr>
                  <a:tr h="1183436">
                    <a:tc>
                      <a:txBody>
                        <a:bodyPr/>
                        <a:lstStyle/>
                        <a:p>
                          <a:pPr indent="450215" algn="ctr">
                            <a:spcAft>
                              <a:spcPts val="0"/>
                            </a:spcAft>
                          </a:pPr>
                          <a14:m>
                            <m:oMathPara xmlns:m="http://schemas.openxmlformats.org/officeDocument/2006/math">
                              <m:oMathParaPr>
                                <m:jc m:val="centerGroup"/>
                              </m:oMathParaPr>
                              <m:oMath xmlns:m="http://schemas.openxmlformats.org/officeDocument/2006/math">
                                <m:f>
                                  <m:fPr>
                                    <m:ctrlPr>
                                      <a:rPr lang="ru-RU" sz="1400">
                                        <a:effectLst/>
                                      </a:rPr>
                                    </m:ctrlPr>
                                  </m:fPr>
                                  <m:num>
                                    <m:r>
                                      <a:rPr lang="uz-Cyrl-UZ" sz="1400">
                                        <a:effectLst/>
                                      </a:rPr>
                                      <m:t>𝜋</m:t>
                                    </m:r>
                                  </m:num>
                                  <m:den>
                                    <m:r>
                                      <a:rPr lang="uz-Cyrl-UZ" sz="1400">
                                        <a:effectLst/>
                                      </a:rPr>
                                      <m:t>4</m:t>
                                    </m:r>
                                  </m:den>
                                </m:f>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dirty="0">
                              <a:effectLst/>
                            </a:rPr>
                            <a:t>M_PI_4</a:t>
                          </a:r>
                          <a:endParaRPr lang="ru-RU" sz="1400" dirty="0">
                            <a:effectLst/>
                            <a:latin typeface="Arno Pro Caption"/>
                            <a:ea typeface="Calibri"/>
                            <a:cs typeface="Times New Roman"/>
                          </a:endParaRPr>
                        </a:p>
                      </a:txBody>
                      <a:tcPr marL="68580" marR="68580" marT="0" marB="0" anchor="ctr"/>
                    </a:tc>
                  </a:tr>
                </a:tbl>
              </a:graphicData>
            </a:graphic>
          </p:graphicFrame>
        </mc:Choice>
        <mc:Fallback>
          <p:graphicFrame>
            <p:nvGraphicFramePr>
              <p:cNvPr id="2" name="Таблица 1"/>
              <p:cNvGraphicFramePr>
                <a:graphicFrameLocks noGrp="1"/>
              </p:cNvGraphicFramePr>
              <p:nvPr>
                <p:extLst>
                  <p:ext uri="{D42A27DB-BD31-4B8C-83A1-F6EECF244321}">
                    <p14:modId xmlns:p14="http://schemas.microsoft.com/office/powerpoint/2010/main" val="2188041523"/>
                  </p:ext>
                </p:extLst>
              </p:nvPr>
            </p:nvGraphicFramePr>
            <p:xfrm>
              <a:off x="1043607" y="548679"/>
              <a:ext cx="7632848" cy="5832649"/>
            </p:xfrm>
            <a:graphic>
              <a:graphicData uri="http://schemas.openxmlformats.org/drawingml/2006/table">
                <a:tbl>
                  <a:tblPr firstRow="1" firstCol="1" bandRow="1">
                    <a:tableStyleId>{5C22544A-7EE6-4342-B048-85BDC9FD1C3A}</a:tableStyleId>
                  </a:tblPr>
                  <a:tblGrid>
                    <a:gridCol w="3816424"/>
                    <a:gridCol w="3816424"/>
                  </a:tblGrid>
                  <a:tr h="1183436">
                    <a:tc>
                      <a:txBody>
                        <a:bodyPr/>
                        <a:lstStyle/>
                        <a:p>
                          <a:endParaRPr lang="ru-RU"/>
                        </a:p>
                      </a:txBody>
                      <a:tcPr marL="68580" marR="68580" marT="0" marB="0" anchor="ctr">
                        <a:blipFill rotWithShape="1">
                          <a:blip r:embed="rId2"/>
                          <a:stretch>
                            <a:fillRect r="-100160" b="-393299"/>
                          </a:stretch>
                        </a:blipFill>
                      </a:tcPr>
                    </a:tc>
                    <a:tc>
                      <a:txBody>
                        <a:bodyPr/>
                        <a:lstStyle/>
                        <a:p>
                          <a:pPr indent="450215" algn="ctr">
                            <a:spcAft>
                              <a:spcPts val="0"/>
                            </a:spcAft>
                          </a:pPr>
                          <a:r>
                            <a:rPr lang="uz-Cyrl-UZ" sz="1400">
                              <a:effectLst/>
                            </a:rPr>
                            <a:t>M_2_PI</a:t>
                          </a:r>
                          <a:endParaRPr lang="ru-RU" sz="1400">
                            <a:effectLst/>
                            <a:latin typeface="Arno Pro Caption"/>
                            <a:ea typeface="Calibri"/>
                            <a:cs typeface="Times New Roman"/>
                          </a:endParaRPr>
                        </a:p>
                      </a:txBody>
                      <a:tcPr marL="68580" marR="68580" marT="0" marB="0" anchor="ctr"/>
                    </a:tc>
                  </a:tr>
                  <a:tr h="1183436">
                    <a:tc>
                      <a:txBody>
                        <a:bodyPr/>
                        <a:lstStyle/>
                        <a:p>
                          <a:endParaRPr lang="ru-RU"/>
                        </a:p>
                      </a:txBody>
                      <a:tcPr marL="68580" marR="68580" marT="0" marB="0" anchor="ctr">
                        <a:blipFill rotWithShape="1">
                          <a:blip r:embed="rId2"/>
                          <a:stretch>
                            <a:fillRect t="-100000" r="-100160" b="-293299"/>
                          </a:stretch>
                        </a:blipFill>
                      </a:tcPr>
                    </a:tc>
                    <a:tc>
                      <a:txBody>
                        <a:bodyPr/>
                        <a:lstStyle/>
                        <a:p>
                          <a:pPr indent="450215" algn="ctr">
                            <a:spcAft>
                              <a:spcPts val="0"/>
                            </a:spcAft>
                          </a:pPr>
                          <a:r>
                            <a:rPr lang="uz-Cyrl-UZ" sz="1400">
                              <a:effectLst/>
                            </a:rPr>
                            <a:t>M_1_PI</a:t>
                          </a:r>
                          <a:endParaRPr lang="ru-RU" sz="1400">
                            <a:effectLst/>
                            <a:latin typeface="Arno Pro Caption"/>
                            <a:ea typeface="Calibri"/>
                            <a:cs typeface="Times New Roman"/>
                          </a:endParaRPr>
                        </a:p>
                      </a:txBody>
                      <a:tcPr marL="68580" marR="68580" marT="0" marB="0" anchor="ctr"/>
                    </a:tc>
                  </a:tr>
                  <a:tr h="1098905">
                    <a:tc>
                      <a:txBody>
                        <a:bodyPr/>
                        <a:lstStyle/>
                        <a:p>
                          <a:pPr indent="450215" algn="ctr">
                            <a:spcAft>
                              <a:spcPts val="0"/>
                            </a:spcAft>
                          </a:pPr>
                          <a:r>
                            <a:rPr lang="uz-Cyrl-UZ" sz="1400">
                              <a:effectLst/>
                            </a:rPr>
                            <a:t>π</a:t>
                          </a:r>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M_PI</a:t>
                          </a:r>
                          <a:endParaRPr lang="ru-RU" sz="1400">
                            <a:effectLst/>
                            <a:latin typeface="Arno Pro Caption"/>
                            <a:ea typeface="Calibri"/>
                            <a:cs typeface="Times New Roman"/>
                          </a:endParaRPr>
                        </a:p>
                      </a:txBody>
                      <a:tcPr marL="68580" marR="68580" marT="0" marB="0" anchor="ctr"/>
                    </a:tc>
                  </a:tr>
                  <a:tr h="1183436">
                    <a:tc>
                      <a:txBody>
                        <a:bodyPr/>
                        <a:lstStyle/>
                        <a:p>
                          <a:endParaRPr lang="ru-RU"/>
                        </a:p>
                      </a:txBody>
                      <a:tcPr marL="68580" marR="68580" marT="0" marB="0" anchor="ctr">
                        <a:blipFill rotWithShape="1">
                          <a:blip r:embed="rId2"/>
                          <a:stretch>
                            <a:fillRect t="-293299" r="-100160" b="-100000"/>
                          </a:stretch>
                        </a:blipFill>
                      </a:tcPr>
                    </a:tc>
                    <a:tc>
                      <a:txBody>
                        <a:bodyPr/>
                        <a:lstStyle/>
                        <a:p>
                          <a:pPr indent="450215" algn="ctr">
                            <a:spcAft>
                              <a:spcPts val="0"/>
                            </a:spcAft>
                          </a:pPr>
                          <a:r>
                            <a:rPr lang="uz-Cyrl-UZ" sz="1400">
                              <a:effectLst/>
                            </a:rPr>
                            <a:t>M_PI_2</a:t>
                          </a:r>
                          <a:endParaRPr lang="ru-RU" sz="1400">
                            <a:effectLst/>
                            <a:latin typeface="Arno Pro Caption"/>
                            <a:ea typeface="Calibri"/>
                            <a:cs typeface="Times New Roman"/>
                          </a:endParaRPr>
                        </a:p>
                      </a:txBody>
                      <a:tcPr marL="68580" marR="68580" marT="0" marB="0" anchor="ctr"/>
                    </a:tc>
                  </a:tr>
                  <a:tr h="1183436">
                    <a:tc>
                      <a:txBody>
                        <a:bodyPr/>
                        <a:lstStyle/>
                        <a:p>
                          <a:endParaRPr lang="ru-RU"/>
                        </a:p>
                      </a:txBody>
                      <a:tcPr marL="68580" marR="68580" marT="0" marB="0" anchor="ctr">
                        <a:blipFill rotWithShape="1">
                          <a:blip r:embed="rId2"/>
                          <a:stretch>
                            <a:fillRect t="-393299" r="-100160"/>
                          </a:stretch>
                        </a:blipFill>
                      </a:tcPr>
                    </a:tc>
                    <a:tc>
                      <a:txBody>
                        <a:bodyPr/>
                        <a:lstStyle/>
                        <a:p>
                          <a:pPr indent="450215" algn="ctr">
                            <a:spcAft>
                              <a:spcPts val="0"/>
                            </a:spcAft>
                          </a:pPr>
                          <a:r>
                            <a:rPr lang="uz-Cyrl-UZ" sz="1400" dirty="0">
                              <a:effectLst/>
                            </a:rPr>
                            <a:t>M_PI_4</a:t>
                          </a:r>
                          <a:endParaRPr lang="ru-RU" sz="1400" dirty="0">
                            <a:effectLst/>
                            <a:latin typeface="Arno Pro Caption"/>
                            <a:ea typeface="Calibri"/>
                            <a:cs typeface="Times New Roma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4171553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8131" name="Content Placeholder 3"/>
              <p:cNvSpPr>
                <a:spLocks noGrp="1"/>
              </p:cNvSpPr>
              <p:nvPr>
                <p:ph idx="1"/>
              </p:nvPr>
            </p:nvSpPr>
            <p:spPr>
              <a:xfrm>
                <a:off x="457200" y="332656"/>
                <a:ext cx="8229600" cy="6239594"/>
              </a:xfrm>
            </p:spPr>
            <p:txBody>
              <a:bodyPr/>
              <a:lstStyle/>
              <a:p>
                <a:pPr marL="0" indent="0" algn="just">
                  <a:buNone/>
                </a:pPr>
                <a:r>
                  <a:rPr lang="en-US" sz="3600" b="1" dirty="0"/>
                  <a:t>	</a:t>
                </a:r>
                <a:r>
                  <a:rPr lang="uz-Cyrl-UZ" sz="4000" dirty="0" smtClean="0"/>
                  <a:t>Баъзи </a:t>
                </a:r>
                <a:r>
                  <a:rPr lang="uz-Cyrl-UZ" sz="4000" dirty="0"/>
                  <a:t>содда функцияларни ҳам C++ дастурлаш тилида ўзгармаслар тўпламига киртилган. Масалан, </a:t>
                </a:r>
                <a14:m>
                  <m:oMath xmlns:m="http://schemas.openxmlformats.org/officeDocument/2006/math">
                    <m:rad>
                      <m:radPr>
                        <m:degHide m:val="on"/>
                        <m:ctrlPr>
                          <a:rPr lang="ru-RU" sz="4000" i="1"/>
                        </m:ctrlPr>
                      </m:radPr>
                      <m:deg/>
                      <m:e>
                        <m:r>
                          <a:rPr lang="uz-Cyrl-UZ" sz="4000" i="1"/>
                          <m:t>2</m:t>
                        </m:r>
                      </m:e>
                    </m:rad>
                  </m:oMath>
                </a14:m>
                <a:r>
                  <a:rPr lang="uz-Cyrl-UZ" sz="4000" dirty="0"/>
                  <a:t> сони соддалаштирилган ва ўзгармаслар тўпламига келтирилган.</a:t>
                </a:r>
                <a:endParaRPr lang="ru-RU" sz="4000" dirty="0"/>
              </a:p>
            </p:txBody>
          </p:sp>
        </mc:Choice>
        <mc:Fallback>
          <p:sp>
            <p:nvSpPr>
              <p:cNvPr id="48131" name="Content Placeholder 3"/>
              <p:cNvSpPr>
                <a:spLocks noGrp="1" noRot="1" noChangeAspect="1" noMove="1" noResize="1" noEditPoints="1" noAdjustHandles="1" noChangeArrowheads="1" noChangeShapeType="1" noTextEdit="1"/>
              </p:cNvSpPr>
              <p:nvPr>
                <p:ph idx="1"/>
              </p:nvPr>
            </p:nvSpPr>
            <p:spPr>
              <a:xfrm>
                <a:off x="457200" y="332656"/>
                <a:ext cx="8229600" cy="6239594"/>
              </a:xfrm>
              <a:blipFill rotWithShape="1">
                <a:blip r:embed="rId2"/>
                <a:stretch>
                  <a:fillRect l="-2593" r="-2593"/>
                </a:stretch>
              </a:blipFill>
            </p:spPr>
            <p:txBody>
              <a:bodyPr/>
              <a:lstStyle/>
              <a:p>
                <a:r>
                  <a:rPr lang="ru-RU">
                    <a:noFill/>
                  </a:rPr>
                  <a:t> </a:t>
                </a:r>
              </a:p>
            </p:txBody>
          </p:sp>
        </mc:Fallback>
      </mc:AlternateContent>
    </p:spTree>
    <p:extLst>
      <p:ext uri="{BB962C8B-B14F-4D97-AF65-F5344CB8AC3E}">
        <p14:creationId xmlns:p14="http://schemas.microsoft.com/office/powerpoint/2010/main" val="1960900778"/>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Содержимое 2"/>
          <p:cNvSpPr>
            <a:spLocks noGrp="1"/>
          </p:cNvSpPr>
          <p:nvPr>
            <p:ph idx="4294967295"/>
          </p:nvPr>
        </p:nvSpPr>
        <p:spPr>
          <a:xfrm>
            <a:off x="107504" y="1440160"/>
            <a:ext cx="8856984" cy="5445224"/>
          </a:xfrm>
        </p:spPr>
        <p:txBody>
          <a:bodyPr/>
          <a:lstStyle/>
          <a:p>
            <a:pPr marL="0" indent="0">
              <a:buNone/>
            </a:pPr>
            <a:r>
              <a:rPr lang="en-US" sz="3600" dirty="0" smtClean="0"/>
              <a:t>	</a:t>
            </a:r>
            <a:endParaRPr lang="ru-RU" sz="3600" dirty="0"/>
          </a:p>
          <a:p>
            <a:pPr marL="0" indent="0" algn="just">
              <a:buNone/>
            </a:pPr>
            <a:endParaRPr lang="ru-RU" sz="3600" dirty="0" smtClean="0">
              <a:latin typeface="Calibri" pitchFamily="34" charset="0"/>
              <a:cs typeface="Calibri" pitchFamily="34" charset="0"/>
            </a:endParaRPr>
          </a:p>
        </p:txBody>
      </p:sp>
      <mc:AlternateContent xmlns:mc="http://schemas.openxmlformats.org/markup-compatibility/2006">
        <mc:Choice xmlns:a14="http://schemas.microsoft.com/office/drawing/2010/main" Requires="a14">
          <p:graphicFrame>
            <p:nvGraphicFramePr>
              <p:cNvPr id="2" name="Таблица 1"/>
              <p:cNvGraphicFramePr>
                <a:graphicFrameLocks noGrp="1"/>
              </p:cNvGraphicFramePr>
              <p:nvPr>
                <p:extLst>
                  <p:ext uri="{D42A27DB-BD31-4B8C-83A1-F6EECF244321}">
                    <p14:modId xmlns:p14="http://schemas.microsoft.com/office/powerpoint/2010/main" val="3083234271"/>
                  </p:ext>
                </p:extLst>
              </p:nvPr>
            </p:nvGraphicFramePr>
            <p:xfrm>
              <a:off x="899592" y="764701"/>
              <a:ext cx="7848872" cy="5544618"/>
            </p:xfrm>
            <a:graphic>
              <a:graphicData uri="http://schemas.openxmlformats.org/drawingml/2006/table">
                <a:tbl>
                  <a:tblPr firstRow="1" firstCol="1" bandRow="1">
                    <a:tableStyleId>{5C22544A-7EE6-4342-B048-85BDC9FD1C3A}</a:tableStyleId>
                  </a:tblPr>
                  <a:tblGrid>
                    <a:gridCol w="3924436"/>
                    <a:gridCol w="3924436"/>
                  </a:tblGrid>
                  <a:tr h="1006288">
                    <a:tc>
                      <a:txBody>
                        <a:bodyPr/>
                        <a:lstStyle/>
                        <a:p>
                          <a:pPr indent="450215" algn="ctr">
                            <a:spcAft>
                              <a:spcPts val="0"/>
                            </a:spcAft>
                          </a:pPr>
                          <a14:m>
                            <m:oMathPara xmlns:m="http://schemas.openxmlformats.org/officeDocument/2006/math">
                              <m:oMathParaPr>
                                <m:jc m:val="centerGroup"/>
                              </m:oMathParaPr>
                              <m:oMath xmlns:m="http://schemas.openxmlformats.org/officeDocument/2006/math">
                                <m:rad>
                                  <m:radPr>
                                    <m:degHide m:val="on"/>
                                    <m:ctrlPr>
                                      <a:rPr lang="ru-RU" sz="1400">
                                        <a:effectLst/>
                                      </a:rPr>
                                    </m:ctrlPr>
                                  </m:radPr>
                                  <m:deg/>
                                  <m:e>
                                    <m:r>
                                      <a:rPr lang="uz-Cyrl-UZ" sz="1400">
                                        <a:effectLst/>
                                      </a:rPr>
                                      <m:t>2</m:t>
                                    </m:r>
                                  </m:e>
                                </m:rad>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M_SQRT2</a:t>
                          </a:r>
                          <a:endParaRPr lang="ru-RU" sz="1400">
                            <a:effectLst/>
                            <a:latin typeface="Arno Pro Caption"/>
                            <a:ea typeface="Calibri"/>
                            <a:cs typeface="Times New Roman"/>
                          </a:endParaRPr>
                        </a:p>
                      </a:txBody>
                      <a:tcPr marL="68580" marR="68580" marT="0" marB="0" anchor="ctr"/>
                    </a:tc>
                  </a:tr>
                  <a:tr h="1486522">
                    <a:tc>
                      <a:txBody>
                        <a:bodyPr/>
                        <a:lstStyle/>
                        <a:p>
                          <a:pPr indent="450215" algn="ctr">
                            <a:spcAft>
                              <a:spcPts val="0"/>
                            </a:spcAft>
                          </a:pPr>
                          <a14:m>
                            <m:oMathPara xmlns:m="http://schemas.openxmlformats.org/officeDocument/2006/math">
                              <m:oMathParaPr>
                                <m:jc m:val="centerGroup"/>
                              </m:oMathParaPr>
                              <m:oMath xmlns:m="http://schemas.openxmlformats.org/officeDocument/2006/math">
                                <m:rad>
                                  <m:radPr>
                                    <m:degHide m:val="on"/>
                                    <m:ctrlPr>
                                      <a:rPr lang="ru-RU" sz="1400">
                                        <a:effectLst/>
                                      </a:rPr>
                                    </m:ctrlPr>
                                  </m:radPr>
                                  <m:deg/>
                                  <m:e>
                                    <m:f>
                                      <m:fPr>
                                        <m:ctrlPr>
                                          <a:rPr lang="ru-RU" sz="1400">
                                            <a:effectLst/>
                                          </a:rPr>
                                        </m:ctrlPr>
                                      </m:fPr>
                                      <m:num>
                                        <m:r>
                                          <a:rPr lang="uz-Cyrl-UZ" sz="1400">
                                            <a:effectLst/>
                                          </a:rPr>
                                          <m:t>1</m:t>
                                        </m:r>
                                      </m:num>
                                      <m:den>
                                        <m:r>
                                          <a:rPr lang="uz-Cyrl-UZ" sz="1400">
                                            <a:effectLst/>
                                          </a:rPr>
                                          <m:t>2</m:t>
                                        </m:r>
                                      </m:den>
                                    </m:f>
                                  </m:e>
                                </m:rad>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M_SQRT1_2</a:t>
                          </a:r>
                          <a:endParaRPr lang="ru-RU" sz="1400">
                            <a:effectLst/>
                            <a:latin typeface="Arno Pro Caption"/>
                            <a:ea typeface="Calibri"/>
                            <a:cs typeface="Times New Roman"/>
                          </a:endParaRPr>
                        </a:p>
                      </a:txBody>
                      <a:tcPr marL="68580" marR="68580" marT="0" marB="0" anchor="ctr"/>
                    </a:tc>
                  </a:tr>
                  <a:tr h="1039232">
                    <a:tc>
                      <a:txBody>
                        <a:bodyPr/>
                        <a:lstStyle/>
                        <a:p>
                          <a:pPr indent="450215" algn="ctr">
                            <a:spcAft>
                              <a:spcPts val="0"/>
                            </a:spcAft>
                          </a:pPr>
                          <a14:m>
                            <m:oMathPara xmlns:m="http://schemas.openxmlformats.org/officeDocument/2006/math">
                              <m:oMathParaPr>
                                <m:jc m:val="centerGroup"/>
                              </m:oMathParaPr>
                              <m:oMath xmlns:m="http://schemas.openxmlformats.org/officeDocument/2006/math">
                                <m:f>
                                  <m:fPr>
                                    <m:ctrlPr>
                                      <a:rPr lang="ru-RU" sz="1400">
                                        <a:effectLst/>
                                      </a:rPr>
                                    </m:ctrlPr>
                                  </m:fPr>
                                  <m:num>
                                    <m:r>
                                      <a:rPr lang="uz-Cyrl-UZ" sz="1400">
                                        <a:effectLst/>
                                      </a:rPr>
                                      <m:t>2</m:t>
                                    </m:r>
                                  </m:num>
                                  <m:den>
                                    <m:rad>
                                      <m:radPr>
                                        <m:degHide m:val="on"/>
                                        <m:ctrlPr>
                                          <a:rPr lang="ru-RU" sz="1400">
                                            <a:effectLst/>
                                          </a:rPr>
                                        </m:ctrlPr>
                                      </m:radPr>
                                      <m:deg/>
                                      <m:e>
                                        <m:r>
                                          <a:rPr lang="uz-Cyrl-UZ" sz="1400">
                                            <a:effectLst/>
                                          </a:rPr>
                                          <m:t>𝜋</m:t>
                                        </m:r>
                                      </m:e>
                                    </m:rad>
                                  </m:den>
                                </m:f>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M_2_SQRTPI</a:t>
                          </a:r>
                          <a:endParaRPr lang="ru-RU" sz="1400">
                            <a:effectLst/>
                            <a:latin typeface="Arno Pro Caption"/>
                            <a:ea typeface="Calibri"/>
                            <a:cs typeface="Times New Roman"/>
                          </a:endParaRPr>
                        </a:p>
                      </a:txBody>
                      <a:tcPr marL="68580" marR="68580" marT="0" marB="0" anchor="ctr"/>
                    </a:tc>
                  </a:tr>
                  <a:tr h="1006288">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ln</m:t>
                                    </m:r>
                                  </m:fName>
                                  <m:e>
                                    <m:r>
                                      <a:rPr lang="uz-Cyrl-UZ" sz="1400">
                                        <a:effectLst/>
                                      </a:rPr>
                                      <m:t>2</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a:effectLst/>
                            </a:rPr>
                            <a:t>M_LN2</a:t>
                          </a:r>
                          <a:endParaRPr lang="ru-RU" sz="1400">
                            <a:effectLst/>
                            <a:latin typeface="Arno Pro Caption"/>
                            <a:ea typeface="Calibri"/>
                            <a:cs typeface="Times New Roman"/>
                          </a:endParaRPr>
                        </a:p>
                      </a:txBody>
                      <a:tcPr marL="68580" marR="68580" marT="0" marB="0" anchor="ctr"/>
                    </a:tc>
                  </a:tr>
                  <a:tr h="1006288">
                    <a:tc>
                      <a:txBody>
                        <a:bodyPr/>
                        <a:lstStyle/>
                        <a:p>
                          <a:pPr indent="450215" algn="ctr">
                            <a:spcAft>
                              <a:spcPts val="0"/>
                            </a:spcAft>
                          </a:pPr>
                          <a14:m>
                            <m:oMathPara xmlns:m="http://schemas.openxmlformats.org/officeDocument/2006/math">
                              <m:oMathParaPr>
                                <m:jc m:val="centerGroup"/>
                              </m:oMathParaPr>
                              <m:oMath xmlns:m="http://schemas.openxmlformats.org/officeDocument/2006/math">
                                <m:func>
                                  <m:funcPr>
                                    <m:ctrlPr>
                                      <a:rPr lang="ru-RU" sz="1400">
                                        <a:effectLst/>
                                      </a:rPr>
                                    </m:ctrlPr>
                                  </m:funcPr>
                                  <m:fName>
                                    <m:r>
                                      <m:rPr>
                                        <m:sty m:val="p"/>
                                      </m:rPr>
                                      <a:rPr lang="uz-Cyrl-UZ" sz="1400">
                                        <a:effectLst/>
                                      </a:rPr>
                                      <m:t>ln</m:t>
                                    </m:r>
                                  </m:fName>
                                  <m:e>
                                    <m:r>
                                      <a:rPr lang="uz-Cyrl-UZ" sz="1400">
                                        <a:effectLst/>
                                      </a:rPr>
                                      <m:t>10</m:t>
                                    </m:r>
                                  </m:e>
                                </m:func>
                              </m:oMath>
                            </m:oMathPara>
                          </a14:m>
                          <a:endParaRPr lang="ru-RU" sz="1400">
                            <a:effectLst/>
                            <a:latin typeface="Arno Pro Caption"/>
                            <a:ea typeface="Calibri"/>
                            <a:cs typeface="Times New Roman"/>
                          </a:endParaRPr>
                        </a:p>
                      </a:txBody>
                      <a:tcPr marL="68580" marR="68580" marT="0" marB="0" anchor="ctr"/>
                    </a:tc>
                    <a:tc>
                      <a:txBody>
                        <a:bodyPr/>
                        <a:lstStyle/>
                        <a:p>
                          <a:pPr indent="450215" algn="ctr">
                            <a:spcAft>
                              <a:spcPts val="0"/>
                            </a:spcAft>
                          </a:pPr>
                          <a:r>
                            <a:rPr lang="uz-Cyrl-UZ" sz="1400" dirty="0">
                              <a:effectLst/>
                            </a:rPr>
                            <a:t>M_LN10</a:t>
                          </a:r>
                          <a:endParaRPr lang="ru-RU" sz="1400" dirty="0">
                            <a:effectLst/>
                            <a:latin typeface="Arno Pro Caption"/>
                            <a:ea typeface="Calibri"/>
                            <a:cs typeface="Times New Roman"/>
                          </a:endParaRPr>
                        </a:p>
                      </a:txBody>
                      <a:tcPr marL="68580" marR="68580" marT="0" marB="0" anchor="ctr"/>
                    </a:tc>
                  </a:tr>
                </a:tbl>
              </a:graphicData>
            </a:graphic>
          </p:graphicFrame>
        </mc:Choice>
        <mc:Fallback>
          <p:graphicFrame>
            <p:nvGraphicFramePr>
              <p:cNvPr id="2" name="Таблица 1"/>
              <p:cNvGraphicFramePr>
                <a:graphicFrameLocks noGrp="1"/>
              </p:cNvGraphicFramePr>
              <p:nvPr>
                <p:extLst>
                  <p:ext uri="{D42A27DB-BD31-4B8C-83A1-F6EECF244321}">
                    <p14:modId xmlns:p14="http://schemas.microsoft.com/office/powerpoint/2010/main" val="3083234271"/>
                  </p:ext>
                </p:extLst>
              </p:nvPr>
            </p:nvGraphicFramePr>
            <p:xfrm>
              <a:off x="899592" y="764701"/>
              <a:ext cx="7848872" cy="5544618"/>
            </p:xfrm>
            <a:graphic>
              <a:graphicData uri="http://schemas.openxmlformats.org/drawingml/2006/table">
                <a:tbl>
                  <a:tblPr firstRow="1" firstCol="1" bandRow="1">
                    <a:tableStyleId>{5C22544A-7EE6-4342-B048-85BDC9FD1C3A}</a:tableStyleId>
                  </a:tblPr>
                  <a:tblGrid>
                    <a:gridCol w="3924436"/>
                    <a:gridCol w="3924436"/>
                  </a:tblGrid>
                  <a:tr h="1006288">
                    <a:tc>
                      <a:txBody>
                        <a:bodyPr/>
                        <a:lstStyle/>
                        <a:p>
                          <a:endParaRPr lang="ru-RU"/>
                        </a:p>
                      </a:txBody>
                      <a:tcPr marL="68580" marR="68580" marT="0" marB="0" anchor="ctr">
                        <a:blipFill rotWithShape="1">
                          <a:blip r:embed="rId2"/>
                          <a:stretch>
                            <a:fillRect l="-155" r="-100000" b="-451515"/>
                          </a:stretch>
                        </a:blipFill>
                      </a:tcPr>
                    </a:tc>
                    <a:tc>
                      <a:txBody>
                        <a:bodyPr/>
                        <a:lstStyle/>
                        <a:p>
                          <a:pPr indent="450215" algn="ctr">
                            <a:spcAft>
                              <a:spcPts val="0"/>
                            </a:spcAft>
                          </a:pPr>
                          <a:r>
                            <a:rPr lang="uz-Cyrl-UZ" sz="1400">
                              <a:effectLst/>
                            </a:rPr>
                            <a:t>M_SQRT2</a:t>
                          </a:r>
                          <a:endParaRPr lang="ru-RU" sz="1400">
                            <a:effectLst/>
                            <a:latin typeface="Arno Pro Caption"/>
                            <a:ea typeface="Calibri"/>
                            <a:cs typeface="Times New Roman"/>
                          </a:endParaRPr>
                        </a:p>
                      </a:txBody>
                      <a:tcPr marL="68580" marR="68580" marT="0" marB="0" anchor="ctr"/>
                    </a:tc>
                  </a:tr>
                  <a:tr h="1486522">
                    <a:tc>
                      <a:txBody>
                        <a:bodyPr/>
                        <a:lstStyle/>
                        <a:p>
                          <a:endParaRPr lang="ru-RU"/>
                        </a:p>
                      </a:txBody>
                      <a:tcPr marL="68580" marR="68580" marT="0" marB="0" anchor="ctr">
                        <a:blipFill rotWithShape="1">
                          <a:blip r:embed="rId2"/>
                          <a:stretch>
                            <a:fillRect l="-155" t="-67623" r="-100000" b="-205328"/>
                          </a:stretch>
                        </a:blipFill>
                      </a:tcPr>
                    </a:tc>
                    <a:tc>
                      <a:txBody>
                        <a:bodyPr/>
                        <a:lstStyle/>
                        <a:p>
                          <a:pPr indent="450215" algn="ctr">
                            <a:spcAft>
                              <a:spcPts val="0"/>
                            </a:spcAft>
                          </a:pPr>
                          <a:r>
                            <a:rPr lang="uz-Cyrl-UZ" sz="1400">
                              <a:effectLst/>
                            </a:rPr>
                            <a:t>M_SQRT1_2</a:t>
                          </a:r>
                          <a:endParaRPr lang="ru-RU" sz="1400">
                            <a:effectLst/>
                            <a:latin typeface="Arno Pro Caption"/>
                            <a:ea typeface="Calibri"/>
                            <a:cs typeface="Times New Roman"/>
                          </a:endParaRPr>
                        </a:p>
                      </a:txBody>
                      <a:tcPr marL="68580" marR="68580" marT="0" marB="0" anchor="ctr"/>
                    </a:tc>
                  </a:tr>
                  <a:tr h="1039232">
                    <a:tc>
                      <a:txBody>
                        <a:bodyPr/>
                        <a:lstStyle/>
                        <a:p>
                          <a:endParaRPr lang="ru-RU"/>
                        </a:p>
                      </a:txBody>
                      <a:tcPr marL="68580" marR="68580" marT="0" marB="0" anchor="ctr">
                        <a:blipFill rotWithShape="1">
                          <a:blip r:embed="rId2"/>
                          <a:stretch>
                            <a:fillRect l="-155" t="-239181" r="-100000" b="-192982"/>
                          </a:stretch>
                        </a:blipFill>
                      </a:tcPr>
                    </a:tc>
                    <a:tc>
                      <a:txBody>
                        <a:bodyPr/>
                        <a:lstStyle/>
                        <a:p>
                          <a:pPr indent="450215" algn="ctr">
                            <a:spcAft>
                              <a:spcPts val="0"/>
                            </a:spcAft>
                          </a:pPr>
                          <a:r>
                            <a:rPr lang="uz-Cyrl-UZ" sz="1400">
                              <a:effectLst/>
                            </a:rPr>
                            <a:t>M_2_SQRTPI</a:t>
                          </a:r>
                          <a:endParaRPr lang="ru-RU" sz="1400">
                            <a:effectLst/>
                            <a:latin typeface="Arno Pro Caption"/>
                            <a:ea typeface="Calibri"/>
                            <a:cs typeface="Times New Roman"/>
                          </a:endParaRPr>
                        </a:p>
                      </a:txBody>
                      <a:tcPr marL="68580" marR="68580" marT="0" marB="0" anchor="ctr"/>
                    </a:tc>
                  </a:tr>
                  <a:tr h="1006288">
                    <a:tc>
                      <a:txBody>
                        <a:bodyPr/>
                        <a:lstStyle/>
                        <a:p>
                          <a:endParaRPr lang="ru-RU"/>
                        </a:p>
                      </a:txBody>
                      <a:tcPr marL="68580" marR="68580" marT="0" marB="0" anchor="ctr">
                        <a:blipFill rotWithShape="1">
                          <a:blip r:embed="rId2"/>
                          <a:stretch>
                            <a:fillRect l="-155" t="-351515" r="-100000" b="-100000"/>
                          </a:stretch>
                        </a:blipFill>
                      </a:tcPr>
                    </a:tc>
                    <a:tc>
                      <a:txBody>
                        <a:bodyPr/>
                        <a:lstStyle/>
                        <a:p>
                          <a:pPr indent="450215" algn="ctr">
                            <a:spcAft>
                              <a:spcPts val="0"/>
                            </a:spcAft>
                          </a:pPr>
                          <a:r>
                            <a:rPr lang="uz-Cyrl-UZ" sz="1400">
                              <a:effectLst/>
                            </a:rPr>
                            <a:t>M_LN2</a:t>
                          </a:r>
                          <a:endParaRPr lang="ru-RU" sz="1400">
                            <a:effectLst/>
                            <a:latin typeface="Arno Pro Caption"/>
                            <a:ea typeface="Calibri"/>
                            <a:cs typeface="Times New Roman"/>
                          </a:endParaRPr>
                        </a:p>
                      </a:txBody>
                      <a:tcPr marL="68580" marR="68580" marT="0" marB="0" anchor="ctr"/>
                    </a:tc>
                  </a:tr>
                  <a:tr h="1006288">
                    <a:tc>
                      <a:txBody>
                        <a:bodyPr/>
                        <a:lstStyle/>
                        <a:p>
                          <a:endParaRPr lang="ru-RU"/>
                        </a:p>
                      </a:txBody>
                      <a:tcPr marL="68580" marR="68580" marT="0" marB="0" anchor="ctr">
                        <a:blipFill rotWithShape="1">
                          <a:blip r:embed="rId2"/>
                          <a:stretch>
                            <a:fillRect l="-155" t="-451515" r="-100000"/>
                          </a:stretch>
                        </a:blipFill>
                      </a:tcPr>
                    </a:tc>
                    <a:tc>
                      <a:txBody>
                        <a:bodyPr/>
                        <a:lstStyle/>
                        <a:p>
                          <a:pPr indent="450215" algn="ctr">
                            <a:spcAft>
                              <a:spcPts val="0"/>
                            </a:spcAft>
                          </a:pPr>
                          <a:r>
                            <a:rPr lang="uz-Cyrl-UZ" sz="1400" dirty="0">
                              <a:effectLst/>
                            </a:rPr>
                            <a:t>M_LN10</a:t>
                          </a:r>
                          <a:endParaRPr lang="ru-RU" sz="1400" dirty="0">
                            <a:effectLst/>
                            <a:latin typeface="Arno Pro Caption"/>
                            <a:ea typeface="Calibri"/>
                            <a:cs typeface="Times New Roma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213821328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idx="4294967295"/>
          </p:nvPr>
        </p:nvSpPr>
        <p:spPr>
          <a:xfrm>
            <a:off x="800269" y="28228"/>
            <a:ext cx="8229600" cy="609600"/>
          </a:xfrm>
        </p:spPr>
        <p:txBody>
          <a:bodyPr rtlCol="0">
            <a:normAutofit/>
          </a:bodyPr>
          <a:lstStyle/>
          <a:p>
            <a:r>
              <a:rPr lang="ru-RU" sz="3200" b="1" dirty="0"/>
              <a:t>C++ </a:t>
            </a:r>
            <a:r>
              <a:rPr lang="ru-RU" sz="3200" b="1" dirty="0" err="1"/>
              <a:t>дастурлаш</a:t>
            </a:r>
            <a:r>
              <a:rPr lang="ru-RU" sz="3200" b="1" dirty="0"/>
              <a:t> </a:t>
            </a:r>
            <a:r>
              <a:rPr lang="ru-RU" sz="3200" b="1" dirty="0" err="1"/>
              <a:t>тилининг</a:t>
            </a:r>
            <a:r>
              <a:rPr lang="ru-RU" sz="3200" b="1" dirty="0"/>
              <a:t> </a:t>
            </a:r>
            <a:r>
              <a:rPr lang="ru-RU" sz="3200" b="1" dirty="0" err="1"/>
              <a:t>хизматчи</a:t>
            </a:r>
            <a:r>
              <a:rPr lang="ru-RU" sz="3200" b="1" dirty="0"/>
              <a:t> </a:t>
            </a:r>
            <a:r>
              <a:rPr lang="ru-RU" sz="3200" b="1" dirty="0" err="1"/>
              <a:t>сўзлари</a:t>
            </a:r>
            <a:endParaRPr lang="ru-RU" sz="3200" b="1" dirty="0"/>
          </a:p>
        </p:txBody>
      </p:sp>
      <p:sp>
        <p:nvSpPr>
          <p:cNvPr id="51204" name="Rectangle 22"/>
          <p:cNvSpPr>
            <a:spLocks noChangeArrowheads="1"/>
          </p:cNvSpPr>
          <p:nvPr/>
        </p:nvSpPr>
        <p:spPr bwMode="auto">
          <a:xfrm>
            <a:off x="467544" y="-773015"/>
            <a:ext cx="8424935" cy="797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endParaRPr lang="en-US" sz="3200" dirty="0" smtClean="0"/>
          </a:p>
          <a:p>
            <a:pPr algn="just"/>
            <a:endParaRPr lang="en-US" sz="3200" dirty="0"/>
          </a:p>
          <a:p>
            <a:pPr algn="just"/>
            <a:endParaRPr lang="en-US" sz="3200" dirty="0" smtClean="0"/>
          </a:p>
          <a:p>
            <a:pPr algn="just"/>
            <a:r>
              <a:rPr lang="en-US" sz="3200" dirty="0" smtClean="0"/>
              <a:t>	</a:t>
            </a:r>
            <a:r>
              <a:rPr lang="en-US" sz="3200" b="1" dirty="0" smtClean="0"/>
              <a:t>C</a:t>
            </a:r>
            <a:r>
              <a:rPr lang="uz-Cyrl-UZ" sz="3200" b="1" dirty="0" smtClean="0"/>
              <a:t>++ да сўз деб бир нечта белгилар кетма-кетлиги тушунилади. </a:t>
            </a:r>
          </a:p>
          <a:p>
            <a:pPr algn="just"/>
            <a:r>
              <a:rPr lang="uz-Cyrl-UZ" sz="3200" b="1" dirty="0"/>
              <a:t>	</a:t>
            </a:r>
            <a:r>
              <a:rPr lang="uz-Cyrl-UZ" sz="3200" b="1" dirty="0" smtClean="0"/>
              <a:t>Хизматчи сўз деб С++ тилидаги стандарт ном тушунилади. Бу ном махсус маънони англатади ва уни маълумотларга бериб бўлмайди </a:t>
            </a:r>
          </a:p>
          <a:p>
            <a:pPr algn="just"/>
            <a:r>
              <a:rPr lang="uz-Cyrl-UZ" sz="3200" b="1" dirty="0"/>
              <a:t>	</a:t>
            </a:r>
            <a:r>
              <a:rPr lang="uz-Cyrl-UZ" sz="3200" b="1" dirty="0" smtClean="0"/>
              <a:t>Масалан:</a:t>
            </a:r>
            <a:r>
              <a:rPr lang="en-US" sz="3200" b="1" dirty="0" err="1" smtClean="0"/>
              <a:t>int</a:t>
            </a:r>
            <a:r>
              <a:rPr lang="en-US" sz="3200" b="1" dirty="0" smtClean="0"/>
              <a:t>, float, for, while.</a:t>
            </a:r>
            <a:r>
              <a:rPr lang="en-US" sz="3200" b="1" dirty="0" smtClean="0"/>
              <a:t>	</a:t>
            </a:r>
            <a:endParaRPr lang="en-US" sz="3200" b="1" dirty="0" smtClean="0"/>
          </a:p>
          <a:p>
            <a:pPr algn="just"/>
            <a:r>
              <a:rPr lang="uz-Cyrl-UZ" sz="3200" dirty="0" smtClean="0"/>
              <a:t>Хизматчи </a:t>
            </a:r>
            <a:r>
              <a:rPr lang="uz-Cyrl-UZ" sz="3200" dirty="0"/>
              <a:t>сўзлар гуруҳи жуда кенг, шунинг учун бу сўзларни ҳаммасини бирданига ёдлаб, эслаб қолиш шарт эмас, балки улардан фойдаланиш давомида кетма-кет эслаб қолинаверади</a:t>
            </a:r>
            <a:r>
              <a:rPr lang="uz-Cyrl-UZ" sz="3200" dirty="0" smtClean="0"/>
              <a:t>:</a:t>
            </a:r>
            <a:endParaRPr lang="en-US" sz="3200" dirty="0" smtClean="0"/>
          </a:p>
          <a:p>
            <a:pPr algn="just"/>
            <a:endParaRPr lang="ru-RU" sz="3200" dirty="0"/>
          </a:p>
        </p:txBody>
      </p:sp>
    </p:spTree>
    <p:extLst>
      <p:ext uri="{BB962C8B-B14F-4D97-AF65-F5344CB8AC3E}">
        <p14:creationId xmlns:p14="http://schemas.microsoft.com/office/powerpoint/2010/main" val="350155590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b="81689"/>
          <a:stretch>
            <a:fillRect/>
          </a:stretch>
        </p:blipFill>
        <p:spPr bwMode="auto">
          <a:xfrm>
            <a:off x="0" y="6500813"/>
            <a:ext cx="91440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Номер слайда 5"/>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671C542-76B5-45F2-ADA1-60F7D6C520A6}" type="slidenum">
              <a:rPr lang="ru-RU" smtClean="0">
                <a:solidFill>
                  <a:schemeClr val="bg1"/>
                </a:solidFill>
              </a:rPr>
              <a:pPr/>
              <a:t>16</a:t>
            </a:fld>
            <a:endParaRPr lang="ru-RU" smtClean="0">
              <a:solidFill>
                <a:schemeClr val="bg1"/>
              </a:solidFill>
            </a:endParaRPr>
          </a:p>
        </p:txBody>
      </p:sp>
      <p:sp>
        <p:nvSpPr>
          <p:cNvPr id="10246" name="Подзаголовок 2"/>
          <p:cNvSpPr txBox="1">
            <a:spLocks/>
          </p:cNvSpPr>
          <p:nvPr/>
        </p:nvSpPr>
        <p:spPr bwMode="auto">
          <a:xfrm>
            <a:off x="539552" y="808970"/>
            <a:ext cx="8352928" cy="556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600" dirty="0" smtClean="0"/>
              <a:t>	</a:t>
            </a:r>
            <a:endParaRPr lang="uz-Cyrl-UZ" sz="2600" dirty="0">
              <a:latin typeface="Calibri" pitchFamily="34" charset="0"/>
              <a:cs typeface="Calibri"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036808201"/>
              </p:ext>
            </p:extLst>
          </p:nvPr>
        </p:nvGraphicFramePr>
        <p:xfrm>
          <a:off x="899590" y="548683"/>
          <a:ext cx="7992890" cy="5491067"/>
        </p:xfrm>
        <a:graphic>
          <a:graphicData uri="http://schemas.openxmlformats.org/drawingml/2006/table">
            <a:tbl>
              <a:tblPr firstRow="1" firstCol="1" bandRow="1">
                <a:tableStyleId>{5C22544A-7EE6-4342-B048-85BDC9FD1C3A}</a:tableStyleId>
              </a:tblPr>
              <a:tblGrid>
                <a:gridCol w="1332009"/>
                <a:gridCol w="1332009"/>
                <a:gridCol w="1332009"/>
                <a:gridCol w="1332009"/>
                <a:gridCol w="1332009"/>
                <a:gridCol w="1332845"/>
              </a:tblGrid>
              <a:tr h="323003">
                <a:tc gridSpan="6">
                  <a:txBody>
                    <a:bodyPr/>
                    <a:lstStyle/>
                    <a:p>
                      <a:pPr indent="450215" algn="ctr">
                        <a:spcAft>
                          <a:spcPts val="0"/>
                        </a:spcAft>
                      </a:pPr>
                      <a:r>
                        <a:rPr lang="uz-Cyrl-UZ" sz="1200">
                          <a:effectLst/>
                        </a:rPr>
                        <a:t>Хизматчи сўзлар</a:t>
                      </a:r>
                      <a:endParaRPr lang="ru-RU" sz="1200">
                        <a:effectLst/>
                        <a:latin typeface="Arno Pro Caption"/>
                        <a:ea typeface="Calibri"/>
                        <a:cs typeface="Times New Roman"/>
                      </a:endParaRPr>
                    </a:p>
                  </a:txBody>
                  <a:tcPr marL="59071" marR="5907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46008">
                <a:tc>
                  <a:txBody>
                    <a:bodyPr/>
                    <a:lstStyle/>
                    <a:p>
                      <a:pPr indent="450215">
                        <a:spcAft>
                          <a:spcPts val="0"/>
                        </a:spcAft>
                      </a:pPr>
                      <a:r>
                        <a:rPr lang="uz-Cyrl-UZ" sz="1200">
                          <a:effectLst/>
                        </a:rPr>
                        <a:t>asm</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auto</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break</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Case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catch</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char</a:t>
                      </a:r>
                      <a:endParaRPr lang="ru-RU" sz="1200">
                        <a:effectLst/>
                        <a:latin typeface="Arno Pro Caption"/>
                        <a:ea typeface="Calibri"/>
                        <a:cs typeface="Times New Roman"/>
                      </a:endParaRPr>
                    </a:p>
                  </a:txBody>
                  <a:tcPr marL="59071" marR="59071" marT="0" marB="0"/>
                </a:tc>
              </a:tr>
              <a:tr h="646008">
                <a:tc>
                  <a:txBody>
                    <a:bodyPr/>
                    <a:lstStyle/>
                    <a:p>
                      <a:pPr indent="450215">
                        <a:spcAft>
                          <a:spcPts val="0"/>
                        </a:spcAft>
                      </a:pPr>
                      <a:r>
                        <a:rPr lang="uz-Cyrl-UZ" sz="1200">
                          <a:effectLst/>
                        </a:rPr>
                        <a:t>class</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const</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continue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default</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delete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do</a:t>
                      </a:r>
                      <a:endParaRPr lang="ru-RU" sz="1200">
                        <a:effectLst/>
                        <a:latin typeface="Arno Pro Caption"/>
                        <a:ea typeface="Calibri"/>
                        <a:cs typeface="Times New Roman"/>
                      </a:endParaRPr>
                    </a:p>
                  </a:txBody>
                  <a:tcPr marL="59071" marR="59071" marT="0" marB="0"/>
                </a:tc>
              </a:tr>
              <a:tr h="646008">
                <a:tc>
                  <a:txBody>
                    <a:bodyPr/>
                    <a:lstStyle/>
                    <a:p>
                      <a:pPr indent="450215">
                        <a:spcAft>
                          <a:spcPts val="0"/>
                        </a:spcAft>
                      </a:pPr>
                      <a:r>
                        <a:rPr lang="uz-Cyrl-UZ" sz="1200">
                          <a:effectLst/>
                        </a:rPr>
                        <a:t>double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else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enum</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extern</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float</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for</a:t>
                      </a:r>
                      <a:endParaRPr lang="ru-RU" sz="1200">
                        <a:effectLst/>
                        <a:latin typeface="Arno Pro Caption"/>
                        <a:ea typeface="Calibri"/>
                        <a:cs typeface="Times New Roman"/>
                      </a:endParaRPr>
                    </a:p>
                  </a:txBody>
                  <a:tcPr marL="59071" marR="59071" marT="0" marB="0"/>
                </a:tc>
              </a:tr>
              <a:tr h="646008">
                <a:tc>
                  <a:txBody>
                    <a:bodyPr/>
                    <a:lstStyle/>
                    <a:p>
                      <a:pPr indent="450215">
                        <a:spcAft>
                          <a:spcPts val="0"/>
                        </a:spcAft>
                      </a:pPr>
                      <a:r>
                        <a:rPr lang="uz-Cyrl-UZ" sz="1200">
                          <a:effectLst/>
                        </a:rPr>
                        <a:t>friend</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goto</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if</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inline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int</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long</a:t>
                      </a:r>
                      <a:endParaRPr lang="ru-RU" sz="1200">
                        <a:effectLst/>
                        <a:latin typeface="Arno Pro Caption"/>
                        <a:ea typeface="Calibri"/>
                        <a:cs typeface="Times New Roman"/>
                      </a:endParaRPr>
                    </a:p>
                  </a:txBody>
                  <a:tcPr marL="59071" marR="59071" marT="0" marB="0"/>
                </a:tc>
              </a:tr>
              <a:tr h="646008">
                <a:tc>
                  <a:txBody>
                    <a:bodyPr/>
                    <a:lstStyle/>
                    <a:p>
                      <a:pPr indent="450215">
                        <a:spcAft>
                          <a:spcPts val="0"/>
                        </a:spcAft>
                      </a:pPr>
                      <a:r>
                        <a:rPr lang="uz-Cyrl-UZ" sz="1200">
                          <a:effectLst/>
                        </a:rPr>
                        <a:t>new</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operator</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private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protected</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public</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register</a:t>
                      </a:r>
                      <a:endParaRPr lang="ru-RU" sz="1200">
                        <a:effectLst/>
                        <a:latin typeface="Arno Pro Caption"/>
                        <a:ea typeface="Calibri"/>
                        <a:cs typeface="Times New Roman"/>
                      </a:endParaRPr>
                    </a:p>
                  </a:txBody>
                  <a:tcPr marL="59071" marR="59071" marT="0" marB="0"/>
                </a:tc>
              </a:tr>
              <a:tr h="646008">
                <a:tc>
                  <a:txBody>
                    <a:bodyPr/>
                    <a:lstStyle/>
                    <a:p>
                      <a:pPr indent="450215">
                        <a:spcAft>
                          <a:spcPts val="0"/>
                        </a:spcAft>
                      </a:pPr>
                      <a:r>
                        <a:rPr lang="uz-Cyrl-UZ" sz="1200">
                          <a:effectLst/>
                        </a:rPr>
                        <a:t>return</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short</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signed</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sizeof</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static</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struct</a:t>
                      </a:r>
                      <a:endParaRPr lang="ru-RU" sz="1200">
                        <a:effectLst/>
                        <a:latin typeface="Arno Pro Caption"/>
                        <a:ea typeface="Calibri"/>
                        <a:cs typeface="Times New Roman"/>
                      </a:endParaRPr>
                    </a:p>
                  </a:txBody>
                  <a:tcPr marL="59071" marR="59071" marT="0" marB="0"/>
                </a:tc>
              </a:tr>
              <a:tr h="646008">
                <a:tc>
                  <a:txBody>
                    <a:bodyPr/>
                    <a:lstStyle/>
                    <a:p>
                      <a:pPr indent="450215">
                        <a:spcAft>
                          <a:spcPts val="0"/>
                        </a:spcAft>
                      </a:pPr>
                      <a:r>
                        <a:rPr lang="uz-Cyrl-UZ" sz="1200">
                          <a:effectLst/>
                        </a:rPr>
                        <a:t>switch</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template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this</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throw</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try</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typedef</a:t>
                      </a:r>
                      <a:endParaRPr lang="ru-RU" sz="1200">
                        <a:effectLst/>
                        <a:latin typeface="Arno Pro Caption"/>
                        <a:ea typeface="Calibri"/>
                        <a:cs typeface="Times New Roman"/>
                      </a:endParaRPr>
                    </a:p>
                  </a:txBody>
                  <a:tcPr marL="59071" marR="59071" marT="0" marB="0"/>
                </a:tc>
              </a:tr>
              <a:tr h="646008">
                <a:tc>
                  <a:txBody>
                    <a:bodyPr/>
                    <a:lstStyle/>
                    <a:p>
                      <a:pPr indent="450215">
                        <a:spcAft>
                          <a:spcPts val="0"/>
                        </a:spcAft>
                      </a:pPr>
                      <a:r>
                        <a:rPr lang="uz-Cyrl-UZ" sz="1200">
                          <a:effectLst/>
                        </a:rPr>
                        <a:t>union</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unsigned</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while</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virtual</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a:effectLst/>
                        </a:rPr>
                        <a:t>void</a:t>
                      </a:r>
                      <a:endParaRPr lang="ru-RU" sz="1200">
                        <a:effectLst/>
                        <a:latin typeface="Arno Pro Caption"/>
                        <a:ea typeface="Calibri"/>
                        <a:cs typeface="Times New Roman"/>
                      </a:endParaRPr>
                    </a:p>
                  </a:txBody>
                  <a:tcPr marL="59071" marR="59071" marT="0" marB="0"/>
                </a:tc>
                <a:tc>
                  <a:txBody>
                    <a:bodyPr/>
                    <a:lstStyle/>
                    <a:p>
                      <a:pPr indent="450215">
                        <a:spcAft>
                          <a:spcPts val="0"/>
                        </a:spcAft>
                      </a:pPr>
                      <a:r>
                        <a:rPr lang="uz-Cyrl-UZ" sz="1200" dirty="0">
                          <a:effectLst/>
                        </a:rPr>
                        <a:t>volative</a:t>
                      </a:r>
                      <a:endParaRPr lang="ru-RU" sz="1200" dirty="0">
                        <a:effectLst/>
                        <a:latin typeface="Arno Pro Caption"/>
                        <a:ea typeface="Calibri"/>
                        <a:cs typeface="Times New Roman"/>
                      </a:endParaRPr>
                    </a:p>
                  </a:txBody>
                  <a:tcPr marL="59071" marR="59071" marT="0" marB="0"/>
                </a:tc>
              </a:tr>
            </a:tbl>
          </a:graphicData>
        </a:graphic>
      </p:graphicFrame>
    </p:spTree>
    <p:extLst>
      <p:ext uri="{BB962C8B-B14F-4D97-AF65-F5344CB8AC3E}">
        <p14:creationId xmlns:p14="http://schemas.microsoft.com/office/powerpoint/2010/main" val="1138664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806" y="0"/>
            <a:ext cx="8784976" cy="1087016"/>
          </a:xfrm>
        </p:spPr>
        <p:txBody>
          <a:bodyPr/>
          <a:lstStyle/>
          <a:p>
            <a:r>
              <a:rPr lang="uz-Cyrl-UZ" sz="2800" b="1" dirty="0"/>
              <a:t>Мустақил иш учун тавсия этилаётган мавзулар рўйхати</a:t>
            </a:r>
            <a:endParaRPr lang="ru-RU"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965153728"/>
              </p:ext>
            </p:extLst>
          </p:nvPr>
        </p:nvGraphicFramePr>
        <p:xfrm>
          <a:off x="539552" y="908724"/>
          <a:ext cx="8136903" cy="5832637"/>
        </p:xfrm>
        <a:graphic>
          <a:graphicData uri="http://schemas.openxmlformats.org/drawingml/2006/table">
            <a:tbl>
              <a:tblPr firstRow="1" firstCol="1" bandRow="1" bandCol="1">
                <a:tableStyleId>{5C22544A-7EE6-4342-B048-85BDC9FD1C3A}</a:tableStyleId>
              </a:tblPr>
              <a:tblGrid>
                <a:gridCol w="516243"/>
                <a:gridCol w="6329659"/>
                <a:gridCol w="1291001"/>
              </a:tblGrid>
              <a:tr h="440201">
                <a:tc>
                  <a:txBody>
                    <a:bodyPr/>
                    <a:lstStyle/>
                    <a:p>
                      <a:pPr algn="ctr">
                        <a:spcAft>
                          <a:spcPts val="0"/>
                        </a:spcAft>
                      </a:pPr>
                      <a:r>
                        <a:rPr lang="uz-Cyrl-UZ" sz="800" dirty="0">
                          <a:effectLst/>
                        </a:rPr>
                        <a:t>№</a:t>
                      </a:r>
                      <a:endParaRPr lang="ru-RU" sz="700" dirty="0">
                        <a:effectLst/>
                        <a:latin typeface="Times New Roman"/>
                        <a:ea typeface="MS Mincho"/>
                      </a:endParaRPr>
                    </a:p>
                  </a:txBody>
                  <a:tcPr marL="25034" marR="25034" marT="0" marB="0" anchor="ctr"/>
                </a:tc>
                <a:tc>
                  <a:txBody>
                    <a:bodyPr/>
                    <a:lstStyle/>
                    <a:p>
                      <a:pPr algn="ctr">
                        <a:spcAft>
                          <a:spcPts val="0"/>
                        </a:spcAft>
                      </a:pPr>
                      <a:r>
                        <a:rPr lang="uz-Cyrl-UZ" sz="800" dirty="0">
                          <a:effectLst/>
                        </a:rPr>
                        <a:t>Мавзу номлари</a:t>
                      </a:r>
                      <a:endParaRPr lang="ru-RU" sz="700" dirty="0">
                        <a:effectLst/>
                        <a:latin typeface="Times New Roman"/>
                        <a:ea typeface="MS Mincho"/>
                      </a:endParaRPr>
                    </a:p>
                  </a:txBody>
                  <a:tcPr marL="25034" marR="25034" marT="0" marB="0" anchor="ctr"/>
                </a:tc>
                <a:tc>
                  <a:txBody>
                    <a:bodyPr/>
                    <a:lstStyle/>
                    <a:p>
                      <a:pPr algn="ctr">
                        <a:spcAft>
                          <a:spcPts val="0"/>
                        </a:spcAft>
                      </a:pPr>
                      <a:r>
                        <a:rPr lang="uz-Cyrl-UZ" sz="800">
                          <a:effectLst/>
                        </a:rPr>
                        <a:t>Хисобот шакли</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С++ тили ва объектларга мўлжалланган дастурлаш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Функцияларнинг қўлланилиши</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3.</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Махсус белгилар</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4.</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Тўплам ўзгармаслари</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5.</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Префикс ва постфикс</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6.</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Муносабат операторлари</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7.</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Мантиқий операторлар ва улар билан ишлаш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8.</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Рекурция ва у билан ишлаш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9.</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Локал ва глобал ўзрарувчилар</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10.</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Янги типлар яратиш ва улардан фойдаланиш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11.</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Синфлар яратиш. Конструктор ва деструктор.</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12.</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Шарт оператори билан такрорланувчи жараёнлар хосил этиш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13.</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Цикллар ва уларни ташкил этиш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14.</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break ва continue операторларидан фойдаланиш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15.</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Чексиз давом этувчи такрорланувчи жараёнлардан фойдаланиш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16.</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Танлаш оператори ва унинг қўлланилиши</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17.</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Кўрсаткич ва улардан фойдаланиш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18.</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New ва Delete операторларнинг қўлланиши</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19.</a:t>
                      </a:r>
                      <a:endParaRPr lang="ru-RU" sz="700">
                        <a:effectLst/>
                        <a:latin typeface="Times New Roman"/>
                        <a:ea typeface="MS Mincho"/>
                      </a:endParaRPr>
                    </a:p>
                  </a:txBody>
                  <a:tcPr marL="25034" marR="25034" marT="0" marB="0" anchor="ctr"/>
                </a:tc>
                <a:tc>
                  <a:txBody>
                    <a:bodyPr/>
                    <a:lstStyle/>
                    <a:p>
                      <a:pPr>
                        <a:spcAft>
                          <a:spcPts val="0"/>
                        </a:spcAft>
                      </a:pPr>
                      <a:r>
                        <a:rPr lang="uz-Cyrl-UZ" sz="700">
                          <a:effectLst/>
                        </a:rPr>
                        <a:t>Мурожаат ва улардан фойдаланиш</a:t>
                      </a:r>
                      <a:endParaRPr lang="ru-RU" sz="700">
                        <a:effectLst/>
                        <a:latin typeface="Times New Roman"/>
                        <a:ea typeface="MS Mincho"/>
                      </a:endParaRPr>
                    </a:p>
                  </a:txBody>
                  <a:tcPr marL="25034" marR="25034" marT="0" marB="0"/>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20.</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Функциянинг параметри сифатида кўрсаткичдан фойдаланиш</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21.</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Функциянинг параметри сифатида мурожаатдан фойдаланиш</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22.</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Функциядан бир вақтнинг ўзида бир неча қиймат олиш</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23.</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Кўрсаткич ва мурожаат операториларни ишлатиш керак</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25.</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Мерос қолдириш ва унинг имкониятлари</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26.</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Полиморфизм ва ундан фойдаланиш</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27.</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Файллар ва улардан фойдаланиш</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28.</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Экран кутубхонаси ва унинг операторлари</a:t>
                      </a:r>
                      <a:endParaRPr lang="ru-RU" sz="700">
                        <a:effectLst/>
                        <a:latin typeface="Times New Roman"/>
                        <a:ea typeface="MS Mincho"/>
                      </a:endParaRPr>
                    </a:p>
                  </a:txBody>
                  <a:tcPr marL="25034" marR="25034" marT="0" marB="0" anchor="ctr"/>
                </a:tc>
                <a:tc>
                  <a:txBody>
                    <a:bodyPr/>
                    <a:lstStyle/>
                    <a:p>
                      <a:pPr algn="ctr">
                        <a:spcAft>
                          <a:spcPts val="0"/>
                        </a:spcAft>
                      </a:pPr>
                      <a:r>
                        <a:rPr lang="uz-Cyrl-UZ" sz="700">
                          <a:effectLst/>
                        </a:rPr>
                        <a:t>Реферат</a:t>
                      </a:r>
                      <a:endParaRPr lang="ru-RU" sz="700">
                        <a:effectLst/>
                        <a:latin typeface="Times New Roman"/>
                        <a:ea typeface="MS Mincho"/>
                      </a:endParaRPr>
                    </a:p>
                  </a:txBody>
                  <a:tcPr marL="25034" marR="25034" marT="0" marB="0" anchor="ctr"/>
                </a:tc>
              </a:tr>
              <a:tr h="192587">
                <a:tc>
                  <a:txBody>
                    <a:bodyPr/>
                    <a:lstStyle/>
                    <a:p>
                      <a:pPr algn="ctr">
                        <a:spcAft>
                          <a:spcPts val="0"/>
                        </a:spcAft>
                      </a:pPr>
                      <a:r>
                        <a:rPr lang="uz-Cyrl-UZ" sz="700">
                          <a:effectLst/>
                        </a:rPr>
                        <a:t>29.</a:t>
                      </a:r>
                      <a:endParaRPr lang="ru-RU" sz="700">
                        <a:effectLst/>
                        <a:latin typeface="Times New Roman"/>
                        <a:ea typeface="MS Mincho"/>
                      </a:endParaRPr>
                    </a:p>
                  </a:txBody>
                  <a:tcPr marL="25034" marR="25034" marT="0" marB="0" anchor="ctr"/>
                </a:tc>
                <a:tc>
                  <a:txBody>
                    <a:bodyPr/>
                    <a:lstStyle/>
                    <a:p>
                      <a:pPr algn="just">
                        <a:spcAft>
                          <a:spcPts val="0"/>
                        </a:spcAft>
                      </a:pPr>
                      <a:r>
                        <a:rPr lang="uz-Cyrl-UZ" sz="700">
                          <a:effectLst/>
                        </a:rPr>
                        <a:t>Математик кутубхона ва ундан фойдаланиш</a:t>
                      </a:r>
                      <a:endParaRPr lang="ru-RU" sz="700">
                        <a:effectLst/>
                        <a:latin typeface="Times New Roman"/>
                        <a:ea typeface="MS Mincho"/>
                      </a:endParaRPr>
                    </a:p>
                  </a:txBody>
                  <a:tcPr marL="25034" marR="25034" marT="0" marB="0" anchor="ctr"/>
                </a:tc>
                <a:tc>
                  <a:txBody>
                    <a:bodyPr/>
                    <a:lstStyle/>
                    <a:p>
                      <a:pPr algn="ctr">
                        <a:spcAft>
                          <a:spcPts val="0"/>
                        </a:spcAft>
                      </a:pPr>
                      <a:r>
                        <a:rPr lang="uz-Cyrl-UZ" sz="700" dirty="0">
                          <a:effectLst/>
                        </a:rPr>
                        <a:t>Реферат</a:t>
                      </a:r>
                      <a:endParaRPr lang="ru-RU" sz="700" dirty="0">
                        <a:effectLst/>
                        <a:latin typeface="Times New Roman"/>
                        <a:ea typeface="MS Mincho"/>
                      </a:endParaRPr>
                    </a:p>
                  </a:txBody>
                  <a:tcPr marL="25034" marR="25034" marT="0" marB="0" anchor="ctr"/>
                </a:tc>
              </a:tr>
            </a:tbl>
          </a:graphicData>
        </a:graphic>
      </p:graphicFrame>
    </p:spTree>
    <p:extLst>
      <p:ext uri="{BB962C8B-B14F-4D97-AF65-F5344CB8AC3E}">
        <p14:creationId xmlns:p14="http://schemas.microsoft.com/office/powerpoint/2010/main" val="2216349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3235" y="685800"/>
            <a:ext cx="7514034" cy="1087016"/>
          </a:xfrm>
        </p:spPr>
        <p:txBody>
          <a:bodyPr>
            <a:normAutofit/>
          </a:bodyPr>
          <a:lstStyle/>
          <a:p>
            <a:r>
              <a:rPr lang="uz-Cyrl-UZ" sz="3200" b="1" i="1" dirty="0" smtClean="0">
                <a:latin typeface="Times New Roman" pitchFamily="18" charset="0"/>
                <a:cs typeface="Times New Roman" pitchFamily="18" charset="0"/>
              </a:rPr>
              <a:t>Режа:</a:t>
            </a:r>
            <a:endParaRPr lang="ru-RU" sz="3200" b="1" i="1" dirty="0">
              <a:latin typeface="Times New Roman" pitchFamily="18" charset="0"/>
              <a:cs typeface="Times New Roman" pitchFamily="18" charset="0"/>
            </a:endParaRPr>
          </a:p>
        </p:txBody>
      </p:sp>
      <p:sp>
        <p:nvSpPr>
          <p:cNvPr id="3" name="Объект 2"/>
          <p:cNvSpPr>
            <a:spLocks noGrp="1"/>
          </p:cNvSpPr>
          <p:nvPr>
            <p:ph idx="1"/>
          </p:nvPr>
        </p:nvSpPr>
        <p:spPr>
          <a:xfrm>
            <a:off x="457200" y="1600200"/>
            <a:ext cx="8543956" cy="4781128"/>
          </a:xfrm>
        </p:spPr>
        <p:txBody>
          <a:bodyPr>
            <a:noAutofit/>
          </a:bodyPr>
          <a:lstStyle/>
          <a:p>
            <a:pPr lvl="0"/>
            <a:r>
              <a:rPr lang="ru-RU" sz="3200" dirty="0"/>
              <a:t>С++ </a:t>
            </a:r>
            <a:r>
              <a:rPr lang="ru-RU" sz="3200" dirty="0" err="1"/>
              <a:t>дастурлаш</a:t>
            </a:r>
            <a:r>
              <a:rPr lang="ru-RU" sz="3200" dirty="0"/>
              <a:t> </a:t>
            </a:r>
            <a:r>
              <a:rPr lang="ru-RU" sz="3200" dirty="0" err="1"/>
              <a:t>тилининг</a:t>
            </a:r>
            <a:r>
              <a:rPr lang="ru-RU" sz="3200" dirty="0"/>
              <a:t> </a:t>
            </a:r>
            <a:r>
              <a:rPr lang="ru-RU" sz="3200" dirty="0" err="1"/>
              <a:t>алфавити</a:t>
            </a:r>
            <a:endParaRPr lang="ru-RU" sz="3200" dirty="0"/>
          </a:p>
          <a:p>
            <a:pPr lvl="0"/>
            <a:r>
              <a:rPr lang="ru-RU" sz="3200" dirty="0" err="1"/>
              <a:t>Исмлар</a:t>
            </a:r>
            <a:r>
              <a:rPr lang="ru-RU" sz="3200" dirty="0"/>
              <a:t> </a:t>
            </a:r>
            <a:r>
              <a:rPr lang="ru-RU" sz="3200" dirty="0" err="1"/>
              <a:t>ва</a:t>
            </a:r>
            <a:r>
              <a:rPr lang="ru-RU" sz="3200" dirty="0"/>
              <a:t> </a:t>
            </a:r>
            <a:r>
              <a:rPr lang="ru-RU" sz="3200" dirty="0" err="1"/>
              <a:t>идентификаторлар</a:t>
            </a:r>
            <a:endParaRPr lang="ru-RU" sz="3200" dirty="0"/>
          </a:p>
          <a:p>
            <a:pPr lvl="0"/>
            <a:r>
              <a:rPr lang="ru-RU" sz="3200" dirty="0"/>
              <a:t>Математик стандарт </a:t>
            </a:r>
            <a:r>
              <a:rPr lang="ru-RU" sz="3200" dirty="0" err="1"/>
              <a:t>функциялар</a:t>
            </a:r>
            <a:endParaRPr lang="ru-RU" sz="3200" dirty="0"/>
          </a:p>
          <a:p>
            <a:pPr lvl="0"/>
            <a:r>
              <a:rPr lang="uz-Cyrl-UZ" sz="3200" dirty="0"/>
              <a:t>C++ дастурлаш тилининг хизматчи сўзлари</a:t>
            </a:r>
            <a:endParaRPr lang="ru-RU" sz="3200" dirty="0"/>
          </a:p>
          <a:p>
            <a:pPr marL="0" indent="0">
              <a:buNone/>
            </a:pPr>
            <a:endParaRPr lang="ru-RU" sz="3200" dirty="0"/>
          </a:p>
        </p:txBody>
      </p:sp>
    </p:spTree>
    <p:extLst>
      <p:ext uri="{BB962C8B-B14F-4D97-AF65-F5344CB8AC3E}">
        <p14:creationId xmlns:p14="http://schemas.microsoft.com/office/powerpoint/2010/main" val="4076440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79390" y="285736"/>
            <a:ext cx="8501122" cy="694992"/>
          </a:xfrm>
        </p:spPr>
        <p:txBody>
          <a:bodyPr>
            <a:noAutofit/>
          </a:bodyPr>
          <a:lstStyle/>
          <a:p>
            <a:r>
              <a:rPr lang="ru-RU" sz="3600" dirty="0"/>
              <a:t>С++ </a:t>
            </a:r>
            <a:r>
              <a:rPr lang="ru-RU" sz="3600" dirty="0" err="1"/>
              <a:t>дастурлаш</a:t>
            </a:r>
            <a:r>
              <a:rPr lang="ru-RU" sz="3600" dirty="0"/>
              <a:t> </a:t>
            </a:r>
            <a:r>
              <a:rPr lang="ru-RU" sz="3600" dirty="0" err="1"/>
              <a:t>тилининг</a:t>
            </a:r>
            <a:r>
              <a:rPr lang="ru-RU" sz="3600" dirty="0"/>
              <a:t> </a:t>
            </a:r>
            <a:r>
              <a:rPr lang="ru-RU" sz="3600" dirty="0" err="1"/>
              <a:t>алфавити</a:t>
            </a:r>
            <a:endParaRPr lang="ru-RU" sz="2800" b="1" i="1" dirty="0">
              <a:solidFill>
                <a:srgbClr val="2A249C"/>
              </a:solidFill>
              <a:latin typeface="Calibri" pitchFamily="34" charset="0"/>
              <a:cs typeface="Calibri" pitchFamily="34" charset="0"/>
            </a:endParaRPr>
          </a:p>
        </p:txBody>
      </p:sp>
      <p:sp>
        <p:nvSpPr>
          <p:cNvPr id="49155" name="Rectangle 3"/>
          <p:cNvSpPr>
            <a:spLocks noGrp="1" noChangeArrowheads="1"/>
          </p:cNvSpPr>
          <p:nvPr>
            <p:ph idx="1"/>
          </p:nvPr>
        </p:nvSpPr>
        <p:spPr>
          <a:xfrm>
            <a:off x="827584" y="908720"/>
            <a:ext cx="8102134" cy="5949280"/>
          </a:xfrm>
        </p:spPr>
        <p:txBody>
          <a:bodyPr>
            <a:noAutofit/>
          </a:bodyPr>
          <a:lstStyle/>
          <a:p>
            <a:pPr algn="just"/>
            <a:r>
              <a:rPr lang="ru-RU" dirty="0" err="1"/>
              <a:t>Маълумки</a:t>
            </a:r>
            <a:r>
              <a:rPr lang="ru-RU" dirty="0"/>
              <a:t>, </a:t>
            </a:r>
            <a:r>
              <a:rPr lang="ru-RU" dirty="0" err="1"/>
              <a:t>ҳар</a:t>
            </a:r>
            <a:r>
              <a:rPr lang="ru-RU" dirty="0"/>
              <a:t> </a:t>
            </a:r>
            <a:r>
              <a:rPr lang="ru-RU" dirty="0" err="1"/>
              <a:t>қандай</a:t>
            </a:r>
            <a:r>
              <a:rPr lang="ru-RU" dirty="0"/>
              <a:t> </a:t>
            </a:r>
            <a:r>
              <a:rPr lang="ru-RU" dirty="0" err="1"/>
              <a:t>тилни</a:t>
            </a:r>
            <a:r>
              <a:rPr lang="ru-RU" dirty="0"/>
              <a:t> </a:t>
            </a:r>
            <a:r>
              <a:rPr lang="ru-RU" dirty="0" err="1"/>
              <a:t>ўрганиш</a:t>
            </a:r>
            <a:r>
              <a:rPr lang="ru-RU" dirty="0"/>
              <a:t> </a:t>
            </a:r>
            <a:r>
              <a:rPr lang="ru-RU" dirty="0" err="1"/>
              <a:t>унинг</a:t>
            </a:r>
            <a:r>
              <a:rPr lang="ru-RU" dirty="0"/>
              <a:t> </a:t>
            </a:r>
            <a:r>
              <a:rPr lang="ru-RU" dirty="0" err="1"/>
              <a:t>алфавитини</a:t>
            </a:r>
            <a:r>
              <a:rPr lang="ru-RU" dirty="0"/>
              <a:t> </a:t>
            </a:r>
            <a:r>
              <a:rPr lang="ru-RU" dirty="0" err="1"/>
              <a:t>ўрганишдан</a:t>
            </a:r>
            <a:r>
              <a:rPr lang="ru-RU" dirty="0"/>
              <a:t> </a:t>
            </a:r>
            <a:r>
              <a:rPr lang="ru-RU" dirty="0" err="1"/>
              <a:t>бошланади</a:t>
            </a:r>
            <a:r>
              <a:rPr lang="ru-RU" dirty="0"/>
              <a:t>. </a:t>
            </a:r>
            <a:r>
              <a:rPr lang="ru-RU" dirty="0" err="1"/>
              <a:t>Тилнинг</a:t>
            </a:r>
            <a:r>
              <a:rPr lang="ru-RU" dirty="0"/>
              <a:t> </a:t>
            </a:r>
            <a:r>
              <a:rPr lang="ru-RU" dirty="0" err="1"/>
              <a:t>алфавити</a:t>
            </a:r>
            <a:r>
              <a:rPr lang="ru-RU" dirty="0"/>
              <a:t> - шу </a:t>
            </a:r>
            <a:r>
              <a:rPr lang="ru-RU" dirty="0" err="1"/>
              <a:t>тилгагина</a:t>
            </a:r>
            <a:r>
              <a:rPr lang="ru-RU" dirty="0"/>
              <a:t> </a:t>
            </a:r>
            <a:r>
              <a:rPr lang="ru-RU" dirty="0" err="1"/>
              <a:t>тегишли</a:t>
            </a:r>
            <a:r>
              <a:rPr lang="ru-RU" dirty="0"/>
              <a:t> </a:t>
            </a:r>
            <a:r>
              <a:rPr lang="ru-RU" dirty="0" err="1"/>
              <a:t>бўлган</a:t>
            </a:r>
            <a:r>
              <a:rPr lang="ru-RU" dirty="0"/>
              <a:t> </a:t>
            </a:r>
            <a:r>
              <a:rPr lang="ru-RU" dirty="0" err="1"/>
              <a:t>асосий</a:t>
            </a:r>
            <a:r>
              <a:rPr lang="ru-RU" dirty="0"/>
              <a:t> </a:t>
            </a:r>
            <a:r>
              <a:rPr lang="ru-RU" dirty="0" err="1"/>
              <a:t>белгилари</a:t>
            </a:r>
            <a:r>
              <a:rPr lang="ru-RU" dirty="0"/>
              <a:t> </a:t>
            </a:r>
            <a:r>
              <a:rPr lang="ru-RU" dirty="0" err="1"/>
              <a:t>ва</a:t>
            </a:r>
            <a:r>
              <a:rPr lang="ru-RU" dirty="0"/>
              <a:t> </a:t>
            </a:r>
            <a:r>
              <a:rPr lang="ru-RU" dirty="0" err="1"/>
              <a:t>тушунчалар</a:t>
            </a:r>
            <a:r>
              <a:rPr lang="ru-RU" dirty="0"/>
              <a:t> </a:t>
            </a:r>
            <a:r>
              <a:rPr lang="ru-RU" dirty="0" err="1"/>
              <a:t>тўпламидан</a:t>
            </a:r>
            <a:r>
              <a:rPr lang="ru-RU" dirty="0"/>
              <a:t> </a:t>
            </a:r>
            <a:r>
              <a:rPr lang="ru-RU" dirty="0" err="1"/>
              <a:t>иборат</a:t>
            </a:r>
            <a:r>
              <a:rPr lang="ru-RU" dirty="0"/>
              <a:t> </a:t>
            </a:r>
            <a:r>
              <a:rPr lang="ru-RU" dirty="0" err="1"/>
              <a:t>бўлади</a:t>
            </a:r>
            <a:r>
              <a:rPr lang="ru-RU" dirty="0"/>
              <a:t>. C++ </a:t>
            </a:r>
            <a:r>
              <a:rPr lang="ru-RU" dirty="0" err="1"/>
              <a:t>дастурлаш</a:t>
            </a:r>
            <a:r>
              <a:rPr lang="ru-RU" dirty="0"/>
              <a:t> </a:t>
            </a:r>
            <a:r>
              <a:rPr lang="ru-RU" dirty="0" err="1"/>
              <a:t>тилининг</a:t>
            </a:r>
            <a:r>
              <a:rPr lang="ru-RU" dirty="0"/>
              <a:t> </a:t>
            </a:r>
            <a:r>
              <a:rPr lang="ru-RU" dirty="0" err="1"/>
              <a:t>алфавитини</a:t>
            </a:r>
            <a:r>
              <a:rPr lang="ru-RU" dirty="0"/>
              <a:t> </a:t>
            </a:r>
            <a:r>
              <a:rPr lang="ru-RU" dirty="0" err="1"/>
              <a:t>ташкил</a:t>
            </a:r>
            <a:r>
              <a:rPr lang="ru-RU" dirty="0"/>
              <a:t> </a:t>
            </a:r>
            <a:r>
              <a:rPr lang="ru-RU" dirty="0" err="1"/>
              <a:t>этувчи</a:t>
            </a:r>
            <a:r>
              <a:rPr lang="ru-RU" dirty="0"/>
              <a:t> </a:t>
            </a:r>
            <a:r>
              <a:rPr lang="ru-RU" dirty="0" err="1"/>
              <a:t>асосий</a:t>
            </a:r>
            <a:r>
              <a:rPr lang="ru-RU" dirty="0"/>
              <a:t> </a:t>
            </a:r>
            <a:r>
              <a:rPr lang="ru-RU" dirty="0" err="1"/>
              <a:t>белгилар</a:t>
            </a:r>
            <a:r>
              <a:rPr lang="ru-RU" dirty="0"/>
              <a:t> </a:t>
            </a:r>
            <a:r>
              <a:rPr lang="ru-RU" dirty="0" err="1"/>
              <a:t>жамламасини</a:t>
            </a:r>
            <a:r>
              <a:rPr lang="ru-RU" dirty="0"/>
              <a:t> </a:t>
            </a:r>
            <a:r>
              <a:rPr lang="ru-RU" b="1" dirty="0"/>
              <a:t>3</a:t>
            </a:r>
            <a:r>
              <a:rPr lang="ru-RU" dirty="0"/>
              <a:t> </a:t>
            </a:r>
            <a:r>
              <a:rPr lang="ru-RU" dirty="0" err="1"/>
              <a:t>гуруҳга</a:t>
            </a:r>
            <a:r>
              <a:rPr lang="ru-RU" dirty="0"/>
              <a:t> </a:t>
            </a:r>
            <a:r>
              <a:rPr lang="ru-RU" dirty="0" err="1"/>
              <a:t>ажратиш</a:t>
            </a:r>
            <a:r>
              <a:rPr lang="ru-RU" dirty="0"/>
              <a:t> </a:t>
            </a:r>
            <a:r>
              <a:rPr lang="ru-RU" dirty="0" err="1"/>
              <a:t>мумкин</a:t>
            </a:r>
            <a:r>
              <a:rPr lang="ru-RU" dirty="0"/>
              <a:t>: </a:t>
            </a:r>
            <a:endParaRPr lang="en-US" dirty="0" smtClean="0"/>
          </a:p>
          <a:p>
            <a:pPr algn="just"/>
            <a:r>
              <a:rPr lang="ru-RU" dirty="0" err="1" smtClean="0"/>
              <a:t>ҳарфлар</a:t>
            </a:r>
            <a:r>
              <a:rPr lang="ru-RU" dirty="0"/>
              <a:t>, </a:t>
            </a:r>
            <a:r>
              <a:rPr lang="ru-RU" dirty="0" err="1"/>
              <a:t>рақамлар</a:t>
            </a:r>
            <a:r>
              <a:rPr lang="ru-RU" dirty="0"/>
              <a:t> </a:t>
            </a:r>
            <a:r>
              <a:rPr lang="ru-RU" dirty="0" err="1"/>
              <a:t>ва</a:t>
            </a:r>
            <a:r>
              <a:rPr lang="ru-RU" dirty="0"/>
              <a:t> </a:t>
            </a:r>
            <a:r>
              <a:rPr lang="ru-RU" dirty="0" err="1"/>
              <a:t>махсус</a:t>
            </a:r>
            <a:r>
              <a:rPr lang="ru-RU" dirty="0"/>
              <a:t> </a:t>
            </a:r>
            <a:r>
              <a:rPr lang="ru-RU" dirty="0" err="1"/>
              <a:t>белгилар</a:t>
            </a:r>
            <a:r>
              <a:rPr lang="ru-RU" dirty="0" smtClean="0"/>
              <a:t>.</a:t>
            </a:r>
            <a:endParaRPr lang="en-US" dirty="0" smtClean="0"/>
          </a:p>
          <a:p>
            <a:pPr algn="just"/>
            <a:r>
              <a:rPr lang="uz-Cyrl-UZ" dirty="0"/>
              <a:t>Тил алфавитининг металингвистик формуласи қуйидагича бўлади: </a:t>
            </a:r>
            <a:endParaRPr lang="ru-RU" dirty="0"/>
          </a:p>
          <a:p>
            <a:pPr marL="0" indent="0" algn="just">
              <a:buNone/>
            </a:pPr>
            <a:r>
              <a:rPr lang="uz-Cyrl-UZ" dirty="0"/>
              <a:t>&lt;асосий белги&gt;=&lt;ҳарф&gt;</a:t>
            </a:r>
            <a:r>
              <a:rPr lang="uz-Cyrl-UZ" dirty="0">
                <a:sym typeface="Symbol"/>
              </a:rPr>
              <a:t></a:t>
            </a:r>
            <a:r>
              <a:rPr lang="uz-Cyrl-UZ" dirty="0"/>
              <a:t>&lt;рақам&gt;</a:t>
            </a:r>
            <a:r>
              <a:rPr lang="uz-Cyrl-UZ" dirty="0">
                <a:sym typeface="Symbol"/>
              </a:rPr>
              <a:t></a:t>
            </a:r>
            <a:r>
              <a:rPr lang="uz-Cyrl-UZ" dirty="0"/>
              <a:t>&lt;махсус белги</a:t>
            </a:r>
            <a:r>
              <a:rPr lang="uz-Cyrl-UZ" dirty="0" smtClean="0"/>
              <a:t>&gt;</a:t>
            </a:r>
            <a:endParaRPr lang="en-US" dirty="0" smtClean="0"/>
          </a:p>
          <a:p>
            <a:pPr marL="0" indent="0" algn="just">
              <a:buNone/>
            </a:pPr>
            <a:r>
              <a:rPr lang="en-US" dirty="0" smtClean="0"/>
              <a:t>	</a:t>
            </a:r>
            <a:r>
              <a:rPr lang="ru-RU" dirty="0" err="1" smtClean="0"/>
              <a:t>Ҳарф</a:t>
            </a:r>
            <a:r>
              <a:rPr lang="ru-RU" dirty="0" smtClean="0"/>
              <a:t> </a:t>
            </a:r>
            <a:r>
              <a:rPr lang="ru-RU" dirty="0" err="1"/>
              <a:t>сифатида</a:t>
            </a:r>
            <a:r>
              <a:rPr lang="ru-RU" dirty="0"/>
              <a:t> </a:t>
            </a:r>
            <a:r>
              <a:rPr lang="ru-RU" dirty="0" err="1"/>
              <a:t>катта</a:t>
            </a:r>
            <a:r>
              <a:rPr lang="ru-RU" dirty="0"/>
              <a:t> </a:t>
            </a:r>
            <a:r>
              <a:rPr lang="ru-RU" dirty="0" err="1"/>
              <a:t>ва</a:t>
            </a:r>
            <a:r>
              <a:rPr lang="ru-RU" dirty="0"/>
              <a:t> </a:t>
            </a:r>
            <a:r>
              <a:rPr lang="ru-RU" dirty="0" err="1"/>
              <a:t>кичик</a:t>
            </a:r>
            <a:r>
              <a:rPr lang="ru-RU" dirty="0"/>
              <a:t> </a:t>
            </a:r>
            <a:r>
              <a:rPr lang="ru-RU" dirty="0" err="1"/>
              <a:t>лотин</a:t>
            </a:r>
            <a:r>
              <a:rPr lang="ru-RU" dirty="0"/>
              <a:t> </a:t>
            </a:r>
            <a:r>
              <a:rPr lang="ru-RU" dirty="0" err="1"/>
              <a:t>ҳарфлари</a:t>
            </a:r>
            <a:r>
              <a:rPr lang="ru-RU" dirty="0"/>
              <a:t> </a:t>
            </a:r>
            <a:r>
              <a:rPr lang="ru-RU" dirty="0" err="1"/>
              <a:t>ишлатилади</a:t>
            </a:r>
            <a:r>
              <a:rPr lang="ru-RU" dirty="0"/>
              <a:t>. </a:t>
            </a:r>
            <a:r>
              <a:rPr lang="ru-RU" dirty="0" err="1"/>
              <a:t>Лекин</a:t>
            </a:r>
            <a:r>
              <a:rPr lang="ru-RU" dirty="0"/>
              <a:t>, </a:t>
            </a:r>
            <a:r>
              <a:rPr lang="ru-RU" dirty="0" err="1"/>
              <a:t>матнлар</a:t>
            </a:r>
            <a:r>
              <a:rPr lang="ru-RU" dirty="0"/>
              <a:t> </a:t>
            </a:r>
            <a:r>
              <a:rPr lang="ru-RU" dirty="0" err="1"/>
              <a:t>ва</a:t>
            </a:r>
            <a:r>
              <a:rPr lang="ru-RU" dirty="0"/>
              <a:t> </a:t>
            </a:r>
            <a:r>
              <a:rPr lang="ru-RU" dirty="0" err="1"/>
              <a:t>дастурга</a:t>
            </a:r>
            <a:r>
              <a:rPr lang="ru-RU" dirty="0"/>
              <a:t> </a:t>
            </a:r>
            <a:r>
              <a:rPr lang="ru-RU" dirty="0" err="1"/>
              <a:t>изоҳлар</a:t>
            </a:r>
            <a:r>
              <a:rPr lang="ru-RU" dirty="0"/>
              <a:t> </a:t>
            </a:r>
            <a:r>
              <a:rPr lang="ru-RU" dirty="0" err="1"/>
              <a:t>ёзиш</a:t>
            </a:r>
            <a:r>
              <a:rPr lang="ru-RU" dirty="0"/>
              <a:t> </a:t>
            </a:r>
            <a:r>
              <a:rPr lang="ru-RU" dirty="0" err="1"/>
              <a:t>учун</a:t>
            </a:r>
            <a:r>
              <a:rPr lang="ru-RU" dirty="0"/>
              <a:t> </a:t>
            </a:r>
            <a:r>
              <a:rPr lang="ru-RU" dirty="0" err="1"/>
              <a:t>кирилл</a:t>
            </a:r>
            <a:r>
              <a:rPr lang="ru-RU" dirty="0"/>
              <a:t> </a:t>
            </a:r>
            <a:r>
              <a:rPr lang="ru-RU" dirty="0" err="1"/>
              <a:t>алифбосининг</a:t>
            </a:r>
            <a:r>
              <a:rPr lang="ru-RU" dirty="0"/>
              <a:t> бош </a:t>
            </a:r>
            <a:r>
              <a:rPr lang="ru-RU" dirty="0" err="1"/>
              <a:t>ва</a:t>
            </a:r>
            <a:r>
              <a:rPr lang="ru-RU" dirty="0"/>
              <a:t> </a:t>
            </a:r>
            <a:r>
              <a:rPr lang="ru-RU" dirty="0" err="1"/>
              <a:t>кичик</a:t>
            </a:r>
            <a:r>
              <a:rPr lang="ru-RU" dirty="0"/>
              <a:t> </a:t>
            </a:r>
            <a:r>
              <a:rPr lang="ru-RU" dirty="0" err="1"/>
              <a:t>ҳарфларини</a:t>
            </a:r>
            <a:r>
              <a:rPr lang="ru-RU" dirty="0"/>
              <a:t> </a:t>
            </a:r>
            <a:r>
              <a:rPr lang="ru-RU" dirty="0" err="1"/>
              <a:t>ҳам</a:t>
            </a:r>
            <a:r>
              <a:rPr lang="ru-RU" dirty="0"/>
              <a:t> </a:t>
            </a:r>
            <a:r>
              <a:rPr lang="ru-RU" dirty="0" err="1"/>
              <a:t>алфавитга</a:t>
            </a:r>
            <a:r>
              <a:rPr lang="ru-RU" dirty="0"/>
              <a:t> </a:t>
            </a:r>
            <a:r>
              <a:rPr lang="ru-RU" dirty="0" err="1"/>
              <a:t>киритилган</a:t>
            </a:r>
            <a:r>
              <a:rPr lang="ru-RU" dirty="0"/>
              <a:t>.</a:t>
            </a:r>
          </a:p>
          <a:p>
            <a:pPr marL="0" indent="0" algn="just">
              <a:lnSpc>
                <a:spcPct val="90000"/>
              </a:lnSpc>
              <a:spcBef>
                <a:spcPts val="600"/>
              </a:spcBef>
              <a:spcAft>
                <a:spcPts val="600"/>
              </a:spcAft>
              <a:buNone/>
            </a:pP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755576" y="332656"/>
            <a:ext cx="8138294" cy="6408712"/>
          </a:xfrm>
        </p:spPr>
        <p:txBody>
          <a:bodyPr>
            <a:noAutofit/>
          </a:bodyPr>
          <a:lstStyle/>
          <a:p>
            <a:pPr marL="0" indent="0">
              <a:buNone/>
            </a:pPr>
            <a:r>
              <a:rPr lang="en-US" sz="2800" dirty="0" smtClean="0"/>
              <a:t>	</a:t>
            </a:r>
            <a:r>
              <a:rPr lang="uz-Cyrl-UZ" sz="2800" dirty="0" smtClean="0"/>
              <a:t>Рақамлар </a:t>
            </a:r>
            <a:r>
              <a:rPr lang="uz-Cyrl-UZ" sz="2800" dirty="0"/>
              <a:t>сифатида оддий араб рақамлари олинган:</a:t>
            </a:r>
            <a:endParaRPr lang="ru-RU" sz="2800" dirty="0"/>
          </a:p>
          <a:p>
            <a:pPr marL="0" indent="0">
              <a:buNone/>
            </a:pPr>
            <a:r>
              <a:rPr lang="en-US" sz="2800" dirty="0" smtClean="0"/>
              <a:t>	</a:t>
            </a:r>
            <a:r>
              <a:rPr lang="uz-Cyrl-UZ" sz="2800" dirty="0" smtClean="0"/>
              <a:t>&lt;</a:t>
            </a:r>
            <a:r>
              <a:rPr lang="uz-Cyrl-UZ" sz="2800" dirty="0"/>
              <a:t>рақам&gt;=0</a:t>
            </a:r>
            <a:r>
              <a:rPr lang="uz-Cyrl-UZ" sz="2800" dirty="0">
                <a:sym typeface="Symbol"/>
              </a:rPr>
              <a:t></a:t>
            </a:r>
            <a:r>
              <a:rPr lang="uz-Cyrl-UZ" sz="2800" dirty="0"/>
              <a:t>1</a:t>
            </a:r>
            <a:r>
              <a:rPr lang="uz-Cyrl-UZ" sz="2800" dirty="0">
                <a:sym typeface="Symbol"/>
              </a:rPr>
              <a:t></a:t>
            </a:r>
            <a:r>
              <a:rPr lang="uz-Cyrl-UZ" sz="2800" dirty="0"/>
              <a:t>2</a:t>
            </a:r>
            <a:r>
              <a:rPr lang="uz-Cyrl-UZ" sz="2800" dirty="0">
                <a:sym typeface="Symbol"/>
              </a:rPr>
              <a:t></a:t>
            </a:r>
            <a:r>
              <a:rPr lang="uz-Cyrl-UZ" sz="2800" dirty="0"/>
              <a:t>3</a:t>
            </a:r>
            <a:r>
              <a:rPr lang="uz-Cyrl-UZ" sz="2800" dirty="0">
                <a:sym typeface="Symbol"/>
              </a:rPr>
              <a:t></a:t>
            </a:r>
            <a:r>
              <a:rPr lang="uz-Cyrl-UZ" sz="2800" dirty="0"/>
              <a:t>4</a:t>
            </a:r>
            <a:r>
              <a:rPr lang="uz-Cyrl-UZ" sz="2800" dirty="0">
                <a:sym typeface="Symbol"/>
              </a:rPr>
              <a:t></a:t>
            </a:r>
            <a:r>
              <a:rPr lang="uz-Cyrl-UZ" sz="2800" dirty="0"/>
              <a:t>...</a:t>
            </a:r>
            <a:r>
              <a:rPr lang="uz-Cyrl-UZ" sz="2800" dirty="0">
                <a:sym typeface="Symbol"/>
              </a:rPr>
              <a:t></a:t>
            </a:r>
            <a:r>
              <a:rPr lang="uz-Cyrl-UZ" sz="2800" dirty="0"/>
              <a:t>9</a:t>
            </a:r>
            <a:endParaRPr lang="ru-RU" sz="2800" dirty="0"/>
          </a:p>
          <a:p>
            <a:pPr marL="0" indent="0" algn="just">
              <a:buNone/>
            </a:pPr>
            <a:r>
              <a:rPr lang="uz-Cyrl-UZ" sz="2800" b="1" dirty="0">
                <a:solidFill>
                  <a:srgbClr val="002060"/>
                </a:solidFill>
              </a:rPr>
              <a:t>	</a:t>
            </a:r>
            <a:r>
              <a:rPr lang="ru-RU" sz="2800" dirty="0" err="1"/>
              <a:t>Махсус</a:t>
            </a:r>
            <a:r>
              <a:rPr lang="ru-RU" sz="2800" dirty="0"/>
              <a:t> </a:t>
            </a:r>
            <a:r>
              <a:rPr lang="ru-RU" sz="2800" dirty="0" err="1"/>
              <a:t>белгилар</a:t>
            </a:r>
            <a:r>
              <a:rPr lang="ru-RU" sz="2800" dirty="0"/>
              <a:t> </a:t>
            </a:r>
            <a:r>
              <a:rPr lang="ru-RU" sz="2800" dirty="0" err="1"/>
              <a:t>кўп</a:t>
            </a:r>
            <a:r>
              <a:rPr lang="ru-RU" sz="2800" dirty="0"/>
              <a:t> </a:t>
            </a:r>
            <a:r>
              <a:rPr lang="ru-RU" sz="2800" dirty="0" err="1"/>
              <a:t>сонли</a:t>
            </a:r>
            <a:r>
              <a:rPr lang="ru-RU" sz="2800" dirty="0"/>
              <a:t> </a:t>
            </a:r>
            <a:r>
              <a:rPr lang="ru-RU" sz="2800" dirty="0" err="1"/>
              <a:t>ва</a:t>
            </a:r>
            <a:r>
              <a:rPr lang="ru-RU" sz="2800" dirty="0"/>
              <a:t> </a:t>
            </a:r>
            <a:r>
              <a:rPr lang="ru-RU" sz="2800" dirty="0" err="1"/>
              <a:t>бир</a:t>
            </a:r>
            <a:r>
              <a:rPr lang="ru-RU" sz="2800" dirty="0"/>
              <a:t> </a:t>
            </a:r>
            <a:r>
              <a:rPr lang="ru-RU" sz="2800" dirty="0" err="1"/>
              <a:t>жинссиз</a:t>
            </a:r>
            <a:r>
              <a:rPr lang="ru-RU" sz="2800" dirty="0"/>
              <a:t> </a:t>
            </a:r>
            <a:r>
              <a:rPr lang="ru-RU" sz="2800" dirty="0" err="1"/>
              <a:t>бўлганлиги</a:t>
            </a:r>
            <a:r>
              <a:rPr lang="ru-RU" sz="2800" dirty="0"/>
              <a:t> </a:t>
            </a:r>
            <a:r>
              <a:rPr lang="ru-RU" sz="2800" dirty="0" err="1"/>
              <a:t>учун</a:t>
            </a:r>
            <a:r>
              <a:rPr lang="ru-RU" sz="2800" dirty="0"/>
              <a:t> </a:t>
            </a:r>
            <a:r>
              <a:rPr lang="ru-RU" sz="2800" dirty="0" err="1"/>
              <a:t>уларни</a:t>
            </a:r>
            <a:r>
              <a:rPr lang="ru-RU" sz="2800" dirty="0"/>
              <a:t> </a:t>
            </a:r>
            <a:r>
              <a:rPr lang="ru-RU" sz="2800" dirty="0" err="1"/>
              <a:t>ўз</a:t>
            </a:r>
            <a:r>
              <a:rPr lang="ru-RU" sz="2800" dirty="0"/>
              <a:t> </a:t>
            </a:r>
            <a:r>
              <a:rPr lang="ru-RU" sz="2800" dirty="0" err="1"/>
              <a:t>навбатида</a:t>
            </a:r>
            <a:r>
              <a:rPr lang="ru-RU" sz="2800" dirty="0"/>
              <a:t> </a:t>
            </a:r>
            <a:r>
              <a:rPr lang="ru-RU" sz="2800" b="1" dirty="0"/>
              <a:t>4</a:t>
            </a:r>
            <a:r>
              <a:rPr lang="ru-RU" sz="2800" dirty="0"/>
              <a:t> та </a:t>
            </a:r>
            <a:r>
              <a:rPr lang="ru-RU" sz="2800" dirty="0" err="1"/>
              <a:t>гуруҳга</a:t>
            </a:r>
            <a:r>
              <a:rPr lang="ru-RU" sz="2800" dirty="0"/>
              <a:t> </a:t>
            </a:r>
            <a:r>
              <a:rPr lang="ru-RU" sz="2800" dirty="0" err="1"/>
              <a:t>ажратамиз</a:t>
            </a:r>
            <a:r>
              <a:rPr lang="ru-RU" sz="2800" dirty="0" smtClean="0"/>
              <a:t>:</a:t>
            </a:r>
            <a:endParaRPr lang="en-US" sz="2800" dirty="0" smtClean="0"/>
          </a:p>
          <a:p>
            <a:pPr marL="0" indent="0" algn="just">
              <a:buNone/>
            </a:pPr>
            <a:r>
              <a:rPr lang="en-US" sz="2800" dirty="0">
                <a:latin typeface="Calibri" pitchFamily="34" charset="0"/>
                <a:cs typeface="Calibri" pitchFamily="34" charset="0"/>
              </a:rPr>
              <a:t>	</a:t>
            </a:r>
            <a:r>
              <a:rPr lang="uz-Cyrl-UZ" sz="2800" b="1" dirty="0"/>
              <a:t>&lt;махсус белги&gt;=&lt;арифметик амал белгиси&gt; </a:t>
            </a:r>
            <a:r>
              <a:rPr lang="uz-Cyrl-UZ" sz="2800" b="1" dirty="0">
                <a:sym typeface="Symbol"/>
              </a:rPr>
              <a:t></a:t>
            </a:r>
            <a:r>
              <a:rPr lang="uz-Cyrl-UZ" sz="2800" b="1" dirty="0"/>
              <a:t> &lt;солиштириш амали белгиси&gt; </a:t>
            </a:r>
            <a:r>
              <a:rPr lang="uz-Cyrl-UZ" sz="2800" b="1" dirty="0">
                <a:sym typeface="Symbol"/>
              </a:rPr>
              <a:t></a:t>
            </a:r>
            <a:r>
              <a:rPr lang="uz-Cyrl-UZ" sz="2800" b="1" dirty="0"/>
              <a:t> &lt;ажратгич&gt; </a:t>
            </a:r>
            <a:r>
              <a:rPr lang="uz-Cyrl-UZ" sz="2800" b="1" dirty="0">
                <a:sym typeface="Symbol"/>
              </a:rPr>
              <a:t></a:t>
            </a:r>
            <a:r>
              <a:rPr lang="uz-Cyrl-UZ" sz="2800" b="1" dirty="0"/>
              <a:t> &lt;хизматчи сўз</a:t>
            </a:r>
            <a:r>
              <a:rPr lang="uz-Cyrl-UZ" sz="2800" b="1" dirty="0" smtClean="0"/>
              <a:t>&gt;</a:t>
            </a:r>
            <a:endParaRPr lang="en-US" sz="2800" b="1" dirty="0" smtClean="0"/>
          </a:p>
          <a:p>
            <a:pPr marL="0" indent="0" algn="just">
              <a:buNone/>
            </a:pPr>
            <a:r>
              <a:rPr lang="en-US" sz="2800" b="1" dirty="0"/>
              <a:t>	</a:t>
            </a:r>
            <a:r>
              <a:rPr lang="uz-Cyrl-UZ" sz="2800" b="1" dirty="0"/>
              <a:t>&lt;арифметик амал белгиси&gt;=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a:t>
            </a:r>
            <a:endParaRPr lang="ru-RU" sz="2800" b="1" dirty="0"/>
          </a:p>
          <a:p>
            <a:pPr marL="0" indent="0" algn="just">
              <a:buNone/>
            </a:pPr>
            <a:r>
              <a:rPr lang="en-US" sz="2800" b="1" dirty="0" smtClean="0"/>
              <a:t>	</a:t>
            </a:r>
            <a:endParaRPr lang="ru-RU" sz="2800" b="1" dirty="0" smtClean="0"/>
          </a:p>
          <a:p>
            <a:pPr marL="0" indent="0" algn="just">
              <a:buNone/>
            </a:pPr>
            <a:endParaRPr lang="ru-RU" sz="2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354360"/>
            <a:ext cx="7943701" cy="6525344"/>
          </a:xfrm>
        </p:spPr>
        <p:txBody>
          <a:bodyPr/>
          <a:lstStyle/>
          <a:p>
            <a:pPr marL="0" indent="0">
              <a:buNone/>
            </a:pPr>
            <a:r>
              <a:rPr lang="ru-RU" sz="2800" b="1" dirty="0" smtClean="0">
                <a:solidFill>
                  <a:srgbClr val="002060"/>
                </a:solidFill>
              </a:rPr>
              <a:t>	</a:t>
            </a:r>
            <a:r>
              <a:rPr lang="uz-Cyrl-UZ" sz="2800" dirty="0"/>
              <a:t>Бу амаллар мос равишда кўпайтириш, бўлиш, қўшиш ва айириш белгилари ҳисобланади. Солиштириш амалларининг белгилари, уларнинг математик ифодаси ва амалларнинг маъноси 1-жадвалда ўз ифодасини топган. Бу ерда шу нарсага аҳамият бериш керакки, баъзи бир амаллар иккита белги орқали ифодаланган</a:t>
            </a:r>
            <a:r>
              <a:rPr lang="uz-Cyrl-UZ" sz="2800" dirty="0" smtClean="0"/>
              <a:t>.</a:t>
            </a:r>
            <a:endParaRPr lang="en-US" sz="2800" dirty="0" smtClean="0"/>
          </a:p>
          <a:p>
            <a:r>
              <a:rPr lang="uz-Cyrl-UZ" sz="2800" b="1" dirty="0"/>
              <a:t>Ажратгичлар гуруҳини қуйидаги белгилар ташкил қилади:</a:t>
            </a:r>
            <a:endParaRPr lang="ru-RU" sz="2800" b="1" dirty="0"/>
          </a:p>
          <a:p>
            <a:r>
              <a:rPr lang="uz-Cyrl-UZ" sz="2800" b="1" dirty="0"/>
              <a:t>&lt;ажратгич&gt;=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 </a:t>
            </a:r>
            <a:r>
              <a:rPr lang="uz-Cyrl-UZ" sz="2800" b="1" dirty="0">
                <a:sym typeface="Symbol"/>
              </a:rPr>
              <a:t></a:t>
            </a:r>
            <a:r>
              <a:rPr lang="uz-Cyrl-UZ" sz="2800" b="1" dirty="0"/>
              <a:t> </a:t>
            </a:r>
            <a:r>
              <a:rPr lang="uz-Cyrl-UZ" sz="2800" b="1" dirty="0" smtClean="0"/>
              <a:t>‘</a:t>
            </a:r>
            <a:endParaRPr lang="en-US" sz="2800" b="1" dirty="0" smtClean="0"/>
          </a:p>
          <a:p>
            <a:pPr marL="0" indent="0">
              <a:buNone/>
            </a:pPr>
            <a:r>
              <a:rPr lang="en-US" sz="2800" dirty="0" smtClean="0"/>
              <a:t>	</a:t>
            </a:r>
            <a:r>
              <a:rPr lang="uz-Cyrl-UZ" sz="2800" dirty="0" smtClean="0"/>
              <a:t>Ажратгичларнинг </a:t>
            </a:r>
            <a:r>
              <a:rPr lang="uz-Cyrl-UZ" sz="2800" dirty="0"/>
              <a:t>вазифаларини тилни ўрганиш давомида аниқлаб борамиз.</a:t>
            </a:r>
            <a:endParaRPr lang="ru-RU" sz="2800" dirty="0"/>
          </a:p>
          <a:p>
            <a:endParaRPr lang="ru-RU" sz="2800" b="1" dirty="0"/>
          </a:p>
          <a:p>
            <a:pPr marL="0" indent="0">
              <a:buNone/>
            </a:pPr>
            <a:endParaRPr lang="ru-RU" sz="2800" dirty="0"/>
          </a:p>
        </p:txBody>
      </p:sp>
    </p:spTree>
    <p:extLst>
      <p:ext uri="{BB962C8B-B14F-4D97-AF65-F5344CB8AC3E}">
        <p14:creationId xmlns:p14="http://schemas.microsoft.com/office/powerpoint/2010/main" val="3427223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251520" y="476672"/>
            <a:ext cx="8640960" cy="6144791"/>
          </a:xfrm>
        </p:spPr>
        <p:txBody>
          <a:bodyPr>
            <a:noAutofit/>
          </a:bodyPr>
          <a:lstStyle/>
          <a:p>
            <a:pPr marL="0" indent="0" algn="just">
              <a:lnSpc>
                <a:spcPct val="80000"/>
              </a:lnSpc>
              <a:buNone/>
            </a:pPr>
            <a:endParaRPr lang="ru-RU" dirty="0"/>
          </a:p>
        </p:txBody>
      </p:sp>
      <p:sp>
        <p:nvSpPr>
          <p:cNvPr id="78852" name="Номер слайда 3"/>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B16F90EE-72E1-4978-9CF1-7046F5F915E7}" type="slidenum">
              <a:rPr lang="ru-RU" sz="1400" b="1">
                <a:solidFill>
                  <a:srgbClr val="FFFFFF"/>
                </a:solidFill>
                <a:latin typeface="Century Schoolbook" pitchFamily="18" charset="0"/>
              </a:rPr>
              <a:pPr algn="ctr"/>
              <a:t>6</a:t>
            </a:fld>
            <a:endParaRPr lang="ru-RU" sz="1400" b="1">
              <a:solidFill>
                <a:srgbClr val="FFFFFF"/>
              </a:solidFill>
              <a:latin typeface="Century Schoolbook"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298908553"/>
              </p:ext>
            </p:extLst>
          </p:nvPr>
        </p:nvGraphicFramePr>
        <p:xfrm>
          <a:off x="539552" y="620688"/>
          <a:ext cx="8424936" cy="5634061"/>
        </p:xfrm>
        <a:graphic>
          <a:graphicData uri="http://schemas.openxmlformats.org/drawingml/2006/table">
            <a:tbl>
              <a:tblPr>
                <a:tableStyleId>{5C22544A-7EE6-4342-B048-85BDC9FD1C3A}</a:tableStyleId>
              </a:tblPr>
              <a:tblGrid>
                <a:gridCol w="3438626"/>
                <a:gridCol w="2406431"/>
                <a:gridCol w="2579879"/>
              </a:tblGrid>
              <a:tr h="465346">
                <a:tc gridSpan="3">
                  <a:txBody>
                    <a:bodyPr/>
                    <a:lstStyle/>
                    <a:p>
                      <a:pPr indent="450215" algn="r">
                        <a:spcBef>
                          <a:spcPts val="600"/>
                        </a:spcBef>
                        <a:spcAft>
                          <a:spcPts val="0"/>
                        </a:spcAft>
                      </a:pPr>
                      <a:r>
                        <a:rPr lang="uz-Cyrl-UZ" sz="1400" dirty="0">
                          <a:effectLst/>
                        </a:rPr>
                        <a:t>3-жадвал</a:t>
                      </a:r>
                      <a:endParaRPr lang="ru-RU" sz="1400" dirty="0">
                        <a:effectLst/>
                        <a:latin typeface="Arno Pro Caption"/>
                        <a:ea typeface="Calibri"/>
                        <a:cs typeface="Times New Roman"/>
                      </a:endParaRPr>
                    </a:p>
                  </a:txBody>
                  <a:tcPr marL="68496" marR="68496" marT="0" marB="0" anchor="ctr"/>
                </a:tc>
                <a:tc hMerge="1">
                  <a:txBody>
                    <a:bodyPr/>
                    <a:lstStyle/>
                    <a:p>
                      <a:endParaRPr lang="ru-RU"/>
                    </a:p>
                  </a:txBody>
                  <a:tcPr/>
                </a:tc>
                <a:tc hMerge="1">
                  <a:txBody>
                    <a:bodyPr/>
                    <a:lstStyle/>
                    <a:p>
                      <a:endParaRPr lang="ru-RU"/>
                    </a:p>
                  </a:txBody>
                  <a:tcPr/>
                </a:tc>
              </a:tr>
              <a:tr h="1859117">
                <a:tc>
                  <a:txBody>
                    <a:bodyPr/>
                    <a:lstStyle/>
                    <a:p>
                      <a:pPr indent="450215" algn="ctr">
                        <a:spcBef>
                          <a:spcPts val="600"/>
                        </a:spcBef>
                        <a:spcAft>
                          <a:spcPts val="0"/>
                        </a:spcAft>
                      </a:pPr>
                      <a:r>
                        <a:rPr lang="uz-Cyrl-UZ" sz="1400">
                          <a:effectLst/>
                        </a:rPr>
                        <a:t>Солиштириш амали белгисининг С++ да ёзилиши</a:t>
                      </a:r>
                      <a:endParaRPr lang="ru-RU" sz="1400">
                        <a:effectLst/>
                        <a:latin typeface="Arno Pro Caption"/>
                        <a:ea typeface="Calibri"/>
                        <a:cs typeface="Times New Roman"/>
                      </a:endParaRPr>
                    </a:p>
                  </a:txBody>
                  <a:tcPr marL="68496" marR="68496" marT="0" marB="0" anchor="ctr"/>
                </a:tc>
                <a:tc>
                  <a:txBody>
                    <a:bodyPr/>
                    <a:lstStyle/>
                    <a:p>
                      <a:pPr indent="450215" algn="ctr">
                        <a:spcBef>
                          <a:spcPts val="600"/>
                        </a:spcBef>
                        <a:spcAft>
                          <a:spcPts val="0"/>
                        </a:spcAft>
                      </a:pPr>
                      <a:r>
                        <a:rPr lang="uz-Cyrl-UZ" sz="1400">
                          <a:effectLst/>
                        </a:rPr>
                        <a:t>Амалнинг математик ифодаси</a:t>
                      </a:r>
                      <a:endParaRPr lang="ru-RU" sz="1400">
                        <a:effectLst/>
                        <a:latin typeface="Arno Pro Caption"/>
                        <a:ea typeface="Calibri"/>
                        <a:cs typeface="Times New Roman"/>
                      </a:endParaRPr>
                    </a:p>
                  </a:txBody>
                  <a:tcPr marL="68496" marR="68496" marT="0" marB="0" anchor="ctr"/>
                </a:tc>
                <a:tc>
                  <a:txBody>
                    <a:bodyPr/>
                    <a:lstStyle/>
                    <a:p>
                      <a:pPr indent="450215" algn="ctr">
                        <a:spcBef>
                          <a:spcPts val="600"/>
                        </a:spcBef>
                        <a:spcAft>
                          <a:spcPts val="0"/>
                        </a:spcAft>
                      </a:pPr>
                      <a:r>
                        <a:rPr lang="uz-Cyrl-UZ" sz="1400">
                          <a:effectLst/>
                        </a:rPr>
                        <a:t>Амалнинг маъноси</a:t>
                      </a:r>
                      <a:endParaRPr lang="ru-RU" sz="1400">
                        <a:effectLst/>
                        <a:latin typeface="Arno Pro Caption"/>
                        <a:ea typeface="Calibri"/>
                        <a:cs typeface="Times New Roman"/>
                      </a:endParaRPr>
                    </a:p>
                  </a:txBody>
                  <a:tcPr marL="68496" marR="68496" marT="0" marB="0" anchor="ctr"/>
                </a:tc>
              </a:tr>
              <a:tr h="467973">
                <a:tc>
                  <a:txBody>
                    <a:bodyPr/>
                    <a:lstStyle/>
                    <a:p>
                      <a:pPr indent="450215" algn="just">
                        <a:spcBef>
                          <a:spcPts val="600"/>
                        </a:spcBef>
                        <a:spcAft>
                          <a:spcPts val="0"/>
                        </a:spcAft>
                      </a:pPr>
                      <a:r>
                        <a:rPr lang="uz-Cyrl-UZ" sz="1400">
                          <a:effectLst/>
                        </a:rPr>
                        <a:t>=</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rPr>
                        <a:t>=</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rPr>
                        <a:t>Тенг</a:t>
                      </a:r>
                      <a:endParaRPr lang="ru-RU" sz="1400">
                        <a:effectLst/>
                        <a:latin typeface="Arno Pro Caption"/>
                        <a:ea typeface="Calibri"/>
                        <a:cs typeface="Times New Roman"/>
                      </a:endParaRPr>
                    </a:p>
                  </a:txBody>
                  <a:tcPr marL="68496" marR="68496" marT="0" marB="0"/>
                </a:tc>
              </a:tr>
              <a:tr h="475745">
                <a:tc>
                  <a:txBody>
                    <a:bodyPr/>
                    <a:lstStyle/>
                    <a:p>
                      <a:pPr indent="450215" algn="just">
                        <a:spcBef>
                          <a:spcPts val="600"/>
                        </a:spcBef>
                        <a:spcAft>
                          <a:spcPts val="0"/>
                        </a:spcAft>
                      </a:pPr>
                      <a:r>
                        <a:rPr lang="uz-Cyrl-UZ" sz="1400">
                          <a:effectLst/>
                        </a:rPr>
                        <a:t>&lt;&gt; </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endParaRPr lang="uz-Cyrl-UZ" sz="1000" dirty="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dirty="0">
                          <a:effectLst/>
                        </a:rPr>
                        <a:t>Тенг эмас</a:t>
                      </a:r>
                      <a:endParaRPr lang="ru-RU" sz="1400" dirty="0">
                        <a:effectLst/>
                        <a:latin typeface="Arno Pro Caption"/>
                        <a:ea typeface="Calibri"/>
                        <a:cs typeface="Times New Roman"/>
                      </a:endParaRPr>
                    </a:p>
                  </a:txBody>
                  <a:tcPr marL="68496" marR="68496" marT="0" marB="0"/>
                </a:tc>
              </a:tr>
              <a:tr h="567141">
                <a:tc>
                  <a:txBody>
                    <a:bodyPr/>
                    <a:lstStyle/>
                    <a:p>
                      <a:pPr indent="450215" algn="just">
                        <a:spcBef>
                          <a:spcPts val="600"/>
                        </a:spcBef>
                        <a:spcAft>
                          <a:spcPts val="0"/>
                        </a:spcAft>
                      </a:pPr>
                      <a:r>
                        <a:rPr lang="uz-Cyrl-UZ" sz="1400">
                          <a:effectLst/>
                        </a:rPr>
                        <a:t>&lt; </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rPr>
                        <a:t>&lt; </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rPr>
                        <a:t>Кичик</a:t>
                      </a:r>
                      <a:endParaRPr lang="ru-RU" sz="1400">
                        <a:effectLst/>
                        <a:latin typeface="Arno Pro Caption"/>
                        <a:ea typeface="Calibri"/>
                        <a:cs typeface="Times New Roman"/>
                      </a:endParaRPr>
                    </a:p>
                  </a:txBody>
                  <a:tcPr marL="68496" marR="68496" marT="0" marB="0"/>
                </a:tc>
              </a:tr>
              <a:tr h="457395">
                <a:tc>
                  <a:txBody>
                    <a:bodyPr/>
                    <a:lstStyle/>
                    <a:p>
                      <a:pPr indent="450215" algn="just">
                        <a:spcBef>
                          <a:spcPts val="600"/>
                        </a:spcBef>
                        <a:spcAft>
                          <a:spcPts val="0"/>
                        </a:spcAft>
                      </a:pPr>
                      <a:r>
                        <a:rPr lang="uz-Cyrl-UZ" sz="1400">
                          <a:effectLst/>
                        </a:rPr>
                        <a:t>&lt;=</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dirty="0">
                          <a:effectLst/>
                          <a:sym typeface="Symbol"/>
                        </a:rPr>
                        <a:t></a:t>
                      </a:r>
                      <a:endParaRPr lang="ru-RU" sz="1400" dirty="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rPr>
                        <a:t>Кичик ёки тенг</a:t>
                      </a:r>
                      <a:endParaRPr lang="ru-RU" sz="1400">
                        <a:effectLst/>
                        <a:latin typeface="Arno Pro Caption"/>
                        <a:ea typeface="Calibri"/>
                        <a:cs typeface="Times New Roman"/>
                      </a:endParaRPr>
                    </a:p>
                  </a:txBody>
                  <a:tcPr marL="68496" marR="68496" marT="0" marB="0"/>
                </a:tc>
              </a:tr>
              <a:tr h="410652">
                <a:tc>
                  <a:txBody>
                    <a:bodyPr/>
                    <a:lstStyle/>
                    <a:p>
                      <a:pPr indent="450215" algn="just">
                        <a:spcBef>
                          <a:spcPts val="600"/>
                        </a:spcBef>
                        <a:spcAft>
                          <a:spcPts val="0"/>
                        </a:spcAft>
                      </a:pPr>
                      <a:r>
                        <a:rPr lang="uz-Cyrl-UZ" sz="1400">
                          <a:effectLst/>
                        </a:rPr>
                        <a:t>&gt; </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rPr>
                        <a:t>&gt; </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rPr>
                        <a:t>Катта</a:t>
                      </a:r>
                      <a:endParaRPr lang="ru-RU" sz="1400">
                        <a:effectLst/>
                        <a:latin typeface="Arno Pro Caption"/>
                        <a:ea typeface="Calibri"/>
                        <a:cs typeface="Times New Roman"/>
                      </a:endParaRPr>
                    </a:p>
                  </a:txBody>
                  <a:tcPr marL="68496" marR="68496" marT="0" marB="0"/>
                </a:tc>
              </a:tr>
              <a:tr h="930692">
                <a:tc>
                  <a:txBody>
                    <a:bodyPr/>
                    <a:lstStyle/>
                    <a:p>
                      <a:pPr indent="450215" algn="just">
                        <a:spcBef>
                          <a:spcPts val="600"/>
                        </a:spcBef>
                        <a:spcAft>
                          <a:spcPts val="0"/>
                        </a:spcAft>
                      </a:pPr>
                      <a:r>
                        <a:rPr lang="uz-Cyrl-UZ" sz="1400">
                          <a:effectLst/>
                        </a:rPr>
                        <a:t>&gt;=</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a:effectLst/>
                          <a:sym typeface="Symbol"/>
                        </a:rPr>
                        <a:t></a:t>
                      </a:r>
                      <a:endParaRPr lang="ru-RU" sz="1400">
                        <a:effectLst/>
                        <a:latin typeface="Arno Pro Caption"/>
                        <a:ea typeface="Calibri"/>
                        <a:cs typeface="Times New Roman"/>
                      </a:endParaRPr>
                    </a:p>
                  </a:txBody>
                  <a:tcPr marL="68496" marR="68496" marT="0" marB="0"/>
                </a:tc>
                <a:tc>
                  <a:txBody>
                    <a:bodyPr/>
                    <a:lstStyle/>
                    <a:p>
                      <a:pPr indent="450215" algn="just">
                        <a:spcBef>
                          <a:spcPts val="600"/>
                        </a:spcBef>
                        <a:spcAft>
                          <a:spcPts val="0"/>
                        </a:spcAft>
                      </a:pPr>
                      <a:r>
                        <a:rPr lang="uz-Cyrl-UZ" sz="1400" dirty="0">
                          <a:effectLst/>
                        </a:rPr>
                        <a:t>Катта ёки тенг</a:t>
                      </a:r>
                      <a:endParaRPr lang="ru-RU" sz="1400" dirty="0">
                        <a:effectLst/>
                        <a:latin typeface="Arno Pro Caption"/>
                        <a:ea typeface="Calibri"/>
                        <a:cs typeface="Times New Roman"/>
                      </a:endParaRPr>
                    </a:p>
                  </a:txBody>
                  <a:tcPr marL="68496" marR="68496" marT="0" marB="0"/>
                </a:tc>
              </a:tr>
            </a:tbl>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2447246242"/>
              </p:ext>
            </p:extLst>
          </p:nvPr>
        </p:nvGraphicFramePr>
        <p:xfrm>
          <a:off x="4427984" y="3501008"/>
          <a:ext cx="228600" cy="238125"/>
        </p:xfrm>
        <a:graphic>
          <a:graphicData uri="http://schemas.openxmlformats.org/presentationml/2006/ole">
            <mc:AlternateContent xmlns:mc="http://schemas.openxmlformats.org/markup-compatibility/2006">
              <mc:Choice xmlns:v="urn:schemas-microsoft-com:vml" Requires="v">
                <p:oleObj spid="_x0000_s1031" name="Формула" r:id="rId3" imgW="139639" imgH="152334" progId="Equation.3">
                  <p:embed/>
                </p:oleObj>
              </mc:Choice>
              <mc:Fallback>
                <p:oleObj name="Формула" r:id="rId3" imgW="139639" imgH="152334" progId="Equation.3">
                  <p:embed/>
                  <p:pic>
                    <p:nvPicPr>
                      <p:cNvPr id="0" name="Объект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3501008"/>
                        <a:ext cx="2286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08058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Объект 2"/>
          <p:cNvSpPr>
            <a:spLocks noGrp="1"/>
          </p:cNvSpPr>
          <p:nvPr>
            <p:ph sz="quarter" idx="4294967295"/>
          </p:nvPr>
        </p:nvSpPr>
        <p:spPr>
          <a:xfrm>
            <a:off x="0" y="188640"/>
            <a:ext cx="9144000" cy="1008112"/>
          </a:xfrm>
        </p:spPr>
        <p:txBody>
          <a:bodyPr>
            <a:noAutofit/>
          </a:bodyPr>
          <a:lstStyle/>
          <a:p>
            <a:pPr marL="0" indent="0" algn="ctr">
              <a:buNone/>
            </a:pPr>
            <a:r>
              <a:rPr lang="ru-RU" sz="3600" b="1" dirty="0" err="1"/>
              <a:t>Исмлар</a:t>
            </a:r>
            <a:r>
              <a:rPr lang="ru-RU" sz="3600" b="1" dirty="0"/>
              <a:t> </a:t>
            </a:r>
            <a:r>
              <a:rPr lang="ru-RU" sz="3600" b="1" dirty="0" err="1"/>
              <a:t>ва</a:t>
            </a:r>
            <a:r>
              <a:rPr lang="ru-RU" sz="3600" b="1" dirty="0"/>
              <a:t> </a:t>
            </a:r>
            <a:r>
              <a:rPr lang="ru-RU" sz="3600" b="1" dirty="0" err="1"/>
              <a:t>идентификаторлар</a:t>
            </a:r>
            <a:endParaRPr lang="ru-RU" sz="3600" b="1" dirty="0">
              <a:latin typeface="Calibri" pitchFamily="34" charset="0"/>
              <a:cs typeface="Calibri" pitchFamily="34" charset="0"/>
            </a:endParaRPr>
          </a:p>
        </p:txBody>
      </p:sp>
      <p:sp>
        <p:nvSpPr>
          <p:cNvPr id="79876" name="Номер слайда 3"/>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ABD2C9F2-974D-4B96-98D1-3F2BF566A49C}" type="slidenum">
              <a:rPr lang="ru-RU" sz="1400" b="1">
                <a:solidFill>
                  <a:srgbClr val="FFFFFF"/>
                </a:solidFill>
                <a:latin typeface="Century Schoolbook" pitchFamily="18" charset="0"/>
              </a:rPr>
              <a:pPr algn="ctr"/>
              <a:t>7</a:t>
            </a:fld>
            <a:endParaRPr lang="ru-RU" sz="1400" b="1">
              <a:solidFill>
                <a:srgbClr val="FFFFFF"/>
              </a:solidFill>
              <a:latin typeface="Century Schoolbook" pitchFamily="18" charset="0"/>
            </a:endParaRPr>
          </a:p>
        </p:txBody>
      </p:sp>
      <p:sp>
        <p:nvSpPr>
          <p:cNvPr id="2" name="Прямоугольник 1"/>
          <p:cNvSpPr/>
          <p:nvPr/>
        </p:nvSpPr>
        <p:spPr>
          <a:xfrm>
            <a:off x="683568" y="1166843"/>
            <a:ext cx="8055620" cy="4893647"/>
          </a:xfrm>
          <a:prstGeom prst="rect">
            <a:avLst/>
          </a:prstGeom>
        </p:spPr>
        <p:txBody>
          <a:bodyPr wrap="square">
            <a:spAutoFit/>
          </a:bodyPr>
          <a:lstStyle/>
          <a:p>
            <a:pPr algn="just"/>
            <a:r>
              <a:rPr lang="en-US" sz="2400" dirty="0" smtClean="0"/>
              <a:t>	</a:t>
            </a:r>
            <a:r>
              <a:rPr lang="uz-Cyrl-UZ" sz="2400" dirty="0" smtClean="0"/>
              <a:t>Маълумки</a:t>
            </a:r>
            <a:r>
              <a:rPr lang="uz-Cyrl-UZ" sz="2400" dirty="0"/>
              <a:t>, маълумотларнинг таҳлили жараёнини ифодаловчи алгоритм турли хил объектлар (ўзгармаслар, ўзгарувчи миқдорлар, функциялар ва ҳоказо)  устида иш олиб боради. Бу объектларга уларнинг вазифаси ва қабул қиладиган қийматларига қараб махсус исмлар берилади. Шу исмларни одатда, идентификаторлар деб аталади. </a:t>
            </a:r>
            <a:endParaRPr lang="en-US" sz="2400" dirty="0" smtClean="0"/>
          </a:p>
          <a:p>
            <a:pPr algn="just"/>
            <a:r>
              <a:rPr lang="en-US" sz="2400" dirty="0"/>
              <a:t>	</a:t>
            </a:r>
            <a:r>
              <a:rPr lang="uz-Cyrl-UZ" sz="2400" b="1" dirty="0" smtClean="0"/>
              <a:t>Идентификатор </a:t>
            </a:r>
            <a:r>
              <a:rPr lang="uz-Cyrl-UZ" sz="2400" b="1" dirty="0"/>
              <a:t>деб ҳарф ёки "_" белгисидан бошланувчи, ҳарф,  рақам ва "_" белгисининг ихтиёрий кетма-кетлигига айтилади:</a:t>
            </a:r>
            <a:endParaRPr lang="ru-RU" sz="2400" b="1" dirty="0"/>
          </a:p>
          <a:p>
            <a:pPr algn="just"/>
            <a:r>
              <a:rPr lang="uz-Cyrl-UZ" sz="2400" b="1" dirty="0"/>
              <a:t>&lt;идентификатор&gt; = &lt;ҳарф&gt;</a:t>
            </a:r>
            <a:r>
              <a:rPr lang="uz-Cyrl-UZ" sz="2400" b="1" dirty="0">
                <a:sym typeface="Symbol"/>
              </a:rPr>
              <a:t></a:t>
            </a:r>
            <a:r>
              <a:rPr lang="uz-Cyrl-UZ" sz="2400" b="1" dirty="0"/>
              <a:t>&lt;идентификатор&gt;&lt;ҳарф&gt;</a:t>
            </a:r>
            <a:r>
              <a:rPr lang="uz-Cyrl-UZ" sz="2400" b="1" dirty="0">
                <a:sym typeface="Symbol"/>
              </a:rPr>
              <a:t></a:t>
            </a:r>
            <a:r>
              <a:rPr lang="uz-Cyrl-UZ" sz="2400" b="1" dirty="0"/>
              <a:t>&lt;идентификатор&gt; &lt;рақам&gt;  </a:t>
            </a:r>
            <a:endParaRPr lang="ru-RU" sz="2400" b="1" dirty="0"/>
          </a:p>
        </p:txBody>
      </p:sp>
    </p:spTree>
    <p:extLst>
      <p:ext uri="{BB962C8B-B14F-4D97-AF65-F5344CB8AC3E}">
        <p14:creationId xmlns:p14="http://schemas.microsoft.com/office/powerpoint/2010/main" val="865007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p:nvPr>
        </p:nvSpPr>
        <p:spPr/>
        <p:txBody>
          <a:bodyPr/>
          <a:lstStyle/>
          <a:p>
            <a:pPr marL="0" indent="0">
              <a:buNone/>
            </a:pPr>
            <a:r>
              <a:rPr lang="en-US" sz="2800" dirty="0" smtClean="0"/>
              <a:t>	</a:t>
            </a:r>
            <a:r>
              <a:rPr lang="uz-Cyrl-UZ" sz="2800" b="1" dirty="0" smtClean="0"/>
              <a:t>Хизматчи </a:t>
            </a:r>
            <a:r>
              <a:rPr lang="uz-Cyrl-UZ" sz="2800" b="1" dirty="0"/>
              <a:t>сўзлардан идентификатор сифатида фойдаланиш мумкин эмас. Одатда идентификатор сўзининг ўрнига қулайроқ ва қисқароқ қилиб исм дейиш мумкин. </a:t>
            </a:r>
            <a:r>
              <a:rPr lang="uz-Cyrl-UZ" sz="2800" dirty="0"/>
              <a:t>Дастурда қатнашувчи объектларга исмларни  дастур тузувчи ўз ихтиёрига кўра танлаб олиши мумкин. Бир хил исм билан бир неча хил объектларни номлаш мутлақо мумкин эмас</a:t>
            </a:r>
            <a:r>
              <a:rPr lang="uz-Cyrl-UZ" sz="2800" dirty="0" smtClean="0"/>
              <a:t>.</a:t>
            </a:r>
            <a:endParaRPr lang="en-US" sz="2800" dirty="0" smtClean="0"/>
          </a:p>
          <a:p>
            <a:pPr marL="0" indent="0">
              <a:buNone/>
            </a:pPr>
            <a:r>
              <a:rPr lang="en-US" sz="2800" dirty="0" smtClean="0"/>
              <a:t>	</a:t>
            </a:r>
            <a:r>
              <a:rPr lang="uz-Cyrl-UZ" sz="2800" dirty="0" smtClean="0"/>
              <a:t>Исмларга мисоллар:</a:t>
            </a:r>
            <a:endParaRPr lang="en-US" sz="2800" dirty="0"/>
          </a:p>
          <a:p>
            <a:pPr marL="0" indent="0">
              <a:buNone/>
            </a:pPr>
            <a:r>
              <a:rPr lang="en-US" sz="2800" dirty="0"/>
              <a:t>	</a:t>
            </a:r>
            <a:r>
              <a:rPr lang="en-US" sz="2800" dirty="0" smtClean="0"/>
              <a:t>_</a:t>
            </a:r>
            <a:r>
              <a:rPr lang="uz-Cyrl-UZ" b="1" dirty="0" smtClean="0"/>
              <a:t>Burchak</a:t>
            </a:r>
            <a:r>
              <a:rPr lang="uz-Cyrl-UZ" b="1" dirty="0"/>
              <a:t>, </a:t>
            </a:r>
            <a:r>
              <a:rPr lang="en-US" b="1" dirty="0" smtClean="0"/>
              <a:t> </a:t>
            </a:r>
            <a:r>
              <a:rPr lang="uz-Cyrl-UZ" b="1" dirty="0" smtClean="0"/>
              <a:t>_</a:t>
            </a:r>
            <a:r>
              <a:rPr lang="uz-Cyrl-UZ" b="1" dirty="0"/>
              <a:t>A1, </a:t>
            </a:r>
            <a:r>
              <a:rPr lang="en-US" b="1" dirty="0" smtClean="0"/>
              <a:t> </a:t>
            </a:r>
            <a:r>
              <a:rPr lang="uz-Cyrl-UZ" b="1" dirty="0" smtClean="0"/>
              <a:t>Ahmad_Berdiev,</a:t>
            </a:r>
            <a:r>
              <a:rPr lang="en-US" b="1" dirty="0" smtClean="0"/>
              <a:t> </a:t>
            </a:r>
            <a:r>
              <a:rPr lang="uz-Cyrl-UZ" b="1" dirty="0" smtClean="0"/>
              <a:t> </a:t>
            </a:r>
            <a:r>
              <a:rPr lang="uz-Cyrl-UZ" b="1" dirty="0"/>
              <a:t>C, </a:t>
            </a:r>
            <a:r>
              <a:rPr lang="en-US" b="1" dirty="0" smtClean="0"/>
              <a:t> </a:t>
            </a:r>
            <a:r>
              <a:rPr lang="uz-Cyrl-UZ" b="1" dirty="0" smtClean="0"/>
              <a:t>Summa</a:t>
            </a:r>
            <a:r>
              <a:rPr lang="uz-Cyrl-UZ" b="1" dirty="0"/>
              <a:t>, </a:t>
            </a:r>
            <a:r>
              <a:rPr lang="en-US" b="1" dirty="0" smtClean="0"/>
              <a:t> </a:t>
            </a:r>
            <a:r>
              <a:rPr lang="uz-Cyrl-UZ" b="1" dirty="0" smtClean="0"/>
              <a:t>Time</a:t>
            </a:r>
            <a:r>
              <a:rPr lang="uz-Cyrl-UZ" b="1" dirty="0"/>
              <a:t>, </a:t>
            </a:r>
            <a:r>
              <a:rPr lang="en-US" b="1" dirty="0" smtClean="0"/>
              <a:t> </a:t>
            </a:r>
            <a:r>
              <a:rPr lang="uz-Cyrl-UZ" b="1" dirty="0" smtClean="0"/>
              <a:t>A</a:t>
            </a:r>
            <a:r>
              <a:rPr lang="uz-Cyrl-UZ" b="1" dirty="0"/>
              <a:t>, S1, …</a:t>
            </a:r>
            <a:endParaRPr lang="ru-RU" b="1" dirty="0"/>
          </a:p>
          <a:p>
            <a:pPr marL="0" indent="0">
              <a:buNone/>
            </a:pPr>
            <a:endParaRPr lang="ru-RU" sz="2800" dirty="0"/>
          </a:p>
          <a:p>
            <a:endParaRPr lang="ru-RU" sz="2800" dirty="0"/>
          </a:p>
        </p:txBody>
      </p:sp>
    </p:spTree>
    <p:extLst>
      <p:ext uri="{BB962C8B-B14F-4D97-AF65-F5344CB8AC3E}">
        <p14:creationId xmlns:p14="http://schemas.microsoft.com/office/powerpoint/2010/main" val="265111935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340768"/>
            <a:ext cx="8087717" cy="5256584"/>
          </a:xfrm>
        </p:spPr>
        <p:txBody>
          <a:bodyPr/>
          <a:lstStyle/>
          <a:p>
            <a:pPr algn="just"/>
            <a:r>
              <a:rPr lang="uz-Cyrl-UZ" sz="3200" dirty="0"/>
              <a:t>C++ дастурлаш тилида математик стандарт функцияларни ишлатиш учун дастурга алоҳида кутубхонани чақирилиб олинади. Бу кутубхона </a:t>
            </a:r>
            <a:r>
              <a:rPr lang="uz-Cyrl-UZ" sz="3200" b="1" dirty="0"/>
              <a:t>math.h</a:t>
            </a:r>
            <a:r>
              <a:rPr lang="uz-Cyrl-UZ" sz="3200" dirty="0"/>
              <a:t> ёки </a:t>
            </a:r>
            <a:r>
              <a:rPr lang="uz-Cyrl-UZ" sz="3200" b="1" dirty="0"/>
              <a:t>cmath</a:t>
            </a:r>
            <a:r>
              <a:rPr lang="uz-Cyrl-UZ" sz="3200" dirty="0"/>
              <a:t> калит сўзлари ёрдамида чақирилади. Бу математик кутубхонада математика фанида ишлатиладиган барча функциялар берилган. Қуйида келтирилган жадвалда баъзи математик функцияларни C++ дастурлаш тилида ёзилиши келтирилган:</a:t>
            </a:r>
            <a:r>
              <a:rPr lang="ru-RU" sz="3200" dirty="0"/>
              <a:t/>
            </a:r>
            <a:br>
              <a:rPr lang="ru-RU" sz="3200" dirty="0"/>
            </a:br>
            <a:endParaRPr lang="ru-RU" sz="3200" dirty="0"/>
          </a:p>
        </p:txBody>
      </p:sp>
      <p:sp>
        <p:nvSpPr>
          <p:cNvPr id="6" name="Прямоугольник 5"/>
          <p:cNvSpPr/>
          <p:nvPr/>
        </p:nvSpPr>
        <p:spPr bwMode="auto">
          <a:xfrm>
            <a:off x="0" y="0"/>
            <a:ext cx="9144000" cy="836712"/>
          </a:xfrm>
          <a:prstGeom prst="rect">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accent4">
                  <a:lumMod val="60000"/>
                  <a:lumOff val="40000"/>
                </a:schemeClr>
              </a:solidFill>
              <a:effectLst/>
              <a:latin typeface="Calibri" pitchFamily="34" charset="0"/>
              <a:cs typeface="Calibri" pitchFamily="34" charset="0"/>
            </a:endParaRPr>
          </a:p>
        </p:txBody>
      </p:sp>
      <p:sp>
        <p:nvSpPr>
          <p:cNvPr id="11" name="Прямоугольник 10"/>
          <p:cNvSpPr/>
          <p:nvPr/>
        </p:nvSpPr>
        <p:spPr bwMode="auto">
          <a:xfrm>
            <a:off x="-33114" y="260648"/>
            <a:ext cx="9144000" cy="576064"/>
          </a:xfrm>
          <a:prstGeom prst="rect">
            <a:avLst/>
          </a:prstGeom>
          <a:solidFill>
            <a:srgbClr val="00B0F0"/>
          </a:solidFill>
          <a:ln>
            <a:headEnd type="none" w="med" len="med"/>
            <a:tailEnd type="none" w="med" len="med"/>
          </a:ln>
          <a:extLst/>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r>
              <a:rPr lang="ru-RU" sz="4000" dirty="0"/>
              <a:t>Математик стандарт </a:t>
            </a:r>
            <a:r>
              <a:rPr lang="ru-RU" sz="4000" dirty="0" err="1"/>
              <a:t>функциялар</a:t>
            </a:r>
            <a:endParaRPr kumimoji="0" lang="ru-RU" sz="18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00983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7e1b9acff6ed24cb733872cbad5c00944644a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5742</TotalTime>
  <Words>659</Words>
  <Application>Microsoft Office PowerPoint</Application>
  <PresentationFormat>Экран (4:3)</PresentationFormat>
  <Paragraphs>272</Paragraphs>
  <Slides>17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19" baseType="lpstr">
      <vt:lpstr>Тема1</vt:lpstr>
      <vt:lpstr>Microsoft Equation 3.0</vt:lpstr>
      <vt:lpstr>C++ дастурлаш тилининг алфавити, исмлар ва идентификаторлар, математик стандарт функциялар</vt:lpstr>
      <vt:lpstr>Режа:</vt:lpstr>
      <vt:lpstr>С++ дастурлаш тилининг алфавити</vt:lpstr>
      <vt:lpstr>Презентация PowerPoint</vt:lpstr>
      <vt:lpstr>Презентация PowerPoint</vt:lpstr>
      <vt:lpstr>Презентация PowerPoint</vt:lpstr>
      <vt:lpstr>Презентация PowerPoint</vt:lpstr>
      <vt:lpstr>Презентация PowerPoint</vt:lpstr>
      <vt:lpstr>C++ дастурлаш тилида математик стандарт функцияларни ишлатиш учун дастурга алоҳида кутубхонани чақирилиб олинади. Бу кутубхона math.h ёки cmath калит сўзлари ёрдамида чақирилади. Бу математик кутубхонада математика фанида ишлатиладиган барча функциялар берилган. Қуйида келтирилган жадвалда баъзи математик функцияларни C++ дастурлаш тилида ёзилиши келтирилган: </vt:lpstr>
      <vt:lpstr>Презентация PowerPoint</vt:lpstr>
      <vt:lpstr>Презентация PowerPoint</vt:lpstr>
      <vt:lpstr>Презентация PowerPoint</vt:lpstr>
      <vt:lpstr>Презентация PowerPoint</vt:lpstr>
      <vt:lpstr>Презентация PowerPoint</vt:lpstr>
      <vt:lpstr>C++ дастурлаш тилининг хизматчи сўзлари</vt:lpstr>
      <vt:lpstr>Презентация PowerPoint</vt:lpstr>
      <vt:lpstr>Мустақил иш учун тавсия этилаётган мавзулар рўйхати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servants for e-government</dc:title>
  <dc:creator>user</dc:creator>
  <cp:lastModifiedBy>Abdumalik</cp:lastModifiedBy>
  <cp:revision>273</cp:revision>
  <dcterms:created xsi:type="dcterms:W3CDTF">2013-10-16T22:10:58Z</dcterms:created>
  <dcterms:modified xsi:type="dcterms:W3CDTF">2014-11-01T01:46:36Z</dcterms:modified>
</cp:coreProperties>
</file>