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6" r:id="rId1"/>
  </p:sldMasterIdLst>
  <p:notesMasterIdLst>
    <p:notesMasterId r:id="rId12"/>
  </p:notesMasterIdLst>
  <p:sldIdLst>
    <p:sldId id="399" r:id="rId2"/>
    <p:sldId id="324" r:id="rId3"/>
    <p:sldId id="370" r:id="rId4"/>
    <p:sldId id="387" r:id="rId5"/>
    <p:sldId id="386" r:id="rId6"/>
    <p:sldId id="392" r:id="rId7"/>
    <p:sldId id="393" r:id="rId8"/>
    <p:sldId id="397" r:id="rId9"/>
    <p:sldId id="398" r:id="rId10"/>
    <p:sldId id="396" r:id="rId11"/>
  </p:sldIdLst>
  <p:sldSz cx="10801350" cy="5715000"/>
  <p:notesSz cx="10020300" cy="6888163"/>
  <p:defaultTextStyle>
    <a:defPPr>
      <a:defRPr lang="ru-RU"/>
    </a:defPPr>
    <a:lvl1pPr algn="l" rtl="0" fontAlgn="base">
      <a:spcBef>
        <a:spcPct val="5000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27517" algn="l" rtl="0" fontAlgn="base">
      <a:spcBef>
        <a:spcPct val="5000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55035" algn="l" rtl="0" fontAlgn="base">
      <a:spcBef>
        <a:spcPct val="5000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82552" algn="l" rtl="0" fontAlgn="base">
      <a:spcBef>
        <a:spcPct val="5000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110069" algn="l" rtl="0" fontAlgn="base">
      <a:spcBef>
        <a:spcPct val="5000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637587" algn="l" defTabSz="1055035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3165104" algn="l" defTabSz="1055035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692622" algn="l" defTabSz="1055035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4220139" algn="l" defTabSz="1055035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06B6"/>
    <a:srgbClr val="090E6B"/>
    <a:srgbClr val="FF0000"/>
    <a:srgbClr val="66FFFF"/>
    <a:srgbClr val="3399FF"/>
    <a:srgbClr val="086C22"/>
    <a:srgbClr val="993300"/>
    <a:srgbClr val="0A9822"/>
    <a:srgbClr val="FF00FF"/>
    <a:srgbClr val="238D2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996" autoAdjust="0"/>
    <p:restoredTop sz="96095" autoAdjust="0"/>
  </p:normalViewPr>
  <p:slideViewPr>
    <p:cSldViewPr>
      <p:cViewPr>
        <p:scale>
          <a:sx n="66" d="100"/>
          <a:sy n="66" d="100"/>
        </p:scale>
        <p:origin x="-1416" y="-426"/>
      </p:cViewPr>
      <p:guideLst>
        <p:guide orient="horz" pos="1800"/>
        <p:guide pos="3402"/>
      </p:guideLst>
    </p:cSldViewPr>
  </p:slideViewPr>
  <p:outlineViewPr>
    <p:cViewPr>
      <p:scale>
        <a:sx n="33" d="100"/>
        <a:sy n="33" d="100"/>
      </p:scale>
      <p:origin x="0" y="17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14" y="-102"/>
      </p:cViewPr>
      <p:guideLst>
        <p:guide orient="horz" pos="2170"/>
        <p:guide pos="315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1591" cy="34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76399" y="0"/>
            <a:ext cx="4341591" cy="34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fld id="{68D70800-07C0-4926-88EB-726D6B04AF66}" type="datetimeFigureOut">
              <a:rPr lang="ru-RU"/>
              <a:pPr>
                <a:defRPr/>
              </a:pPr>
              <a:t>08.06.2017</a:t>
            </a:fld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70163" y="515938"/>
            <a:ext cx="4881562" cy="2582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2262" y="3271659"/>
            <a:ext cx="8015778" cy="31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42227"/>
            <a:ext cx="4341591" cy="34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6399" y="6542227"/>
            <a:ext cx="4341591" cy="34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fld id="{18D3E3E1-94A8-4C5C-8C10-01B10F5ED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9456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27517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5503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582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10069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637587" algn="l" defTabSz="1055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65104" algn="l" defTabSz="1055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92622" algn="l" defTabSz="1055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20139" algn="l" defTabSz="1055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70163" y="515938"/>
            <a:ext cx="4881562" cy="2582862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451715" y="0"/>
            <a:ext cx="11732567" cy="5715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387967" y="-17926"/>
            <a:ext cx="434595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491744" y="-17926"/>
            <a:ext cx="4140518" cy="19274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1288" y="2257063"/>
            <a:ext cx="3913901" cy="141846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1288" y="3684234"/>
            <a:ext cx="3909705" cy="105052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97641" y="1264024"/>
            <a:ext cx="2520315" cy="625818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9B592AD5-1164-4E6D-9BD3-0810E48416F3}" type="datetime1">
              <a:rPr lang="uz-Cyrl-UZ" smtClean="0"/>
              <a:pPr>
                <a:defRPr/>
              </a:pPr>
              <a:t>08.06.2017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5493862" y="5073570"/>
            <a:ext cx="4140518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4783" y="4766639"/>
            <a:ext cx="3344818" cy="304271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 smtClean="0"/>
              <a:t>Хамида Абдураимова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745" y="4766639"/>
            <a:ext cx="760330" cy="30427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63F64A4-BEBB-4A9C-BB11-3E13B6C6AC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5493862" y="5073570"/>
            <a:ext cx="4140518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BFE353-2A71-4D5F-A4D5-4A1117657599}" type="datetime1">
              <a:rPr lang="uz-Cyrl-UZ" smtClean="0"/>
              <a:pPr>
                <a:defRPr/>
              </a:pPr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Хамида Абдураимова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ED642-BC38-4FCA-B221-806A8C494C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79" y="858456"/>
            <a:ext cx="1753510" cy="3983620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4206" y="858456"/>
            <a:ext cx="6406750" cy="39836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BFE353-2A71-4D5F-A4D5-4A1117657599}" type="datetime1">
              <a:rPr lang="uz-Cyrl-UZ" smtClean="0"/>
              <a:pPr>
                <a:defRPr/>
              </a:pPr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Хамида Абдураимова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ED642-BC38-4FCA-B221-806A8C494C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23193" y="85991"/>
            <a:ext cx="9738092" cy="10953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40068" y="1333500"/>
            <a:ext cx="4770596" cy="17925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490687" y="1333500"/>
            <a:ext cx="4770596" cy="17925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40068" y="3253053"/>
            <a:ext cx="4770596" cy="1793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0687" y="3253053"/>
            <a:ext cx="4770596" cy="1793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3F189-9177-4901-8D63-7E8A04496262}" type="datetime1">
              <a:rPr lang="uz-Cyrl-UZ"/>
              <a:pPr>
                <a:defRPr/>
              </a:pPr>
              <a:t>08.06.2017</a:t>
            </a:fld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Хамида Абдураимова</a:t>
            </a: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24F80-18EE-424D-8C08-97F2512EA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randomBar dir="vert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AD255-6121-4C94-9A38-FAAE86278976}" type="datetimeFigureOut">
              <a:rPr lang="ru-RU" smtClean="0"/>
              <a:pPr>
                <a:defRPr/>
              </a:pPr>
              <a:t>08.06.2017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C28A3-4FA1-4CC2-995C-9E93E789648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774" y="2417358"/>
            <a:ext cx="7840509" cy="1135063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6775" y="3556000"/>
            <a:ext cx="7840508" cy="1267011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13EE8-02C9-42C1-A8F5-A29F8012D3A0}" type="datetime1">
              <a:rPr lang="uz-Cyrl-UZ" smtClean="0"/>
              <a:pPr>
                <a:defRPr/>
              </a:pPr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Хамида Абдураимова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048A2-AE73-4C38-A683-964A329AF6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BFE353-2A71-4D5F-A4D5-4A1117657599}" type="datetime1">
              <a:rPr lang="uz-Cyrl-UZ" smtClean="0"/>
              <a:pPr>
                <a:defRPr/>
              </a:pPr>
              <a:t>08.06.2017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Хамида Абдураимова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ED642-BC38-4FCA-B221-806A8C494C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1354" y="1927860"/>
            <a:ext cx="4039705" cy="2910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87086" y="1927859"/>
            <a:ext cx="4039705" cy="2910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8056" y="1930008"/>
            <a:ext cx="3611256" cy="53313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533" y="2478912"/>
            <a:ext cx="4039705" cy="2363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0233" y="1930008"/>
            <a:ext cx="3609566" cy="53313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7086" y="2478912"/>
            <a:ext cx="4039705" cy="2363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BFE353-2A71-4D5F-A4D5-4A1117657599}" type="datetime1">
              <a:rPr lang="uz-Cyrl-UZ" smtClean="0"/>
              <a:pPr>
                <a:defRPr/>
              </a:pPr>
              <a:t>08.06.2017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Хамида Абдураимова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ED642-BC38-4FCA-B221-806A8C494C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C52489-C9DA-446F-9D13-A1E0DB35166C}" type="datetime1">
              <a:rPr lang="uz-Cyrl-UZ" smtClean="0"/>
              <a:pPr>
                <a:defRPr/>
              </a:pPr>
              <a:t>08.06.2017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Хамида Абдураимова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85031-A594-4C95-8B5A-C08BDD2E4E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FCD9F3-FE28-4323-92F0-B5B0D0DD48F6}" type="datetime1">
              <a:rPr lang="uz-Cyrl-UZ" smtClean="0"/>
              <a:pPr>
                <a:defRPr/>
              </a:pPr>
              <a:t>08.06.2017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Хамида Абдураимова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D93AF-B004-47F1-8328-02DE15E2A5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451715" y="0"/>
            <a:ext cx="11732567" cy="5715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387967" y="-17926"/>
            <a:ext cx="434595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491744" y="-17925"/>
            <a:ext cx="4140518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BFE353-2A71-4D5F-A4D5-4A1117657599}" type="datetime1">
              <a:rPr lang="uz-Cyrl-UZ" smtClean="0"/>
              <a:pPr>
                <a:defRPr/>
              </a:pPr>
              <a:t>08.06.2017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ED642-BC38-4FCA-B221-806A8C494C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1069706" y="501569"/>
            <a:ext cx="4207916" cy="470703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587" y="713773"/>
            <a:ext cx="3650582" cy="429227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493862" y="5073570"/>
            <a:ext cx="4140518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82710" y="4770696"/>
            <a:ext cx="4126891" cy="3042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mtClean="0"/>
              <a:t>Хамида Абдураимова</a:t>
            </a: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8928" y="2214529"/>
            <a:ext cx="3903526" cy="121929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5099" y="3447495"/>
            <a:ext cx="3896689" cy="126492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451715" y="0"/>
            <a:ext cx="11732567" cy="5715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5387967" y="-17926"/>
            <a:ext cx="434595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5491744" y="-17925"/>
            <a:ext cx="4140518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069706" y="501569"/>
            <a:ext cx="4207916" cy="4707038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493862" y="5073570"/>
            <a:ext cx="4140518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2539" y="2217420"/>
            <a:ext cx="3899287" cy="12192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7402" y="578163"/>
            <a:ext cx="3968555" cy="455676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2782" y="3444240"/>
            <a:ext cx="3898802" cy="12663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BFE353-2A71-4D5F-A4D5-4A1117657599}" type="datetime1">
              <a:rPr lang="uz-Cyrl-UZ" smtClean="0"/>
              <a:pPr>
                <a:defRPr/>
              </a:pPr>
              <a:t>08.06.2017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82710" y="4770696"/>
            <a:ext cx="4126891" cy="3042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mtClean="0"/>
              <a:t>Хамида Абдураимова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ED642-BC38-4FCA-B221-806A8C494C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60045" y="0"/>
            <a:ext cx="11732567" cy="5715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540068" y="277906"/>
            <a:ext cx="9721215" cy="515470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387967" y="-17926"/>
            <a:ext cx="4345956" cy="58270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491744" y="-17925"/>
            <a:ext cx="4140518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2622" y="856387"/>
            <a:ext cx="8297979" cy="952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625" y="1936377"/>
            <a:ext cx="8005706" cy="2924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4415" y="187077"/>
            <a:ext cx="252031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62BFE353-2A71-4D5F-A4D5-4A1117657599}" type="datetime1">
              <a:rPr lang="uz-Cyrl-UZ" smtClean="0"/>
              <a:pPr>
                <a:defRPr/>
              </a:pPr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82710" y="4876800"/>
            <a:ext cx="413691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 smtClean="0"/>
              <a:t>Хамида Абдураимова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745" y="187076"/>
            <a:ext cx="157360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914ED642-BC38-4FCA-B221-806A8C494C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80" r:id="rId12"/>
  </p:sldLayoutIdLst>
  <p:transition>
    <p:randomBar dir="vert"/>
    <p:sndAc>
      <p:stSnd>
        <p:snd r:embed="rId14" name="chimes.wav"/>
      </p:stSnd>
    </p:sndAc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FCD9F3-FE28-4323-92F0-B5B0D0DD48F6}" type="datetime1">
              <a:rPr lang="uz-Cyrl-UZ" smtClean="0"/>
              <a:pPr>
                <a:defRPr/>
              </a:pPr>
              <a:t>08.06.2017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Хамида Абдураимова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400147" y="1142988"/>
            <a:ext cx="8143932" cy="4313498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U</a:t>
            </a:r>
            <a:r>
              <a:rPr lang="en-US" sz="2000" dirty="0" smtClean="0">
                <a:solidFill>
                  <a:schemeClr val="tx1"/>
                </a:solidFill>
              </a:rPr>
              <a:t>LISTON </a:t>
            </a:r>
            <a:r>
              <a:rPr lang="en-US" sz="2000" dirty="0" smtClean="0">
                <a:solidFill>
                  <a:schemeClr val="tx1"/>
                </a:solidFill>
              </a:rPr>
              <a:t>DAVLAT </a:t>
            </a:r>
            <a:r>
              <a:rPr lang="en-US" sz="2000" dirty="0" smtClean="0">
                <a:solidFill>
                  <a:schemeClr val="tx1"/>
                </a:solidFill>
              </a:rPr>
              <a:t>UNIVERSITETI  </a:t>
            </a:r>
            <a:r>
              <a:rPr lang="en-US" sz="2000" dirty="0" smtClean="0">
                <a:solidFill>
                  <a:schemeClr val="tx1"/>
                </a:solidFill>
              </a:rPr>
              <a:t>IJTIMOIY  IQTISODIY </a:t>
            </a:r>
            <a:r>
              <a:rPr lang="en-US" sz="2000" dirty="0" smtClean="0">
                <a:solidFill>
                  <a:schemeClr val="tx1"/>
                </a:solidFill>
              </a:rPr>
              <a:t>FAKULTETI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MILLIY G’OYA, MA’NAVIYAT ASOSLARI VA </a:t>
            </a:r>
            <a:r>
              <a:rPr lang="en-US" sz="2000" dirty="0" smtClean="0">
                <a:solidFill>
                  <a:schemeClr val="tx1"/>
                </a:solidFill>
              </a:rPr>
              <a:t>HUQUQ </a:t>
            </a:r>
            <a:r>
              <a:rPr lang="en-US" sz="2000" dirty="0" smtClean="0">
                <a:solidFill>
                  <a:schemeClr val="tx1"/>
                </a:solidFill>
              </a:rPr>
              <a:t>TA’LIMI</a:t>
            </a:r>
            <a:r>
              <a:rPr lang="en-US" sz="2000" dirty="0" smtClean="0"/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YO’NALISHI 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 II BOSQICH TALABASI SAFAROV ABBOSNING 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FALSAFA  FANIDAN </a:t>
            </a:r>
            <a:r>
              <a:rPr lang="en-US" sz="2000" dirty="0" smtClean="0">
                <a:solidFill>
                  <a:schemeClr val="tx1"/>
                </a:solidFill>
              </a:rPr>
              <a:t>TAYYORLAGAN </a:t>
            </a:r>
            <a:r>
              <a:rPr lang="en-US" sz="2000" dirty="0" smtClean="0">
                <a:solidFill>
                  <a:schemeClr val="tx1"/>
                </a:solidFill>
              </a:rPr>
              <a:t>TAQDIMOTI. 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MAVZU: </a:t>
            </a:r>
            <a:r>
              <a:rPr lang="en-US" sz="2000" dirty="0" smtClean="0">
                <a:solidFill>
                  <a:schemeClr val="tx1"/>
                </a:solidFill>
              </a:rPr>
              <a:t>ETIKA  FANINING PREDMETI  VA JAMIYAT HAYOTIDAGI AHAMIYATI. </a:t>
            </a:r>
            <a:r>
              <a:rPr lang="en-US" sz="2000" smtClean="0">
                <a:solidFill>
                  <a:schemeClr val="tx1"/>
                </a:solidFill>
              </a:rPr>
              <a:t>AXLOQIY </a:t>
            </a:r>
            <a:r>
              <a:rPr lang="en-US" sz="2000" smtClean="0">
                <a:solidFill>
                  <a:schemeClr val="tx1"/>
                </a:solidFill>
              </a:rPr>
              <a:t>TAFAKKUR </a:t>
            </a:r>
            <a:r>
              <a:rPr lang="en-US" sz="2000" dirty="0" smtClean="0">
                <a:solidFill>
                  <a:schemeClr val="tx1"/>
                </a:solidFill>
              </a:rPr>
              <a:t>TARAQQIYOTINING  ASOSIY BOSQICHLARI.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universit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1849" y="0"/>
            <a:ext cx="3929090" cy="1428740"/>
          </a:xfrm>
          <a:prstGeom prst="rect">
            <a:avLst/>
          </a:prstGeom>
          <a:noFill/>
        </p:spPr>
      </p:pic>
      <p:pic>
        <p:nvPicPr>
          <p:cNvPr id="1027" name="Picture 3" descr="G:\1399821438_1_html_6a68e9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971783" cy="1428740"/>
          </a:xfrm>
          <a:prstGeom prst="rect">
            <a:avLst/>
          </a:prstGeom>
          <a:noFill/>
        </p:spPr>
      </p:pic>
      <p:pic>
        <p:nvPicPr>
          <p:cNvPr id="1028" name="Picture 4" descr="G:\52-15\Ger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0134" y="0"/>
            <a:ext cx="3351216" cy="135730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углая лента лицом вверх 6"/>
          <p:cNvSpPr/>
          <p:nvPr/>
        </p:nvSpPr>
        <p:spPr>
          <a:xfrm>
            <a:off x="288107" y="337220"/>
            <a:ext cx="10225136" cy="5112568"/>
          </a:xfrm>
          <a:prstGeom prst="ellipseRibbon2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uz-Cyrl-UZ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Мавзу бўйича билимларни мустаҳкамлаш учун саволлар </a:t>
            </a:r>
            <a:r>
              <a:rPr lang="uz-Cyrl-UZ" sz="2000" b="1" dirty="0" smtClean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>
              <a:solidFill>
                <a:srgbClr val="3806B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z-Cyrl-UZ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Ахлоқий</a:t>
            </a:r>
            <a:r>
              <a:rPr lang="ru-RU" sz="2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онг</a:t>
            </a:r>
            <a:r>
              <a:rPr lang="ru-RU" sz="2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унинг</a:t>
            </a:r>
            <a:r>
              <a:rPr lang="ru-RU" sz="2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элементлари</a:t>
            </a:r>
            <a:r>
              <a:rPr lang="ru-RU" sz="2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нима</a:t>
            </a:r>
            <a:r>
              <a:rPr lang="ru-RU" sz="2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Ахлоқий</a:t>
            </a:r>
            <a:r>
              <a:rPr lang="ru-RU" sz="2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хатти-ҳаракат</a:t>
            </a:r>
            <a:r>
              <a:rPr lang="ru-RU" sz="2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нима</a:t>
            </a:r>
            <a:r>
              <a:rPr lang="ru-RU" sz="2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uz-Cyrl-UZ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Ахлоқнинг </a:t>
            </a:r>
            <a:r>
              <a:rPr lang="uz-Cyrl-UZ" sz="2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ижтимоий ҳаётдаги роли</a:t>
            </a:r>
            <a:endParaRPr lang="ru-RU" sz="20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Ахлоқий</a:t>
            </a:r>
            <a:r>
              <a:rPr lang="ru-RU" sz="2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муносабатлар</a:t>
            </a:r>
            <a:r>
              <a:rPr lang="ru-RU" sz="2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Ирода </a:t>
            </a:r>
            <a:r>
              <a:rPr lang="ru-RU" sz="20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эркинлиги</a:t>
            </a:r>
            <a:r>
              <a:rPr lang="ru-RU" sz="2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муаммоси</a:t>
            </a:r>
            <a:r>
              <a:rPr lang="ru-RU" sz="2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Шахснинг</a:t>
            </a:r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ахлоқий</a:t>
            </a:r>
            <a:r>
              <a:rPr lang="ru-RU" sz="2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масъулияти</a:t>
            </a:r>
            <a:r>
              <a:rPr lang="ru-RU" sz="2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advClick="0" advTm="2000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165" y="625252"/>
            <a:ext cx="950505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400" b="1" dirty="0"/>
              <a:t>1-мавзу: “Этика” фанининг предмети ва жамият ҳаётидаги аҳамияти. Ахлоқий тафаккур тараққиётининг асосий босқичлари.</a:t>
            </a:r>
            <a:endParaRPr lang="ru-RU" sz="2400" dirty="0"/>
          </a:p>
          <a:p>
            <a:pPr algn="ctr"/>
            <a:r>
              <a:rPr lang="uz-Cyrl-UZ" sz="3600" b="1" dirty="0"/>
              <a:t> </a:t>
            </a:r>
            <a:r>
              <a:rPr lang="uz-Cyrl-UZ" sz="2800" b="1" dirty="0" smtClean="0"/>
              <a:t>РЕЖА</a:t>
            </a:r>
            <a:r>
              <a:rPr lang="uz-Latn-UZ" sz="2800" b="1" dirty="0"/>
              <a:t>:</a:t>
            </a:r>
            <a:endParaRPr lang="ru-RU" sz="2800" dirty="0"/>
          </a:p>
          <a:p>
            <a:r>
              <a:rPr lang="uz-Cyrl-UZ" sz="2800" b="1" dirty="0"/>
              <a:t> </a:t>
            </a:r>
            <a:r>
              <a:rPr lang="uz-Cyrl-UZ" sz="2800" dirty="0" smtClean="0"/>
              <a:t>1. “Этика</a:t>
            </a:r>
            <a:r>
              <a:rPr lang="uz-Cyrl-UZ" sz="2800" dirty="0"/>
              <a:t>” фанининг предмети. Ахлоқ тушунчаси ва унинг пайдо бўлиши.</a:t>
            </a:r>
            <a:endParaRPr lang="ru-RU" sz="2800" dirty="0"/>
          </a:p>
          <a:p>
            <a:r>
              <a:rPr lang="uz-Cyrl-UZ" sz="2800" dirty="0"/>
              <a:t>2.Қадимги </a:t>
            </a:r>
            <a:r>
              <a:rPr lang="uz-Cyrl-UZ" sz="2800" dirty="0" smtClean="0"/>
              <a:t>Шарқ ва антиқ </a:t>
            </a:r>
            <a:r>
              <a:rPr lang="uz-Cyrl-UZ" sz="2800" dirty="0"/>
              <a:t>даврда ахлоқий </a:t>
            </a:r>
            <a:r>
              <a:rPr lang="uz-Cyrl-UZ" sz="2800" dirty="0" smtClean="0"/>
              <a:t>ғоялар.</a:t>
            </a:r>
            <a:endParaRPr lang="ru-RU" sz="2800" dirty="0"/>
          </a:p>
          <a:p>
            <a:r>
              <a:rPr lang="uz-Cyrl-UZ" sz="2800" dirty="0"/>
              <a:t>3.Марказий Осиё мутафаккирларининг ахлоқий қарашлари.</a:t>
            </a:r>
            <a:endParaRPr lang="ru-RU" sz="2800" dirty="0"/>
          </a:p>
          <a:p>
            <a:r>
              <a:rPr lang="uz-Cyrl-UZ" sz="2800" dirty="0"/>
              <a:t>4.Янги ва </a:t>
            </a:r>
            <a:r>
              <a:rPr lang="uz-Cyrl-UZ" sz="2800" dirty="0" smtClean="0"/>
              <a:t>энг янги </a:t>
            </a:r>
            <a:r>
              <a:rPr lang="uz-Cyrl-UZ" sz="2800" dirty="0"/>
              <a:t>давр ахлоқшунослиги</a:t>
            </a:r>
            <a:endParaRPr lang="ru-RU" sz="2800" dirty="0"/>
          </a:p>
        </p:txBody>
      </p:sp>
    </p:spTree>
  </p:cSld>
  <p:clrMapOvr>
    <a:masterClrMapping/>
  </p:clrMapOvr>
  <p:transition advClick="0" advTm="2000">
    <p:wedg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конечная звезда 2"/>
          <p:cNvSpPr/>
          <p:nvPr/>
        </p:nvSpPr>
        <p:spPr>
          <a:xfrm>
            <a:off x="1368227" y="553244"/>
            <a:ext cx="4464496" cy="3672408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2" name="Rectangle 4" hidden="1"/>
          <p:cNvSpPr>
            <a:spLocks noGrp="1" noChangeArrowheads="1"/>
          </p:cNvSpPr>
          <p:nvPr>
            <p:ph type="title" sz="quarter"/>
          </p:nvPr>
        </p:nvSpPr>
        <p:spPr>
          <a:xfrm>
            <a:off x="523193" y="85991"/>
            <a:ext cx="9738092" cy="431271"/>
          </a:xfrm>
          <a:noFill/>
        </p:spPr>
        <p:txBody>
          <a:bodyPr>
            <a:normAutofit fontScale="90000"/>
          </a:bodyPr>
          <a:lstStyle/>
          <a:p>
            <a:r>
              <a:rPr lang="ru-RU" sz="2300" b="1" dirty="0" err="1" smtClean="0">
                <a:solidFill>
                  <a:schemeClr val="tx1"/>
                </a:solidFill>
              </a:rPr>
              <a:t>Ўқув </a:t>
            </a:r>
            <a:r>
              <a:rPr lang="ru-RU" sz="2300" b="1" dirty="0" smtClean="0">
                <a:solidFill>
                  <a:schemeClr val="tx1"/>
                </a:solidFill>
              </a:rPr>
              <a:t>лаборатория </a:t>
            </a:r>
            <a:r>
              <a:rPr lang="ru-RU" sz="2300" b="1" dirty="0" err="1" smtClean="0">
                <a:solidFill>
                  <a:schemeClr val="tx1"/>
                </a:solidFill>
              </a:rPr>
              <a:t>бинолар</a:t>
            </a:r>
            <a:r>
              <a:rPr lang="uz-Cyrl-UZ" sz="2300" b="1" dirty="0" smtClean="0">
                <a:solidFill>
                  <a:schemeClr val="tx1"/>
                </a:solidFill>
              </a:rPr>
              <a:t>и ички кўриниши</a:t>
            </a:r>
            <a:endParaRPr lang="ru-RU" sz="2300" b="1" dirty="0" smtClean="0">
              <a:solidFill>
                <a:schemeClr val="tx1"/>
              </a:solidFill>
            </a:endParaRPr>
          </a:p>
        </p:txBody>
      </p:sp>
      <p:pic>
        <p:nvPicPr>
          <p:cNvPr id="25603" name="Picture 9" hidden="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6289" y="697178"/>
            <a:ext cx="4849356" cy="2428875"/>
          </a:xfrm>
        </p:spPr>
      </p:pic>
      <p:pic>
        <p:nvPicPr>
          <p:cNvPr id="25604" name="Picture 10" hidden="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571323" y="697178"/>
            <a:ext cx="5018127" cy="2428875"/>
          </a:xfrm>
        </p:spPr>
      </p:pic>
      <p:pic>
        <p:nvPicPr>
          <p:cNvPr id="25605" name="Picture 11" hidden="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lum bright="18000"/>
          </a:blip>
          <a:srcRect/>
          <a:stretch>
            <a:fillRect/>
          </a:stretch>
        </p:blipFill>
        <p:spPr>
          <a:xfrm>
            <a:off x="296289" y="3253054"/>
            <a:ext cx="4849356" cy="2244989"/>
          </a:xfrm>
          <a:noFill/>
        </p:spPr>
      </p:pic>
      <p:pic>
        <p:nvPicPr>
          <p:cNvPr id="25606" name="Picture 12" hidden="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6680465" y="3252788"/>
            <a:ext cx="2391833" cy="1793875"/>
          </a:xfrm>
        </p:spPr>
      </p:pic>
      <p:sp>
        <p:nvSpPr>
          <p:cNvPr id="7" name="Дата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A8806B-DD32-4B76-AA49-1A9E63353031}" type="datetime1">
              <a:rPr lang="uz-Cyrl-UZ"/>
              <a:pPr>
                <a:defRPr/>
              </a:pPr>
              <a:t>08.06.2017</a:t>
            </a:fld>
            <a:endParaRPr lang="ru-RU"/>
          </a:p>
        </p:txBody>
      </p:sp>
      <p:sp>
        <p:nvSpPr>
          <p:cNvPr id="9" name="Нижний колонтитул 8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Хамида Абдураимова</a:t>
            </a:r>
          </a:p>
        </p:txBody>
      </p:sp>
      <p:sp>
        <p:nvSpPr>
          <p:cNvPr id="8" name="Номер слайда 7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32D74-FC86-4ABD-BF31-4364603C6FB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76139" y="481236"/>
            <a:ext cx="648072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algn="just">
              <a:spcBef>
                <a:spcPts val="0"/>
              </a:spcBef>
            </a:pPr>
            <a:r>
              <a:rPr lang="ru-RU" sz="1900" dirty="0" err="1">
                <a:solidFill>
                  <a:srgbClr val="3806B6"/>
                </a:solidFill>
              </a:rPr>
              <a:t>Ахлоқшунослик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бир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неча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минг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йиллик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тарихга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эга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бўлган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қадимий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фан</a:t>
            </a:r>
            <a:r>
              <a:rPr lang="ru-RU" sz="1900" dirty="0">
                <a:solidFill>
                  <a:srgbClr val="3806B6"/>
                </a:solidFill>
              </a:rPr>
              <a:t>. У </a:t>
            </a:r>
            <a:r>
              <a:rPr lang="ru-RU" sz="1900" dirty="0" err="1">
                <a:solidFill>
                  <a:srgbClr val="3806B6"/>
                </a:solidFill>
              </a:rPr>
              <a:t>бизда</a:t>
            </a:r>
            <a:r>
              <a:rPr lang="ru-RU" sz="1900" dirty="0">
                <a:solidFill>
                  <a:srgbClr val="3806B6"/>
                </a:solidFill>
              </a:rPr>
              <a:t> «</a:t>
            </a:r>
            <a:r>
              <a:rPr lang="ru-RU" sz="1900" b="1" dirty="0" err="1">
                <a:solidFill>
                  <a:srgbClr val="3806B6"/>
                </a:solidFill>
              </a:rPr>
              <a:t>Илми</a:t>
            </a:r>
            <a:r>
              <a:rPr lang="ru-RU" sz="1900" b="1" dirty="0">
                <a:solidFill>
                  <a:srgbClr val="3806B6"/>
                </a:solidFill>
              </a:rPr>
              <a:t> </a:t>
            </a:r>
            <a:r>
              <a:rPr lang="ru-RU" sz="1900" b="1" dirty="0" err="1">
                <a:solidFill>
                  <a:srgbClr val="3806B6"/>
                </a:solidFill>
              </a:rPr>
              <a:t>равиш</a:t>
            </a:r>
            <a:r>
              <a:rPr lang="ru-RU" sz="1900" dirty="0">
                <a:solidFill>
                  <a:srgbClr val="3806B6"/>
                </a:solidFill>
              </a:rPr>
              <a:t>», «</a:t>
            </a:r>
            <a:r>
              <a:rPr lang="ru-RU" sz="1900" b="1" dirty="0" err="1">
                <a:solidFill>
                  <a:srgbClr val="3806B6"/>
                </a:solidFill>
              </a:rPr>
              <a:t>Илми</a:t>
            </a:r>
            <a:r>
              <a:rPr lang="ru-RU" sz="1900" b="1" dirty="0">
                <a:solidFill>
                  <a:srgbClr val="3806B6"/>
                </a:solidFill>
              </a:rPr>
              <a:t> </a:t>
            </a:r>
            <a:r>
              <a:rPr lang="ru-RU" sz="1900" b="1" dirty="0" err="1">
                <a:solidFill>
                  <a:srgbClr val="3806B6"/>
                </a:solidFill>
              </a:rPr>
              <a:t>ахлоқ</a:t>
            </a:r>
            <a:r>
              <a:rPr lang="ru-RU" sz="1900" dirty="0">
                <a:solidFill>
                  <a:srgbClr val="3806B6"/>
                </a:solidFill>
              </a:rPr>
              <a:t>», «</a:t>
            </a:r>
            <a:r>
              <a:rPr lang="ru-RU" sz="1900" b="1" dirty="0" err="1">
                <a:solidFill>
                  <a:srgbClr val="3806B6"/>
                </a:solidFill>
              </a:rPr>
              <a:t>Ахлоқ</a:t>
            </a:r>
            <a:r>
              <a:rPr lang="ru-RU" sz="1900" b="1" dirty="0">
                <a:solidFill>
                  <a:srgbClr val="3806B6"/>
                </a:solidFill>
              </a:rPr>
              <a:t> </a:t>
            </a:r>
            <a:r>
              <a:rPr lang="ru-RU" sz="1900" b="1" dirty="0" err="1">
                <a:solidFill>
                  <a:srgbClr val="3806B6"/>
                </a:solidFill>
              </a:rPr>
              <a:t>илми</a:t>
            </a:r>
            <a:r>
              <a:rPr lang="ru-RU" sz="1900" dirty="0">
                <a:solidFill>
                  <a:srgbClr val="3806B6"/>
                </a:solidFill>
              </a:rPr>
              <a:t>», «</a:t>
            </a:r>
            <a:r>
              <a:rPr lang="ru-RU" sz="1900" b="1" dirty="0" err="1">
                <a:solidFill>
                  <a:srgbClr val="3806B6"/>
                </a:solidFill>
              </a:rPr>
              <a:t>Одобнома</a:t>
            </a:r>
            <a:r>
              <a:rPr lang="ru-RU" sz="1900" dirty="0">
                <a:solidFill>
                  <a:srgbClr val="3806B6"/>
                </a:solidFill>
              </a:rPr>
              <a:t>» </a:t>
            </a:r>
            <a:r>
              <a:rPr lang="ru-RU" sz="1900" dirty="0" err="1">
                <a:solidFill>
                  <a:srgbClr val="3806B6"/>
                </a:solidFill>
              </a:rPr>
              <a:t>сингари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номлар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билан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атаб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келинган</a:t>
            </a:r>
            <a:r>
              <a:rPr lang="ru-RU" sz="1900" dirty="0">
                <a:solidFill>
                  <a:srgbClr val="3806B6"/>
                </a:solidFill>
              </a:rPr>
              <a:t>. </a:t>
            </a:r>
            <a:r>
              <a:rPr lang="ru-RU" sz="1900" dirty="0" err="1">
                <a:solidFill>
                  <a:srgbClr val="3806B6"/>
                </a:solidFill>
              </a:rPr>
              <a:t>Оврўпода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эса</a:t>
            </a:r>
            <a:r>
              <a:rPr lang="ru-RU" sz="1900" dirty="0">
                <a:solidFill>
                  <a:srgbClr val="3806B6"/>
                </a:solidFill>
              </a:rPr>
              <a:t> «Этика» </a:t>
            </a:r>
            <a:r>
              <a:rPr lang="ru-RU" sz="1900" dirty="0" err="1">
                <a:solidFill>
                  <a:srgbClr val="3806B6"/>
                </a:solidFill>
              </a:rPr>
              <a:t>номи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билан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машҳур</a:t>
            </a:r>
            <a:r>
              <a:rPr lang="ru-RU" sz="1900" dirty="0">
                <a:solidFill>
                  <a:srgbClr val="3806B6"/>
                </a:solidFill>
              </a:rPr>
              <a:t>, </a:t>
            </a:r>
            <a:r>
              <a:rPr lang="ru-RU" sz="1900" dirty="0" err="1">
                <a:solidFill>
                  <a:srgbClr val="3806B6"/>
                </a:solidFill>
              </a:rPr>
              <a:t>биз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ҳам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яқин-яқингача</a:t>
            </a:r>
            <a:r>
              <a:rPr lang="ru-RU" sz="1900" dirty="0">
                <a:solidFill>
                  <a:srgbClr val="3806B6"/>
                </a:solidFill>
              </a:rPr>
              <a:t> шу </a:t>
            </a:r>
            <a:r>
              <a:rPr lang="ru-RU" sz="1900" dirty="0" err="1">
                <a:solidFill>
                  <a:srgbClr val="3806B6"/>
                </a:solidFill>
              </a:rPr>
              <a:t>атамани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қўллар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эдик</a:t>
            </a:r>
            <a:r>
              <a:rPr lang="ru-RU" sz="1900" dirty="0">
                <a:solidFill>
                  <a:srgbClr val="3806B6"/>
                </a:solidFill>
              </a:rPr>
              <a:t>. </a:t>
            </a:r>
            <a:r>
              <a:rPr lang="ru-RU" sz="1900" dirty="0" err="1">
                <a:solidFill>
                  <a:srgbClr val="3806B6"/>
                </a:solidFill>
              </a:rPr>
              <a:t>Уни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биринчи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бўлиб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юнон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файласуфи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Арасту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муомалага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киритган</a:t>
            </a:r>
            <a:r>
              <a:rPr lang="ru-RU" sz="1900" dirty="0">
                <a:solidFill>
                  <a:srgbClr val="3806B6"/>
                </a:solidFill>
              </a:rPr>
              <a:t>. </a:t>
            </a:r>
            <a:r>
              <a:rPr lang="ru-RU" sz="1900" dirty="0" err="1">
                <a:solidFill>
                  <a:srgbClr val="3806B6"/>
                </a:solidFill>
              </a:rPr>
              <a:t>Арасту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фанларни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тасниф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қиларкан</a:t>
            </a:r>
            <a:r>
              <a:rPr lang="ru-RU" sz="1900" dirty="0">
                <a:solidFill>
                  <a:srgbClr val="3806B6"/>
                </a:solidFill>
              </a:rPr>
              <a:t>, </a:t>
            </a:r>
            <a:r>
              <a:rPr lang="ru-RU" sz="1900" dirty="0" err="1">
                <a:solidFill>
                  <a:srgbClr val="3806B6"/>
                </a:solidFill>
              </a:rPr>
              <a:t>уларни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уч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гуруҳга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бўлади</a:t>
            </a:r>
            <a:r>
              <a:rPr lang="ru-RU" sz="1900" dirty="0">
                <a:solidFill>
                  <a:srgbClr val="3806B6"/>
                </a:solidFill>
              </a:rPr>
              <a:t>: </a:t>
            </a:r>
            <a:r>
              <a:rPr lang="ru-RU" sz="1900" dirty="0" err="1">
                <a:solidFill>
                  <a:srgbClr val="3806B6"/>
                </a:solidFill>
              </a:rPr>
              <a:t>назарий</a:t>
            </a:r>
            <a:r>
              <a:rPr lang="ru-RU" sz="1900" dirty="0">
                <a:solidFill>
                  <a:srgbClr val="3806B6"/>
                </a:solidFill>
              </a:rPr>
              <a:t>, </a:t>
            </a:r>
            <a:r>
              <a:rPr lang="ru-RU" sz="1900" dirty="0" err="1">
                <a:solidFill>
                  <a:srgbClr val="3806B6"/>
                </a:solidFill>
              </a:rPr>
              <a:t>амалий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ва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ижодий</a:t>
            </a:r>
            <a:r>
              <a:rPr lang="ru-RU" sz="1900" dirty="0">
                <a:solidFill>
                  <a:srgbClr val="3806B6"/>
                </a:solidFill>
              </a:rPr>
              <a:t>. </a:t>
            </a:r>
            <a:r>
              <a:rPr lang="ru-RU" sz="1900" dirty="0" err="1">
                <a:solidFill>
                  <a:srgbClr val="3806B6"/>
                </a:solidFill>
              </a:rPr>
              <a:t>Биринчи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гуруҳга</a:t>
            </a:r>
            <a:r>
              <a:rPr lang="ru-RU" sz="1900" dirty="0">
                <a:solidFill>
                  <a:srgbClr val="3806B6"/>
                </a:solidFill>
              </a:rPr>
              <a:t> у </a:t>
            </a:r>
            <a:r>
              <a:rPr lang="ru-RU" sz="1900" dirty="0" err="1">
                <a:solidFill>
                  <a:srgbClr val="3806B6"/>
                </a:solidFill>
              </a:rPr>
              <a:t>фалсафа</a:t>
            </a:r>
            <a:r>
              <a:rPr lang="ru-RU" sz="1900" dirty="0">
                <a:solidFill>
                  <a:srgbClr val="3806B6"/>
                </a:solidFill>
              </a:rPr>
              <a:t>, математика </a:t>
            </a:r>
            <a:r>
              <a:rPr lang="ru-RU" sz="1900" dirty="0" err="1">
                <a:solidFill>
                  <a:srgbClr val="3806B6"/>
                </a:solidFill>
              </a:rPr>
              <a:t>ва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физикани</a:t>
            </a:r>
            <a:r>
              <a:rPr lang="ru-RU" sz="1900" dirty="0">
                <a:solidFill>
                  <a:srgbClr val="3806B6"/>
                </a:solidFill>
              </a:rPr>
              <a:t>; </a:t>
            </a:r>
            <a:r>
              <a:rPr lang="ru-RU" sz="1900" dirty="0" err="1">
                <a:solidFill>
                  <a:srgbClr val="3806B6"/>
                </a:solidFill>
              </a:rPr>
              <a:t>иккинчи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гуруҳга</a:t>
            </a:r>
            <a:r>
              <a:rPr lang="ru-RU" sz="1900" dirty="0">
                <a:solidFill>
                  <a:srgbClr val="3806B6"/>
                </a:solidFill>
              </a:rPr>
              <a:t> – этика </a:t>
            </a:r>
            <a:r>
              <a:rPr lang="ru-RU" sz="1900" dirty="0" err="1">
                <a:solidFill>
                  <a:srgbClr val="3806B6"/>
                </a:solidFill>
              </a:rPr>
              <a:t>ва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сиёсатни</a:t>
            </a:r>
            <a:r>
              <a:rPr lang="ru-RU" sz="1900" dirty="0">
                <a:solidFill>
                  <a:srgbClr val="3806B6"/>
                </a:solidFill>
              </a:rPr>
              <a:t>; </a:t>
            </a:r>
            <a:r>
              <a:rPr lang="ru-RU" sz="1900" dirty="0" err="1">
                <a:solidFill>
                  <a:srgbClr val="3806B6"/>
                </a:solidFill>
              </a:rPr>
              <a:t>учинчи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гуруҳга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эса</a:t>
            </a:r>
            <a:r>
              <a:rPr lang="ru-RU" sz="1900" dirty="0">
                <a:solidFill>
                  <a:srgbClr val="3806B6"/>
                </a:solidFill>
              </a:rPr>
              <a:t> – </a:t>
            </a:r>
            <a:r>
              <a:rPr lang="ru-RU" sz="1900" dirty="0" err="1">
                <a:solidFill>
                  <a:srgbClr val="3806B6"/>
                </a:solidFill>
              </a:rPr>
              <a:t>санъат</a:t>
            </a:r>
            <a:r>
              <a:rPr lang="ru-RU" sz="1900" dirty="0">
                <a:solidFill>
                  <a:srgbClr val="3806B6"/>
                </a:solidFill>
              </a:rPr>
              <a:t>, </a:t>
            </a:r>
            <a:r>
              <a:rPr lang="ru-RU" sz="1900" dirty="0" err="1">
                <a:solidFill>
                  <a:srgbClr val="3806B6"/>
                </a:solidFill>
              </a:rPr>
              <a:t>ҳунурмандчилик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ва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амалий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фанларни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киритади</a:t>
            </a:r>
            <a:r>
              <a:rPr lang="ru-RU" sz="1900" dirty="0">
                <a:solidFill>
                  <a:srgbClr val="3806B6"/>
                </a:solidFill>
              </a:rPr>
              <a:t>. </a:t>
            </a:r>
            <a:r>
              <a:rPr lang="ru-RU" sz="1900" dirty="0" err="1">
                <a:solidFill>
                  <a:srgbClr val="3806B6"/>
                </a:solidFill>
              </a:rPr>
              <a:t>Шундай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қилиб</a:t>
            </a:r>
            <a:r>
              <a:rPr lang="ru-RU" sz="1900" dirty="0">
                <a:solidFill>
                  <a:srgbClr val="3806B6"/>
                </a:solidFill>
              </a:rPr>
              <a:t>, </a:t>
            </a:r>
            <a:r>
              <a:rPr lang="ru-RU" sz="1900" dirty="0" err="1">
                <a:solidFill>
                  <a:srgbClr val="3806B6"/>
                </a:solidFill>
              </a:rPr>
              <a:t>қадимги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юнонлар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ахлоқ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ҳақидаги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таълимотни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фан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даражасига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кўтарганлар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ва</a:t>
            </a:r>
            <a:r>
              <a:rPr lang="ru-RU" sz="1900" dirty="0">
                <a:solidFill>
                  <a:srgbClr val="3806B6"/>
                </a:solidFill>
              </a:rPr>
              <a:t> «</a:t>
            </a:r>
            <a:r>
              <a:rPr lang="ru-RU" sz="1900" b="1" dirty="0">
                <a:solidFill>
                  <a:srgbClr val="3806B6"/>
                </a:solidFill>
              </a:rPr>
              <a:t>Этика</a:t>
            </a:r>
            <a:r>
              <a:rPr lang="ru-RU" sz="1900" dirty="0">
                <a:solidFill>
                  <a:srgbClr val="3806B6"/>
                </a:solidFill>
              </a:rPr>
              <a:t>» (</a:t>
            </a:r>
            <a:r>
              <a:rPr lang="ru-RU" sz="1900" dirty="0" err="1">
                <a:solidFill>
                  <a:srgbClr val="3806B6"/>
                </a:solidFill>
              </a:rPr>
              <a:t>ta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ethika</a:t>
            </a:r>
            <a:r>
              <a:rPr lang="ru-RU" sz="1900" dirty="0">
                <a:solidFill>
                  <a:srgbClr val="3806B6"/>
                </a:solidFill>
              </a:rPr>
              <a:t>) </a:t>
            </a:r>
            <a:r>
              <a:rPr lang="ru-RU" sz="1900" dirty="0" err="1">
                <a:solidFill>
                  <a:srgbClr val="3806B6"/>
                </a:solidFill>
              </a:rPr>
              <a:t>деб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атаганлар</a:t>
            </a:r>
            <a:r>
              <a:rPr lang="ru-RU" sz="1900" dirty="0">
                <a:solidFill>
                  <a:srgbClr val="3806B6"/>
                </a:solidFill>
              </a:rPr>
              <a:t>.</a:t>
            </a:r>
          </a:p>
          <a:p>
            <a:pPr indent="536575" algn="just">
              <a:spcBef>
                <a:spcPts val="0"/>
              </a:spcBef>
            </a:pPr>
            <a:r>
              <a:rPr lang="ru-RU" sz="1900" dirty="0" err="1">
                <a:solidFill>
                  <a:srgbClr val="3806B6"/>
                </a:solidFill>
              </a:rPr>
              <a:t>Ҳозирги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кунда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бу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фанни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илмий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ва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замонавий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талаблар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нуқтаи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назаридан</a:t>
            </a:r>
            <a:r>
              <a:rPr lang="ru-RU" sz="1900" dirty="0">
                <a:solidFill>
                  <a:srgbClr val="3806B6"/>
                </a:solidFill>
              </a:rPr>
              <a:t> «</a:t>
            </a:r>
            <a:r>
              <a:rPr lang="ru-RU" sz="1900" b="1" dirty="0" err="1">
                <a:solidFill>
                  <a:srgbClr val="3806B6"/>
                </a:solidFill>
              </a:rPr>
              <a:t>Ахлоқшунослик</a:t>
            </a:r>
            <a:r>
              <a:rPr lang="ru-RU" sz="1900" dirty="0">
                <a:solidFill>
                  <a:srgbClr val="3806B6"/>
                </a:solidFill>
              </a:rPr>
              <a:t>» </a:t>
            </a:r>
            <a:r>
              <a:rPr lang="ru-RU" sz="1900" dirty="0" err="1">
                <a:solidFill>
                  <a:srgbClr val="3806B6"/>
                </a:solidFill>
              </a:rPr>
              <a:t>деб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аташни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мақсадга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мувофиқ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деб</a:t>
            </a:r>
            <a:r>
              <a:rPr lang="ru-RU" sz="1900" dirty="0">
                <a:solidFill>
                  <a:srgbClr val="3806B6"/>
                </a:solidFill>
              </a:rPr>
              <a:t> </a:t>
            </a:r>
            <a:r>
              <a:rPr lang="ru-RU" sz="1900" dirty="0" err="1">
                <a:solidFill>
                  <a:srgbClr val="3806B6"/>
                </a:solidFill>
              </a:rPr>
              <a:t>ўйлаймиз</a:t>
            </a:r>
            <a:r>
              <a:rPr lang="ru-RU" sz="1900" dirty="0" smtClean="0">
                <a:solidFill>
                  <a:srgbClr val="3806B6"/>
                </a:solidFill>
              </a:rPr>
              <a:t>.</a:t>
            </a:r>
            <a:endParaRPr lang="ru-RU" sz="1900" dirty="0">
              <a:solidFill>
                <a:srgbClr val="3806B6"/>
              </a:solidFill>
            </a:endParaRPr>
          </a:p>
        </p:txBody>
      </p:sp>
      <p:pic>
        <p:nvPicPr>
          <p:cNvPr id="12" name="Схема 33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01" r="-592"/>
          <a:stretch/>
        </p:blipFill>
        <p:spPr bwMode="auto">
          <a:xfrm>
            <a:off x="7200875" y="553244"/>
            <a:ext cx="3106058" cy="465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ятно 2 18"/>
          <p:cNvSpPr/>
          <p:nvPr/>
        </p:nvSpPr>
        <p:spPr>
          <a:xfrm>
            <a:off x="648147" y="481236"/>
            <a:ext cx="2376264" cy="172819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01340215"/>
              </p:ext>
            </p:extLst>
          </p:nvPr>
        </p:nvGraphicFramePr>
        <p:xfrm>
          <a:off x="4042851" y="265212"/>
          <a:ext cx="6182360" cy="973708"/>
        </p:xfrm>
        <a:graphic>
          <a:graphicData uri="http://schemas.openxmlformats.org/drawingml/2006/table">
            <a:tbl>
              <a:tblPr firstRow="1" firstCol="1" bandRow="1" bandCol="1">
                <a:tableStyleId>{D113A9D2-9D6B-4929-AA2D-F23B5EE8CBE7}</a:tableStyleId>
              </a:tblPr>
              <a:tblGrid>
                <a:gridCol w="6182360"/>
              </a:tblGrid>
              <a:tr h="973708">
                <a:tc>
                  <a:txBody>
                    <a:bodyPr/>
                    <a:lstStyle/>
                    <a:p>
                      <a:pPr indent="207645" algn="just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uz-Cyrl-UZ" sz="1600" kern="1000" dirty="0">
                          <a:solidFill>
                            <a:srgbClr val="3806B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z-Cyrl-UZ" sz="1600" kern="1000" dirty="0" smtClean="0">
                          <a:solidFill>
                            <a:srgbClr val="3806B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Одоб </a:t>
                      </a:r>
                      <a:r>
                        <a:rPr lang="uz-Cyrl-UZ" sz="1600" kern="1000" dirty="0">
                          <a:solidFill>
                            <a:srgbClr val="3806B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инсон ҳақида ёқимли таассурот уйғотадиган, лекин жамоа, жамият ва инсоният ҳаётида у қадар муҳим аҳамиятга эга бўлмайдиган, миллий урф-одатларга асосланган чиройли хатти-ҳаракатларни ўз ичига олади.</a:t>
                      </a:r>
                      <a:endParaRPr lang="ru-RU" sz="1600" dirty="0">
                        <a:solidFill>
                          <a:srgbClr val="3806B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7387203"/>
              </p:ext>
            </p:extLst>
          </p:nvPr>
        </p:nvGraphicFramePr>
        <p:xfrm>
          <a:off x="4095556" y="1819784"/>
          <a:ext cx="6129655" cy="965708"/>
        </p:xfrm>
        <a:graphic>
          <a:graphicData uri="http://schemas.openxmlformats.org/drawingml/2006/table">
            <a:tbl>
              <a:tblPr firstRow="1" firstCol="1" bandRow="1" bandCol="1">
                <a:tableStyleId>{5FD0F851-EC5A-4D38-B0AD-8093EC10F338}</a:tableStyleId>
              </a:tblPr>
              <a:tblGrid>
                <a:gridCol w="6129655"/>
              </a:tblGrid>
              <a:tr h="954460">
                <a:tc>
                  <a:txBody>
                    <a:bodyPr/>
                    <a:lstStyle/>
                    <a:p>
                      <a:pPr indent="207645" algn="just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uz-Cyrl-UZ" sz="1600" kern="1000" dirty="0">
                          <a:solidFill>
                            <a:srgbClr val="3806B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z-Cyrl-UZ" sz="1600" kern="1000" dirty="0" smtClean="0">
                          <a:solidFill>
                            <a:srgbClr val="3806B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Хулқ </a:t>
                      </a:r>
                      <a:r>
                        <a:rPr lang="uz-Cyrl-UZ" sz="1600" kern="1000" dirty="0">
                          <a:solidFill>
                            <a:srgbClr val="3806B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оила, жамоа, маҳалла-кўй миқёсида аҳамиятли бўлган, аммо жамият ва инсоният ҳаётига сезиларли таъсир кўрсатмайдиган ёқимли инсоний хатти-ҳаракатларнинг мажмуи</a:t>
                      </a:r>
                      <a:r>
                        <a:rPr lang="uz-Cyrl-UZ" sz="1600" kern="1000" dirty="0" smtClean="0">
                          <a:solidFill>
                            <a:srgbClr val="3806B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380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91681635"/>
              </p:ext>
            </p:extLst>
          </p:nvPr>
        </p:nvGraphicFramePr>
        <p:xfrm>
          <a:off x="4104531" y="3289548"/>
          <a:ext cx="6155690" cy="504056"/>
        </p:xfrm>
        <a:graphic>
          <a:graphicData uri="http://schemas.openxmlformats.org/drawingml/2006/table">
            <a:tbl>
              <a:tblPr firstRow="1" firstCol="1" bandRow="1" bandCol="1">
                <a:tableStyleId>{5FD0F851-EC5A-4D38-B0AD-8093EC10F338}</a:tableStyleId>
              </a:tblPr>
              <a:tblGrid>
                <a:gridCol w="6155690"/>
              </a:tblGrid>
              <a:tr h="504056">
                <a:tc>
                  <a:txBody>
                    <a:bodyPr/>
                    <a:lstStyle/>
                    <a:p>
                      <a:pPr indent="207645" algn="just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uz-Cyrl-UZ" sz="1600" kern="1000" dirty="0">
                          <a:solidFill>
                            <a:srgbClr val="3806B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uz-Cyrl-UZ" sz="1600" kern="1000" dirty="0" smtClean="0">
                          <a:solidFill>
                            <a:srgbClr val="3806B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Ахлоқ </a:t>
                      </a:r>
                      <a:r>
                        <a:rPr lang="uz-Cyrl-UZ" sz="1600" kern="1000" dirty="0">
                          <a:solidFill>
                            <a:srgbClr val="3806B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жамият, замон, инсоният тарихи учун намуна бўла оладиган ижобий хатти-ҳаракатлар йиғиндисидир</a:t>
                      </a:r>
                      <a:r>
                        <a:rPr lang="uz-Cyrl-UZ" sz="1600" kern="1000" dirty="0" smtClean="0">
                          <a:solidFill>
                            <a:srgbClr val="3806B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380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Стрелка вниз 30"/>
          <p:cNvSpPr>
            <a:spLocks noChangeArrowheads="1"/>
          </p:cNvSpPr>
          <p:nvPr/>
        </p:nvSpPr>
        <p:spPr bwMode="auto">
          <a:xfrm>
            <a:off x="6742758" y="2785492"/>
            <a:ext cx="242093" cy="54121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Стрелка вниз 30"/>
          <p:cNvSpPr>
            <a:spLocks noChangeArrowheads="1"/>
          </p:cNvSpPr>
          <p:nvPr/>
        </p:nvSpPr>
        <p:spPr bwMode="auto">
          <a:xfrm>
            <a:off x="6742758" y="1273324"/>
            <a:ext cx="242092" cy="576064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20755" y="3903698"/>
            <a:ext cx="1800200" cy="1428760"/>
          </a:xfrm>
          <a:prstGeom prst="rect">
            <a:avLst/>
          </a:prstGeom>
          <a:blipFill>
            <a:blip r:embed="rId3" cstate="print"/>
            <a:srcRect/>
            <a:stretch>
              <a:fillRect r="-192976" b="-10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Cyrl-UZ"/>
          </a:p>
        </p:txBody>
      </p:sp>
      <p:pic>
        <p:nvPicPr>
          <p:cNvPr id="16" name="Picture 8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64" y="3940022"/>
            <a:ext cx="2051783" cy="142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963" y="3786879"/>
            <a:ext cx="2293052" cy="16070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04131" y="313521"/>
            <a:ext cx="3240360" cy="519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36575">
              <a:spcBef>
                <a:spcPts val="0"/>
              </a:spcBef>
            </a:pPr>
            <a:r>
              <a:rPr lang="ru-RU" sz="1700" b="1" dirty="0" smtClean="0">
                <a:solidFill>
                  <a:srgbClr val="090E6B"/>
                </a:solidFill>
              </a:rPr>
              <a:t>	«</a:t>
            </a:r>
            <a:r>
              <a:rPr lang="ru-RU" sz="1700" b="1" dirty="0" err="1">
                <a:solidFill>
                  <a:srgbClr val="090E6B"/>
                </a:solidFill>
              </a:rPr>
              <a:t>Ахлоқ</a:t>
            </a:r>
            <a:r>
              <a:rPr lang="ru-RU" sz="1700" b="1" dirty="0">
                <a:solidFill>
                  <a:srgbClr val="090E6B"/>
                </a:solidFill>
              </a:rPr>
              <a:t>» </a:t>
            </a:r>
            <a:r>
              <a:rPr lang="ru-RU" sz="1700" b="1" dirty="0" err="1">
                <a:solidFill>
                  <a:srgbClr val="090E6B"/>
                </a:solidFill>
              </a:rPr>
              <a:t>сўзи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арабчадан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олинган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бўлиб</a:t>
            </a:r>
            <a:r>
              <a:rPr lang="ru-RU" sz="1700" b="1" dirty="0">
                <a:solidFill>
                  <a:srgbClr val="090E6B"/>
                </a:solidFill>
              </a:rPr>
              <a:t>, «</a:t>
            </a:r>
            <a:r>
              <a:rPr lang="ru-RU" sz="1700" b="1" dirty="0" err="1">
                <a:solidFill>
                  <a:srgbClr val="090E6B"/>
                </a:solidFill>
              </a:rPr>
              <a:t>ҳулқ</a:t>
            </a:r>
            <a:r>
              <a:rPr lang="ru-RU" sz="1700" b="1" dirty="0">
                <a:solidFill>
                  <a:srgbClr val="090E6B"/>
                </a:solidFill>
              </a:rPr>
              <a:t>» </a:t>
            </a:r>
            <a:r>
              <a:rPr lang="ru-RU" sz="1700" b="1" dirty="0" err="1">
                <a:solidFill>
                  <a:srgbClr val="090E6B"/>
                </a:solidFill>
              </a:rPr>
              <a:t>сўзининг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кўплик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шаклидир</a:t>
            </a:r>
            <a:r>
              <a:rPr lang="ru-RU" sz="1700" b="1" dirty="0">
                <a:solidFill>
                  <a:srgbClr val="090E6B"/>
                </a:solidFill>
              </a:rPr>
              <a:t>. «</a:t>
            </a:r>
            <a:r>
              <a:rPr lang="ru-RU" sz="1700" b="1" dirty="0" err="1">
                <a:solidFill>
                  <a:srgbClr val="090E6B"/>
                </a:solidFill>
              </a:rPr>
              <a:t>Ахлоқ</a:t>
            </a:r>
            <a:r>
              <a:rPr lang="ru-RU" sz="1700" b="1" dirty="0">
                <a:solidFill>
                  <a:srgbClr val="090E6B"/>
                </a:solidFill>
              </a:rPr>
              <a:t>» </a:t>
            </a:r>
            <a:r>
              <a:rPr lang="ru-RU" sz="1700" b="1" dirty="0" err="1">
                <a:solidFill>
                  <a:srgbClr val="090E6B"/>
                </a:solidFill>
              </a:rPr>
              <a:t>ибораси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икки</a:t>
            </a:r>
            <a:r>
              <a:rPr lang="ru-RU" sz="1700" b="1" dirty="0">
                <a:solidFill>
                  <a:srgbClr val="090E6B"/>
                </a:solidFill>
              </a:rPr>
              <a:t> хил </a:t>
            </a:r>
            <a:r>
              <a:rPr lang="ru-RU" sz="1700" b="1" dirty="0" err="1">
                <a:solidFill>
                  <a:srgbClr val="090E6B"/>
                </a:solidFill>
              </a:rPr>
              <a:t>маънога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эга</a:t>
            </a:r>
            <a:r>
              <a:rPr lang="ru-RU" sz="1700" b="1" dirty="0">
                <a:solidFill>
                  <a:srgbClr val="090E6B"/>
                </a:solidFill>
              </a:rPr>
              <a:t>: </a:t>
            </a:r>
            <a:r>
              <a:rPr lang="ru-RU" sz="1700" b="1" dirty="0" err="1">
                <a:solidFill>
                  <a:srgbClr val="090E6B"/>
                </a:solidFill>
              </a:rPr>
              <a:t>умумий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тушунча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сифатида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фаннинг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тадқиқот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объектини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англатса</a:t>
            </a:r>
            <a:r>
              <a:rPr lang="ru-RU" sz="1700" b="1" dirty="0">
                <a:solidFill>
                  <a:srgbClr val="090E6B"/>
                </a:solidFill>
              </a:rPr>
              <a:t>, </a:t>
            </a:r>
            <a:r>
              <a:rPr lang="ru-RU" sz="1700" b="1" dirty="0" err="1">
                <a:solidFill>
                  <a:srgbClr val="090E6B"/>
                </a:solidFill>
              </a:rPr>
              <a:t>муайян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тушунча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сифатида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инсон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феъл-атвори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ва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хатти-ҳаракатининг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энг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қамровли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қисмини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билдиради</a:t>
            </a:r>
            <a:r>
              <a:rPr lang="ru-RU" sz="1700" b="1" dirty="0">
                <a:solidFill>
                  <a:srgbClr val="090E6B"/>
                </a:solidFill>
              </a:rPr>
              <a:t>. </a:t>
            </a:r>
            <a:endParaRPr lang="ru-RU" sz="1700" b="1" dirty="0" smtClean="0">
              <a:solidFill>
                <a:srgbClr val="090E6B"/>
              </a:solidFill>
            </a:endParaRPr>
          </a:p>
          <a:p>
            <a:pPr algn="just" defTabSz="536575">
              <a:spcBef>
                <a:spcPts val="0"/>
              </a:spcBef>
            </a:pPr>
            <a:r>
              <a:rPr lang="ru-RU" sz="1700" b="1" dirty="0">
                <a:solidFill>
                  <a:srgbClr val="090E6B"/>
                </a:solidFill>
              </a:rPr>
              <a:t>	</a:t>
            </a:r>
            <a:r>
              <a:rPr lang="ru-RU" sz="1700" b="1" dirty="0" err="1" smtClean="0">
                <a:solidFill>
                  <a:srgbClr val="FF00FF"/>
                </a:solidFill>
              </a:rPr>
              <a:t>Ахлоқни</a:t>
            </a:r>
            <a:r>
              <a:rPr lang="ru-RU" sz="1700" b="1" dirty="0" smtClean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умумий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тушунча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сифатида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олиб</a:t>
            </a:r>
            <a:r>
              <a:rPr lang="ru-RU" sz="1700" b="1" dirty="0">
                <a:solidFill>
                  <a:srgbClr val="090E6B"/>
                </a:solidFill>
              </a:rPr>
              <a:t>, </a:t>
            </a:r>
            <a:r>
              <a:rPr lang="ru-RU" sz="1700" b="1" dirty="0" err="1">
                <a:solidFill>
                  <a:srgbClr val="090E6B"/>
                </a:solidFill>
              </a:rPr>
              <a:t>уни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доира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шаклида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акс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эттирадиган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бўлсак</a:t>
            </a:r>
            <a:r>
              <a:rPr lang="ru-RU" sz="1700" b="1" dirty="0">
                <a:solidFill>
                  <a:srgbClr val="090E6B"/>
                </a:solidFill>
              </a:rPr>
              <a:t>, </a:t>
            </a:r>
            <a:r>
              <a:rPr lang="ru-RU" sz="1700" b="1" dirty="0" err="1">
                <a:solidFill>
                  <a:srgbClr val="090E6B"/>
                </a:solidFill>
              </a:rPr>
              <a:t>доиранинг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энг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кичик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қисмини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FF00FF"/>
                </a:solidFill>
              </a:rPr>
              <a:t>одоб</a:t>
            </a:r>
            <a:r>
              <a:rPr lang="ru-RU" sz="1700" b="1" dirty="0">
                <a:solidFill>
                  <a:srgbClr val="090E6B"/>
                </a:solidFill>
              </a:rPr>
              <a:t>, </a:t>
            </a:r>
            <a:r>
              <a:rPr lang="ru-RU" sz="1700" b="1" dirty="0" err="1">
                <a:solidFill>
                  <a:srgbClr val="090E6B"/>
                </a:solidFill>
              </a:rPr>
              <a:t>ундан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каттароқ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қисмини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FF00FF"/>
                </a:solidFill>
              </a:rPr>
              <a:t>хулқ</a:t>
            </a:r>
            <a:r>
              <a:rPr lang="ru-RU" sz="1700" b="1" dirty="0">
                <a:solidFill>
                  <a:srgbClr val="090E6B"/>
                </a:solidFill>
              </a:rPr>
              <a:t>, </a:t>
            </a:r>
            <a:r>
              <a:rPr lang="ru-RU" sz="1700" b="1" dirty="0" err="1">
                <a:solidFill>
                  <a:srgbClr val="090E6B"/>
                </a:solidFill>
              </a:rPr>
              <a:t>энг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қамровли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қисмини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ахлоқ</a:t>
            </a:r>
            <a:r>
              <a:rPr lang="ru-RU" sz="1700" b="1" dirty="0">
                <a:solidFill>
                  <a:srgbClr val="090E6B"/>
                </a:solidFill>
              </a:rPr>
              <a:t> </a:t>
            </a:r>
            <a:r>
              <a:rPr lang="ru-RU" sz="1700" b="1" dirty="0" err="1">
                <a:solidFill>
                  <a:srgbClr val="090E6B"/>
                </a:solidFill>
              </a:rPr>
              <a:t>эгаллайди</a:t>
            </a:r>
            <a:r>
              <a:rPr lang="ru-RU" sz="1700" b="1" dirty="0" smtClean="0">
                <a:solidFill>
                  <a:srgbClr val="090E6B"/>
                </a:solidFill>
              </a:rPr>
              <a:t>.</a:t>
            </a:r>
            <a:endParaRPr lang="ru-RU" sz="1700" b="1" dirty="0">
              <a:solidFill>
                <a:srgbClr val="090E6B"/>
              </a:solidFill>
            </a:endParaRPr>
          </a:p>
        </p:txBody>
      </p:sp>
    </p:spTree>
  </p:cSld>
  <p:clrMapOvr>
    <a:masterClrMapping/>
  </p:clrMapOvr>
  <p:transition advClick="0" advTm="2000">
    <p:pull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32-конечная звезда 17"/>
          <p:cNvSpPr/>
          <p:nvPr/>
        </p:nvSpPr>
        <p:spPr>
          <a:xfrm>
            <a:off x="3168427" y="553244"/>
            <a:ext cx="4320480" cy="54006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92163" y="1201316"/>
            <a:ext cx="2736304" cy="2808312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Ҳозир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фалсафий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фан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сифатида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йўналишда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иш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олиб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боради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яъни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ахлоқий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тафаккур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тараққиётини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тадқиқ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этар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экан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ахлоқни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20555" y="1417340"/>
            <a:ext cx="2592288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баён</a:t>
            </a:r>
            <a:r>
              <a:rPr lang="ru-RU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қилади</a:t>
            </a:r>
            <a:r>
              <a:rPr lang="ru-RU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20556" y="2184782"/>
            <a:ext cx="2592288" cy="42068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тушунтиради</a:t>
            </a:r>
            <a:r>
              <a:rPr lang="ru-RU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20556" y="3001516"/>
            <a:ext cx="2592289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ўргатади</a:t>
            </a:r>
            <a:endParaRPr lang="ru-RU" b="1" dirty="0">
              <a:solidFill>
                <a:srgbClr val="090E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8890306">
            <a:off x="3248203" y="2073230"/>
            <a:ext cx="1306830" cy="159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0776348">
            <a:off x="3448292" y="2500121"/>
            <a:ext cx="906168" cy="176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194939">
            <a:off x="3389753" y="2828615"/>
            <a:ext cx="974813" cy="229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6984853" y="697260"/>
            <a:ext cx="3456382" cy="4032448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Шунга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кўра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тажрибавий-баёний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фалсафий-назарий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расмона-меъёрий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табиатга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эга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Қадимгилар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уни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амалий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фалсафа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деб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атаганлар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advClick="0" advTm="2000">
    <p:cover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венадцатиугольник 5"/>
          <p:cNvSpPr/>
          <p:nvPr/>
        </p:nvSpPr>
        <p:spPr>
          <a:xfrm>
            <a:off x="3528467" y="553244"/>
            <a:ext cx="3600400" cy="1872208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b="1" dirty="0" err="1" smtClean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Ахлоқ</a:t>
            </a:r>
            <a:r>
              <a:rPr lang="ru-RU" b="1" dirty="0" smtClean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тузилмаси</a:t>
            </a:r>
            <a:r>
              <a:rPr lang="ru-RU" b="1" dirty="0" smtClean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қуйидаги</a:t>
            </a:r>
            <a:r>
              <a:rPr lang="ru-RU" b="1" dirty="0" smtClean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b="1" dirty="0" smtClean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асосий</a:t>
            </a:r>
            <a:r>
              <a:rPr lang="ru-RU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омилни</a:t>
            </a:r>
            <a:r>
              <a:rPr lang="ru-RU" b="1" dirty="0" smtClean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90E6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ўз</a:t>
            </a:r>
            <a:r>
              <a:rPr lang="ru-RU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 ичига </a:t>
            </a:r>
            <a:r>
              <a:rPr lang="ru-RU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олади</a:t>
            </a:r>
            <a:endParaRPr lang="ru-RU" b="1" dirty="0">
              <a:solidFill>
                <a:srgbClr val="090E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1512243" y="2785492"/>
            <a:ext cx="2304256" cy="1656184"/>
          </a:xfrm>
          <a:prstGeom prst="flowChartConnector">
            <a:avLst/>
          </a:prstGeom>
          <a:solidFill>
            <a:srgbClr val="0A98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Ахлоқий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англаш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4464571" y="2785492"/>
            <a:ext cx="2160240" cy="1656184"/>
          </a:xfrm>
          <a:prstGeom prst="flowChartConnector">
            <a:avLst/>
          </a:prstGeom>
          <a:solidFill>
            <a:srgbClr val="0A98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Ахлоқий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ҳис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этиш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7344891" y="2785492"/>
            <a:ext cx="2376264" cy="1800200"/>
          </a:xfrm>
          <a:prstGeom prst="flowChartConnector">
            <a:avLst/>
          </a:prstGeom>
          <a:solidFill>
            <a:srgbClr val="0A98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Ахлоқий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муносабатлар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с вырезом 17"/>
          <p:cNvSpPr/>
          <p:nvPr/>
        </p:nvSpPr>
        <p:spPr>
          <a:xfrm rot="7813802">
            <a:off x="3272752" y="2502539"/>
            <a:ext cx="1068886" cy="364309"/>
          </a:xfrm>
          <a:prstGeom prst="notchedRightArrow">
            <a:avLst>
              <a:gd name="adj1" fmla="val 54862"/>
              <a:gd name="adj2" fmla="val 5529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Cyrl-UZ"/>
          </a:p>
        </p:txBody>
      </p:sp>
      <p:sp>
        <p:nvSpPr>
          <p:cNvPr id="19" name="Стрелка вправо с вырезом 18"/>
          <p:cNvSpPr/>
          <p:nvPr/>
        </p:nvSpPr>
        <p:spPr>
          <a:xfrm rot="5400000">
            <a:off x="5188930" y="2429731"/>
            <a:ext cx="635244" cy="364309"/>
          </a:xfrm>
          <a:prstGeom prst="notchedRightArrow">
            <a:avLst>
              <a:gd name="adj1" fmla="val 54862"/>
              <a:gd name="adj2" fmla="val 5529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Cyrl-UZ"/>
          </a:p>
        </p:txBody>
      </p:sp>
      <p:sp>
        <p:nvSpPr>
          <p:cNvPr id="20" name="Стрелка вправо с вырезом 19"/>
          <p:cNvSpPr/>
          <p:nvPr/>
        </p:nvSpPr>
        <p:spPr>
          <a:xfrm rot="2409267">
            <a:off x="6387904" y="2518639"/>
            <a:ext cx="1413551" cy="364309"/>
          </a:xfrm>
          <a:prstGeom prst="notchedRightArrow">
            <a:avLst>
              <a:gd name="adj1" fmla="val 54862"/>
              <a:gd name="adj2" fmla="val 5529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Cyrl-UZ"/>
          </a:p>
        </p:txBody>
      </p:sp>
      <p:sp>
        <p:nvSpPr>
          <p:cNvPr id="21" name="Пятно 2 20"/>
          <p:cNvSpPr/>
          <p:nvPr/>
        </p:nvSpPr>
        <p:spPr>
          <a:xfrm>
            <a:off x="1152203" y="697260"/>
            <a:ext cx="1368152" cy="79208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но 1 21"/>
          <p:cNvSpPr/>
          <p:nvPr/>
        </p:nvSpPr>
        <p:spPr>
          <a:xfrm>
            <a:off x="8064971" y="1093304"/>
            <a:ext cx="1656184" cy="13321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2000"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360115" y="216024"/>
            <a:ext cx="9649072" cy="56658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 err="1" smtClean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Ахлоқшунослик</a:t>
            </a:r>
            <a:r>
              <a:rPr lang="ru-RU" sz="2200" b="1" dirty="0" smtClean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sz="2200" b="1" dirty="0" smtClean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ахлоқий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тафакк</a:t>
            </a:r>
            <a:r>
              <a:rPr lang="uz-Cyrl-UZ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рнинг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вужудга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келиши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ҳамда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унинг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тараққиёти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қонунларини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ўрганади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маънавий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меьроснинг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улкан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қисми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бўлмиш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ахлоқий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таълимотлар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ҳикматлар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, панд-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ўгитларни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замонавий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жамият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ҳаётига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тадбиқ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этиш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тарғиб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қилиш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йўлларини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таҳлил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этади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Гарчанд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ҳар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ахлоқий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концепция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маълум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мутафаккир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мулоҳазалари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фаолиятининг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меваси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бўлса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-да, у,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моҳиятан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муайян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тарихий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давр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талабларидан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келиб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чиқади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. Айни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пайтда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турли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одоб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этикет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қонун-қоидаларини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ўз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ичига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оладиган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ахлоқий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тарғибот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муаммолари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ахлоқий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панд-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ўгитлар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меъёрлар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талабларини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бажариш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ахлоқий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бошқариш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соҳасига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киради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ҳамда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ахлоқшуносликнинг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одатда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амалий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ахлоқ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деб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аталадиган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қисмини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ташкил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этади</a:t>
            </a:r>
            <a:r>
              <a:rPr lang="ru-RU" sz="22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advClick="0" advTm="2000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 rot="21210694">
            <a:off x="490501" y="1043856"/>
            <a:ext cx="5079201" cy="38700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363538">
              <a:spcBef>
                <a:spcPts val="0"/>
              </a:spcBef>
            </a:pP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 smtClean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Буддҳа</a:t>
            </a:r>
            <a:r>
              <a:rPr lang="ru-RU" sz="2000" b="1" dirty="0" smtClean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таълимотига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кўра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дунё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изтиробга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тўла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энг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муҳим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муаммо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шу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изтироблардан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қутилишнинг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йўлини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топиш</a:t>
            </a:r>
            <a:endParaRPr lang="ru-RU" sz="2000" b="1" dirty="0">
              <a:solidFill>
                <a:srgbClr val="3806B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Унинг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қисқача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баёни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шундай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дунёдаги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ҳаёт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изтиробларга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тўла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изтиробларнинг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сабаблари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бор.</a:t>
            </a:r>
          </a:p>
          <a:p>
            <a:pPr algn="just">
              <a:spcBef>
                <a:spcPts val="0"/>
              </a:spcBef>
            </a:pP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изтиробларга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барҳам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бериш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мумкин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4. 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Изтиробларга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барҳам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беришга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олиб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борадиган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йўллар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мавжуд</a:t>
            </a:r>
            <a:r>
              <a:rPr lang="ru-RU" sz="20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60715" y="193204"/>
            <a:ext cx="4608512" cy="525088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449263">
              <a:spcBef>
                <a:spcPts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Буддҳанинг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тўртинчи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ҳақиқати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айниқса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ахлоқшунослик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нуқтаи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назаридан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муҳим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 У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Буддҳа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ўтган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ҳамманинг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ўтиши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мумкин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бўлган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нирванага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эҳтирос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нафрат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пушаймон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аста-секинлик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сўниб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бўлгандан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кейинги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ҳолатга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етишиш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йўлидир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саккиз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фазилатга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эришувдан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иборат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449263">
              <a:spcBef>
                <a:spcPts val="0"/>
              </a:spcBef>
            </a:pPr>
            <a:r>
              <a:rPr lang="ru-RU" sz="2000" b="1" dirty="0" smtClean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2000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тўғри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қарашлар</a:t>
            </a:r>
            <a:r>
              <a:rPr lang="ru-RU" sz="2000" b="1" dirty="0" smtClean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2000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тўғри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журъат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b="1" dirty="0" smtClean="0">
              <a:solidFill>
                <a:srgbClr val="090E6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2000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тўғри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хатти-ҳаракат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b="1" dirty="0" smtClean="0">
              <a:solidFill>
                <a:srgbClr val="090E6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2000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тўғри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нутқ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b="1" dirty="0" smtClean="0">
              <a:solidFill>
                <a:srgbClr val="090E6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2000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тўғри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ҳаёт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тарзи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b="1" dirty="0" smtClean="0">
              <a:solidFill>
                <a:srgbClr val="090E6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2000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тўғри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жаҳд-жадал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b="1" dirty="0" smtClean="0">
              <a:solidFill>
                <a:srgbClr val="090E6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7)</a:t>
            </a:r>
            <a:r>
              <a:rPr lang="ru-RU" sz="2000" b="1" dirty="0" err="1" smtClean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фикрни</a:t>
            </a:r>
            <a:r>
              <a:rPr lang="ru-RU" sz="2000" b="1" dirty="0" smtClean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тўғри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йўналтириш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; 8) </a:t>
            </a:r>
            <a:r>
              <a:rPr lang="ru-RU" sz="2000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диққатни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тўғри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қаратмоқ</a:t>
            </a:r>
            <a:r>
              <a:rPr lang="ru-RU" sz="2000" b="1" dirty="0">
                <a:solidFill>
                  <a:srgbClr val="090E6B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Солнце 6"/>
          <p:cNvSpPr/>
          <p:nvPr/>
        </p:nvSpPr>
        <p:spPr>
          <a:xfrm>
            <a:off x="504131" y="409228"/>
            <a:ext cx="1944216" cy="576064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5188195"/>
      </p:ext>
    </p:extLst>
  </p:cSld>
  <p:clrMapOvr>
    <a:masterClrMapping/>
  </p:clrMapOvr>
  <p:transition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432123" y="409228"/>
            <a:ext cx="6192688" cy="4536504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Қадимги</a:t>
            </a:r>
            <a:r>
              <a:rPr lang="ru-RU" sz="2400" b="1" dirty="0" smtClean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Хитойдаги</a:t>
            </a:r>
            <a:r>
              <a:rPr lang="ru-RU" sz="2400" b="1" dirty="0" smtClean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даочилик</a:t>
            </a:r>
            <a:r>
              <a:rPr lang="ru-RU" sz="2400" b="1" dirty="0" smtClean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таълимотининг</a:t>
            </a:r>
            <a:r>
              <a:rPr lang="ru-RU" sz="2400" b="1" dirty="0" smtClean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ахлоқшунослигидаги</a:t>
            </a:r>
            <a:r>
              <a:rPr lang="ru-RU" sz="2400" b="1" dirty="0" smtClean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асосий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мақсад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одамларнинг</a:t>
            </a:r>
            <a:r>
              <a:rPr lang="ru-RU" sz="24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табиат</a:t>
            </a:r>
            <a:r>
              <a:rPr lang="ru-RU" sz="24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кўрсатган</a:t>
            </a:r>
            <a:r>
              <a:rPr lang="ru-RU" sz="24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йўлдан</a:t>
            </a:r>
            <a:r>
              <a:rPr lang="ru-RU" sz="24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боришига</a:t>
            </a:r>
            <a:r>
              <a:rPr lang="ru-RU" sz="24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эришиш</a:t>
            </a:r>
            <a:r>
              <a:rPr lang="ru-RU" sz="2400" b="1" dirty="0" smtClean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тамойили</a:t>
            </a:r>
            <a:r>
              <a:rPr lang="ru-RU" sz="24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фаолиятсизлик</a:t>
            </a:r>
            <a:r>
              <a:rPr lang="ru-RU" sz="24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халқнинг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бахти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унинг</a:t>
            </a:r>
            <a:r>
              <a:rPr lang="ru-RU" sz="24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уруғчилик</a:t>
            </a:r>
            <a:r>
              <a:rPr lang="ru-RU" sz="24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қабилачилик</a:t>
            </a:r>
            <a:r>
              <a:rPr lang="ru-RU" sz="24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муносабатларидаги</a:t>
            </a:r>
            <a:r>
              <a:rPr lang="ru-RU" sz="24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тенглик</a:t>
            </a:r>
            <a:r>
              <a:rPr lang="ru-RU" sz="24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соддаликка</a:t>
            </a:r>
            <a:r>
              <a:rPr lang="ru-RU" sz="24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қайтишида</a:t>
            </a:r>
            <a:r>
              <a:rPr lang="ru-RU" sz="24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донишмандларнинг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бахти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эса</a:t>
            </a:r>
            <a:r>
              <a:rPr lang="ru-RU" sz="24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мўьтадиллик</a:t>
            </a:r>
            <a:r>
              <a:rPr lang="ru-RU" sz="24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хотиржамлик</a:t>
            </a:r>
            <a:r>
              <a:rPr lang="ru-RU" sz="24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табиатга</a:t>
            </a:r>
            <a:r>
              <a:rPr lang="ru-RU" sz="2400" b="1" dirty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яқинликдадир</a:t>
            </a:r>
            <a:r>
              <a:rPr lang="ru-RU" sz="2400" b="1" dirty="0" smtClean="0">
                <a:solidFill>
                  <a:srgbClr val="3806B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3806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Молния 5"/>
          <p:cNvSpPr/>
          <p:nvPr/>
        </p:nvSpPr>
        <p:spPr>
          <a:xfrm rot="19532708">
            <a:off x="-215949" y="4801716"/>
            <a:ext cx="4608512" cy="79208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олния 6"/>
          <p:cNvSpPr/>
          <p:nvPr/>
        </p:nvSpPr>
        <p:spPr>
          <a:xfrm rot="8538579">
            <a:off x="6854948" y="328921"/>
            <a:ext cx="3464013" cy="1357390"/>
          </a:xfrm>
          <a:prstGeom prst="lightningBol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D:\Hammasi\Rasmlar\Ватаним тарихи\582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07815" y="193204"/>
            <a:ext cx="3589404" cy="5427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11032844"/>
      </p:ext>
    </p:extLst>
  </p:cSld>
  <p:clrMapOvr>
    <a:masterClrMapping/>
  </p:clrMapOvr>
  <p:transition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4854</TotalTime>
  <Words>336</Words>
  <Application>Microsoft Office PowerPoint</Application>
  <PresentationFormat>Произвольный</PresentationFormat>
  <Paragraphs>58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Слайд 1</vt:lpstr>
      <vt:lpstr>Слайд 2</vt:lpstr>
      <vt:lpstr>Ўқув лаборатория бинолари ички кўриниши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`ADMIN</cp:lastModifiedBy>
  <cp:revision>360</cp:revision>
  <cp:lastPrinted>2011-01-06T16:07:49Z</cp:lastPrinted>
  <dcterms:created xsi:type="dcterms:W3CDTF">2010-12-07T06:15:01Z</dcterms:created>
  <dcterms:modified xsi:type="dcterms:W3CDTF">2017-06-08T06:32:37Z</dcterms:modified>
</cp:coreProperties>
</file>