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F46D015A-5CF0-4661-ACBB-0C72A9C2D577}" type="datetimeFigureOut">
              <a:rPr lang="ru-RU" smtClean="0"/>
              <a:t>03.02.2015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D6BD89F-42B7-4469-9AEB-502B09F9B73A}" type="slidenum">
              <a:rPr lang="ru-RU" smtClean="0"/>
              <a:t>‹#›</a:t>
            </a:fld>
            <a:endParaRPr lang="ru-RU"/>
          </a:p>
        </p:txBody>
      </p:sp>
    </p:spTree>
    <p:extLst>
      <p:ext uri="{BB962C8B-B14F-4D97-AF65-F5344CB8AC3E}">
        <p14:creationId xmlns:p14="http://schemas.microsoft.com/office/powerpoint/2010/main" val="26478482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46D015A-5CF0-4661-ACBB-0C72A9C2D577}" type="datetimeFigureOut">
              <a:rPr lang="ru-RU" smtClean="0"/>
              <a:t>03.02.2015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D6BD89F-42B7-4469-9AEB-502B09F9B73A}" type="slidenum">
              <a:rPr lang="ru-RU" smtClean="0"/>
              <a:t>‹#›</a:t>
            </a:fld>
            <a:endParaRPr lang="ru-RU"/>
          </a:p>
        </p:txBody>
      </p:sp>
    </p:spTree>
    <p:extLst>
      <p:ext uri="{BB962C8B-B14F-4D97-AF65-F5344CB8AC3E}">
        <p14:creationId xmlns:p14="http://schemas.microsoft.com/office/powerpoint/2010/main" val="3548564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46D015A-5CF0-4661-ACBB-0C72A9C2D577}" type="datetimeFigureOut">
              <a:rPr lang="ru-RU" smtClean="0"/>
              <a:t>03.02.2015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D6BD89F-42B7-4469-9AEB-502B09F9B73A}" type="slidenum">
              <a:rPr lang="ru-RU" smtClean="0"/>
              <a:t>‹#›</a:t>
            </a:fld>
            <a:endParaRPr lang="ru-RU"/>
          </a:p>
        </p:txBody>
      </p:sp>
    </p:spTree>
    <p:extLst>
      <p:ext uri="{BB962C8B-B14F-4D97-AF65-F5344CB8AC3E}">
        <p14:creationId xmlns:p14="http://schemas.microsoft.com/office/powerpoint/2010/main" val="13345645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46D015A-5CF0-4661-ACBB-0C72A9C2D577}" type="datetimeFigureOut">
              <a:rPr lang="ru-RU" smtClean="0"/>
              <a:t>03.02.2015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D6BD89F-42B7-4469-9AEB-502B09F9B73A}" type="slidenum">
              <a:rPr lang="ru-RU" smtClean="0"/>
              <a:t>‹#›</a:t>
            </a:fld>
            <a:endParaRPr lang="ru-RU"/>
          </a:p>
        </p:txBody>
      </p:sp>
    </p:spTree>
    <p:extLst>
      <p:ext uri="{BB962C8B-B14F-4D97-AF65-F5344CB8AC3E}">
        <p14:creationId xmlns:p14="http://schemas.microsoft.com/office/powerpoint/2010/main" val="14048514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F46D015A-5CF0-4661-ACBB-0C72A9C2D577}" type="datetimeFigureOut">
              <a:rPr lang="ru-RU" smtClean="0"/>
              <a:t>03.02.2015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D6BD89F-42B7-4469-9AEB-502B09F9B73A}" type="slidenum">
              <a:rPr lang="ru-RU" smtClean="0"/>
              <a:t>‹#›</a:t>
            </a:fld>
            <a:endParaRPr lang="ru-RU"/>
          </a:p>
        </p:txBody>
      </p:sp>
    </p:spTree>
    <p:extLst>
      <p:ext uri="{BB962C8B-B14F-4D97-AF65-F5344CB8AC3E}">
        <p14:creationId xmlns:p14="http://schemas.microsoft.com/office/powerpoint/2010/main" val="32832170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F46D015A-5CF0-4661-ACBB-0C72A9C2D577}" type="datetimeFigureOut">
              <a:rPr lang="ru-RU" smtClean="0"/>
              <a:t>03.02.2015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D6BD89F-42B7-4469-9AEB-502B09F9B73A}" type="slidenum">
              <a:rPr lang="ru-RU" smtClean="0"/>
              <a:t>‹#›</a:t>
            </a:fld>
            <a:endParaRPr lang="ru-RU"/>
          </a:p>
        </p:txBody>
      </p:sp>
    </p:spTree>
    <p:extLst>
      <p:ext uri="{BB962C8B-B14F-4D97-AF65-F5344CB8AC3E}">
        <p14:creationId xmlns:p14="http://schemas.microsoft.com/office/powerpoint/2010/main" val="9903466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F46D015A-5CF0-4661-ACBB-0C72A9C2D577}" type="datetimeFigureOut">
              <a:rPr lang="ru-RU" smtClean="0"/>
              <a:t>03.02.2015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AD6BD89F-42B7-4469-9AEB-502B09F9B73A}" type="slidenum">
              <a:rPr lang="ru-RU" smtClean="0"/>
              <a:t>‹#›</a:t>
            </a:fld>
            <a:endParaRPr lang="ru-RU"/>
          </a:p>
        </p:txBody>
      </p:sp>
    </p:spTree>
    <p:extLst>
      <p:ext uri="{BB962C8B-B14F-4D97-AF65-F5344CB8AC3E}">
        <p14:creationId xmlns:p14="http://schemas.microsoft.com/office/powerpoint/2010/main" val="12511069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F46D015A-5CF0-4661-ACBB-0C72A9C2D577}" type="datetimeFigureOut">
              <a:rPr lang="ru-RU" smtClean="0"/>
              <a:t>03.02.2015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AD6BD89F-42B7-4469-9AEB-502B09F9B73A}" type="slidenum">
              <a:rPr lang="ru-RU" smtClean="0"/>
              <a:t>‹#›</a:t>
            </a:fld>
            <a:endParaRPr lang="ru-RU"/>
          </a:p>
        </p:txBody>
      </p:sp>
    </p:spTree>
    <p:extLst>
      <p:ext uri="{BB962C8B-B14F-4D97-AF65-F5344CB8AC3E}">
        <p14:creationId xmlns:p14="http://schemas.microsoft.com/office/powerpoint/2010/main" val="3808796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46D015A-5CF0-4661-ACBB-0C72A9C2D577}" type="datetimeFigureOut">
              <a:rPr lang="ru-RU" smtClean="0"/>
              <a:t>03.02.2015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AD6BD89F-42B7-4469-9AEB-502B09F9B73A}" type="slidenum">
              <a:rPr lang="ru-RU" smtClean="0"/>
              <a:t>‹#›</a:t>
            </a:fld>
            <a:endParaRPr lang="ru-RU"/>
          </a:p>
        </p:txBody>
      </p:sp>
    </p:spTree>
    <p:extLst>
      <p:ext uri="{BB962C8B-B14F-4D97-AF65-F5344CB8AC3E}">
        <p14:creationId xmlns:p14="http://schemas.microsoft.com/office/powerpoint/2010/main" val="8307639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F46D015A-5CF0-4661-ACBB-0C72A9C2D577}" type="datetimeFigureOut">
              <a:rPr lang="ru-RU" smtClean="0"/>
              <a:t>03.02.2015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D6BD89F-42B7-4469-9AEB-502B09F9B73A}" type="slidenum">
              <a:rPr lang="ru-RU" smtClean="0"/>
              <a:t>‹#›</a:t>
            </a:fld>
            <a:endParaRPr lang="ru-RU"/>
          </a:p>
        </p:txBody>
      </p:sp>
    </p:spTree>
    <p:extLst>
      <p:ext uri="{BB962C8B-B14F-4D97-AF65-F5344CB8AC3E}">
        <p14:creationId xmlns:p14="http://schemas.microsoft.com/office/powerpoint/2010/main" val="38048143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F46D015A-5CF0-4661-ACBB-0C72A9C2D577}" type="datetimeFigureOut">
              <a:rPr lang="ru-RU" smtClean="0"/>
              <a:t>03.02.2015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D6BD89F-42B7-4469-9AEB-502B09F9B73A}" type="slidenum">
              <a:rPr lang="ru-RU" smtClean="0"/>
              <a:t>‹#›</a:t>
            </a:fld>
            <a:endParaRPr lang="ru-RU"/>
          </a:p>
        </p:txBody>
      </p:sp>
    </p:spTree>
    <p:extLst>
      <p:ext uri="{BB962C8B-B14F-4D97-AF65-F5344CB8AC3E}">
        <p14:creationId xmlns:p14="http://schemas.microsoft.com/office/powerpoint/2010/main" val="24915009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6D015A-5CF0-4661-ACBB-0C72A9C2D577}" type="datetimeFigureOut">
              <a:rPr lang="ru-RU" smtClean="0"/>
              <a:t>03.02.2015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6BD89F-42B7-4469-9AEB-502B09F9B73A}" type="slidenum">
              <a:rPr lang="ru-RU" smtClean="0"/>
              <a:t>‹#›</a:t>
            </a:fld>
            <a:endParaRPr lang="ru-RU"/>
          </a:p>
        </p:txBody>
      </p:sp>
    </p:spTree>
    <p:extLst>
      <p:ext uri="{BB962C8B-B14F-4D97-AF65-F5344CB8AC3E}">
        <p14:creationId xmlns:p14="http://schemas.microsoft.com/office/powerpoint/2010/main" val="18347917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audio" Target="../media/audio7.wav"/><Relationship Id="rId2" Type="http://schemas.openxmlformats.org/officeDocument/2006/relationships/audio" Target="../media/audio7.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audio" Target="../media/audio8.wav"/><Relationship Id="rId2" Type="http://schemas.openxmlformats.org/officeDocument/2006/relationships/audio" Target="../media/audio8.wav"/><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audio" Target="../media/audio9.wav"/><Relationship Id="rId1" Type="http://schemas.openxmlformats.org/officeDocument/2006/relationships/slideLayout" Target="../slideLayouts/slideLayout2.xml"/><Relationship Id="rId4" Type="http://schemas.openxmlformats.org/officeDocument/2006/relationships/audio" Target="../media/audio9.wav"/></Relationships>
</file>

<file path=ppt/slides/_rels/slide2.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audio" Target="../media/audio10.wav"/><Relationship Id="rId1" Type="http://schemas.openxmlformats.org/officeDocument/2006/relationships/slideLayout" Target="../slideLayouts/slideLayout2.xml"/><Relationship Id="rId4" Type="http://schemas.openxmlformats.org/officeDocument/2006/relationships/audio" Target="../media/audio10.wav"/></Relationships>
</file>

<file path=ppt/slides/_rels/slide2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audio" Target="../media/audio11.wav"/><Relationship Id="rId1" Type="http://schemas.openxmlformats.org/officeDocument/2006/relationships/slideLayout" Target="../slideLayouts/slideLayout2.xml"/><Relationship Id="rId4" Type="http://schemas.openxmlformats.org/officeDocument/2006/relationships/audio" Target="../media/audio11.wav"/></Relationships>
</file>

<file path=ppt/slides/_rels/slide2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audio" Target="../media/audio12.wav"/><Relationship Id="rId1" Type="http://schemas.openxmlformats.org/officeDocument/2006/relationships/slideLayout" Target="../slideLayouts/slideLayout2.xml"/><Relationship Id="rId4" Type="http://schemas.openxmlformats.org/officeDocument/2006/relationships/audio" Target="../media/audio12.wav"/></Relationships>
</file>

<file path=ppt/slides/_rels/slide2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audio" Target="../media/audio13.wav"/><Relationship Id="rId1" Type="http://schemas.openxmlformats.org/officeDocument/2006/relationships/slideLayout" Target="../slideLayouts/slideLayout2.xml"/><Relationship Id="rId4" Type="http://schemas.openxmlformats.org/officeDocument/2006/relationships/audio" Target="../media/audio13.wav"/></Relationships>
</file>

<file path=ppt/slides/_rels/slide2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audio" Target="../media/audio14.wav"/><Relationship Id="rId1" Type="http://schemas.openxmlformats.org/officeDocument/2006/relationships/slideLayout" Target="../slideLayouts/slideLayout2.xml"/><Relationship Id="rId4" Type="http://schemas.openxmlformats.org/officeDocument/2006/relationships/audio" Target="../media/audio14.wav"/></Relationships>
</file>

<file path=ppt/slides/_rels/slide2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audio" Target="../media/audio15.wav"/><Relationship Id="rId1" Type="http://schemas.openxmlformats.org/officeDocument/2006/relationships/slideLayout" Target="../slideLayouts/slideLayout2.xml"/><Relationship Id="rId4" Type="http://schemas.openxmlformats.org/officeDocument/2006/relationships/audio" Target="../media/audio15.wav"/></Relationships>
</file>

<file path=ppt/slides/_rels/slide27.xml.rels><?xml version="1.0" encoding="UTF-8" standalone="yes"?>
<Relationships xmlns="http://schemas.openxmlformats.org/package/2006/relationships"><Relationship Id="rId3" Type="http://schemas.openxmlformats.org/officeDocument/2006/relationships/audio" Target="../media/audio16.wav"/><Relationship Id="rId2" Type="http://schemas.openxmlformats.org/officeDocument/2006/relationships/audio" Target="../media/audio16.wav"/><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audio" Target="../media/audio3.wav"/><Relationship Id="rId2" Type="http://schemas.openxmlformats.org/officeDocument/2006/relationships/audio" Target="../media/audio3.wav"/><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audio" Target="../media/audio4.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audio" Target="../media/audio5.wav"/><Relationship Id="rId2" Type="http://schemas.openxmlformats.org/officeDocument/2006/relationships/audio" Target="../media/audio5.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audio" Target="../media/audio6.wav"/><Relationship Id="rId2" Type="http://schemas.openxmlformats.org/officeDocument/2006/relationships/audio" Target="../media/audio6.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audio" Target="../media/audio6.wav"/><Relationship Id="rId2" Type="http://schemas.openxmlformats.org/officeDocument/2006/relationships/audio" Target="../media/audio6.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548681"/>
            <a:ext cx="7772400" cy="5112567"/>
          </a:xfrm>
        </p:spPr>
        <p:txBody>
          <a:bodyPr>
            <a:normAutofit/>
          </a:bodyPr>
          <a:lstStyle/>
          <a:p>
            <a:r>
              <a:rPr lang="uz-Cyrl-UZ" b="1" cap="all" dirty="0">
                <a:solidFill>
                  <a:srgbClr val="FFFF00"/>
                </a:solidFill>
              </a:rPr>
              <a:t>Mavzu: </a:t>
            </a:r>
            <a:r>
              <a:rPr lang="en-US" b="1" cap="all" dirty="0" err="1">
                <a:solidFill>
                  <a:srgbClr val="FFFF00"/>
                </a:solidFill>
              </a:rPr>
              <a:t>Boshlang</a:t>
            </a:r>
            <a:r>
              <a:rPr lang="ru-RU" b="1" cap="all" dirty="0">
                <a:solidFill>
                  <a:srgbClr val="FFFF00"/>
                </a:solidFill>
              </a:rPr>
              <a:t>`</a:t>
            </a:r>
            <a:r>
              <a:rPr lang="en-US" b="1" cap="all" dirty="0" err="1">
                <a:solidFill>
                  <a:srgbClr val="FFFF00"/>
                </a:solidFill>
              </a:rPr>
              <a:t>ich</a:t>
            </a:r>
            <a:r>
              <a:rPr lang="en-US" b="1" cap="all" dirty="0">
                <a:solidFill>
                  <a:srgbClr val="FFFF00"/>
                </a:solidFill>
              </a:rPr>
              <a:t> </a:t>
            </a:r>
            <a:r>
              <a:rPr lang="en-US" b="1" cap="all" dirty="0" err="1">
                <a:solidFill>
                  <a:srgbClr val="FFFF00"/>
                </a:solidFill>
              </a:rPr>
              <a:t>sinf</a:t>
            </a:r>
            <a:r>
              <a:rPr lang="en-US" b="1" cap="all" dirty="0">
                <a:solidFill>
                  <a:srgbClr val="FFFF00"/>
                </a:solidFill>
              </a:rPr>
              <a:t> </a:t>
            </a:r>
            <a:r>
              <a:rPr lang="en-US" b="1" cap="all" dirty="0" err="1">
                <a:solidFill>
                  <a:srgbClr val="FFFF00"/>
                </a:solidFill>
              </a:rPr>
              <a:t>darslarida</a:t>
            </a:r>
            <a:r>
              <a:rPr lang="en-US" b="1" cap="all" dirty="0">
                <a:solidFill>
                  <a:srgbClr val="FFFF00"/>
                </a:solidFill>
              </a:rPr>
              <a:t> </a:t>
            </a:r>
            <a:r>
              <a:rPr lang="en-US" b="1" cap="all" dirty="0" err="1">
                <a:solidFill>
                  <a:srgbClr val="FFFF00"/>
                </a:solidFill>
              </a:rPr>
              <a:t>axborot</a:t>
            </a:r>
            <a:r>
              <a:rPr lang="en-US" b="1" cap="all" dirty="0">
                <a:solidFill>
                  <a:srgbClr val="FFFF00"/>
                </a:solidFill>
              </a:rPr>
              <a:t> </a:t>
            </a:r>
            <a:r>
              <a:rPr lang="en-US" b="1" cap="all" dirty="0" err="1">
                <a:solidFill>
                  <a:srgbClr val="FFFF00"/>
                </a:solidFill>
              </a:rPr>
              <a:t>texnologiyalardan</a:t>
            </a:r>
            <a:r>
              <a:rPr lang="en-US" b="1" cap="all" dirty="0">
                <a:solidFill>
                  <a:srgbClr val="FFFF00"/>
                </a:solidFill>
              </a:rPr>
              <a:t> </a:t>
            </a:r>
            <a:r>
              <a:rPr lang="en-US" b="1" cap="all" dirty="0" err="1">
                <a:solidFill>
                  <a:srgbClr val="FFFF00"/>
                </a:solidFill>
              </a:rPr>
              <a:t>foydalanish</a:t>
            </a:r>
            <a:r>
              <a:rPr lang="ru-RU" b="1" dirty="0">
                <a:solidFill>
                  <a:srgbClr val="FFFF00"/>
                </a:solidFill>
              </a:rPr>
              <a:t/>
            </a:r>
            <a:br>
              <a:rPr lang="ru-RU" b="1" dirty="0">
                <a:solidFill>
                  <a:srgbClr val="FFFF00"/>
                </a:solidFill>
              </a:rPr>
            </a:br>
            <a:r>
              <a:rPr lang="en-US" dirty="0">
                <a:solidFill>
                  <a:srgbClr val="FFFF00"/>
                </a:solidFill>
              </a:rPr>
              <a:t>(</a:t>
            </a:r>
            <a:r>
              <a:rPr lang="uz-Cyrl-UZ" dirty="0">
                <a:solidFill>
                  <a:srgbClr val="FFFF00"/>
                </a:solidFill>
              </a:rPr>
              <a:t>2 soat ma’ruza</a:t>
            </a:r>
            <a:r>
              <a:rPr lang="en-US" dirty="0">
                <a:solidFill>
                  <a:srgbClr val="FFFF00"/>
                </a:solidFill>
              </a:rPr>
              <a:t>)</a:t>
            </a:r>
            <a:endParaRPr lang="ru-RU" dirty="0">
              <a:solidFill>
                <a:srgbClr val="FFFF00"/>
              </a:solidFill>
            </a:endParaRPr>
          </a:p>
        </p:txBody>
      </p:sp>
      <p:sp>
        <p:nvSpPr>
          <p:cNvPr id="3" name="Подзаголовок 2"/>
          <p:cNvSpPr>
            <a:spLocks noGrp="1"/>
          </p:cNvSpPr>
          <p:nvPr>
            <p:ph type="subTitle" idx="1"/>
          </p:nvPr>
        </p:nvSpPr>
        <p:spPr>
          <a:xfrm>
            <a:off x="1371600" y="5517232"/>
            <a:ext cx="6400800" cy="121568"/>
          </a:xfrm>
        </p:spPr>
        <p:txBody>
          <a:bodyPr>
            <a:normAutofit fontScale="25000" lnSpcReduction="20000"/>
          </a:bodyPr>
          <a:lstStyle/>
          <a:p>
            <a:endParaRPr lang="ru-RU" dirty="0"/>
          </a:p>
        </p:txBody>
      </p:sp>
    </p:spTree>
    <p:extLst>
      <p:ext uri="{BB962C8B-B14F-4D97-AF65-F5344CB8AC3E}">
        <p14:creationId xmlns:p14="http://schemas.microsoft.com/office/powerpoint/2010/main" val="4201668872"/>
      </p:ext>
    </p:extLst>
  </p:cSld>
  <p:clrMapOvr>
    <a:masterClrMapping/>
  </p:clrMapOvr>
  <mc:AlternateContent xmlns:mc="http://schemas.openxmlformats.org/markup-compatibility/2006" xmlns:p14="http://schemas.microsoft.com/office/powerpoint/2010/main">
    <mc:Choice Requires="p14">
      <p:transition spd="slow" p14:dur="1200">
        <p:dissolve/>
        <p:sndAc>
          <p:stSnd>
            <p:snd r:embed="rId2" name="drumroll.wav"/>
          </p:stSnd>
        </p:sndAc>
      </p:transition>
    </mc:Choice>
    <mc:Fallback xmlns="">
      <p:transition spd="slow">
        <p:dissolve/>
        <p:sndAc>
          <p:stSnd>
            <p:snd r:embed="rId3" name="drumroll.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530626"/>
          </a:xfrm>
        </p:spPr>
        <p:txBody>
          <a:bodyPr>
            <a:noAutofit/>
          </a:bodyPr>
          <a:lstStyle/>
          <a:p>
            <a:r>
              <a:rPr lang="en-US" sz="3200" b="1" dirty="0" smtClean="0"/>
              <a:t/>
            </a:r>
            <a:br>
              <a:rPr lang="en-US" sz="3200" b="1" dirty="0" smtClean="0"/>
            </a:br>
            <a:r>
              <a:rPr lang="en-US" sz="3200" b="1" dirty="0"/>
              <a:t/>
            </a:r>
            <a:br>
              <a:rPr lang="en-US" sz="3200" b="1" dirty="0"/>
            </a:br>
            <a:r>
              <a:rPr lang="uz-Cyrl-UZ" sz="4000" b="1" dirty="0" smtClean="0">
                <a:solidFill>
                  <a:srgbClr val="FFFF00"/>
                </a:solidFill>
              </a:rPr>
              <a:t>O’zbekiston </a:t>
            </a:r>
            <a:r>
              <a:rPr lang="uz-Cyrl-UZ" sz="4000" b="1" dirty="0">
                <a:solidFill>
                  <a:srgbClr val="FFFF00"/>
                </a:solidFill>
              </a:rPr>
              <a:t>Respublikasi Vazirlar Mahkamasining “O’zbekiston Respublikasi XTV huzurida multimediya umumta’lim dasturlarini rivojlantirish markazini tashkil etish chora-tadbirlari to’g’risida”gi 110 – sonli Qarori 7-iyun 2006 yil qabul qilingan</a:t>
            </a:r>
            <a:r>
              <a:rPr lang="uz-Cyrl-UZ" sz="3200" b="1" dirty="0"/>
              <a:t>. </a:t>
            </a:r>
            <a:endParaRPr lang="ru-RU" sz="3200" dirty="0"/>
          </a:p>
        </p:txBody>
      </p:sp>
      <p:sp>
        <p:nvSpPr>
          <p:cNvPr id="3" name="Объект 2"/>
          <p:cNvSpPr>
            <a:spLocks noGrp="1"/>
          </p:cNvSpPr>
          <p:nvPr>
            <p:ph idx="1"/>
          </p:nvPr>
        </p:nvSpPr>
        <p:spPr>
          <a:xfrm>
            <a:off x="457200" y="5445224"/>
            <a:ext cx="8229600" cy="680939"/>
          </a:xfrm>
        </p:spPr>
        <p:txBody>
          <a:bodyPr/>
          <a:lstStyle/>
          <a:p>
            <a:endParaRPr lang="ru-RU" dirty="0"/>
          </a:p>
        </p:txBody>
      </p:sp>
    </p:spTree>
    <p:extLst>
      <p:ext uri="{BB962C8B-B14F-4D97-AF65-F5344CB8AC3E}">
        <p14:creationId xmlns:p14="http://schemas.microsoft.com/office/powerpoint/2010/main" val="3773425713"/>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nodePh="1">
                                  <p:stCondLst>
                                    <p:cond delay="0"/>
                                  </p:stCondLst>
                                  <p:endCondLst>
                                    <p:cond evt="begin" delay="0">
                                      <p:tn val="5"/>
                                    </p:cond>
                                  </p:endCondLst>
                                  <p:childTnLst>
                                    <p:animRot by="21600000">
                                      <p:cBhvr>
                                        <p:cTn id="6" dur="2000" fill="hold"/>
                                        <p:tgtEl>
                                          <p:spTgt spid="3">
                                            <p:txEl>
                                              <p:pRg st="0" end="0"/>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z-Cyrl-UZ" dirty="0" smtClean="0">
                <a:solidFill>
                  <a:srgbClr val="FFFF00"/>
                </a:solidFill>
              </a:rPr>
              <a:t>Ushbu Qarorning maqsadi</a:t>
            </a:r>
            <a:endParaRPr lang="ru-RU" dirty="0">
              <a:solidFill>
                <a:srgbClr val="FFFF00"/>
              </a:solidFill>
            </a:endParaRPr>
          </a:p>
        </p:txBody>
      </p:sp>
      <p:sp>
        <p:nvSpPr>
          <p:cNvPr id="3" name="Объект 2"/>
          <p:cNvSpPr>
            <a:spLocks noGrp="1"/>
          </p:cNvSpPr>
          <p:nvPr>
            <p:ph idx="1"/>
          </p:nvPr>
        </p:nvSpPr>
        <p:spPr/>
        <p:txBody>
          <a:bodyPr/>
          <a:lstStyle/>
          <a:p>
            <a:pPr lvl="0"/>
            <a:r>
              <a:rPr lang="uz-Cyrl-UZ" dirty="0" smtClean="0">
                <a:solidFill>
                  <a:srgbClr val="FF0000"/>
                </a:solidFill>
              </a:rPr>
              <a:t>O’zbekiston </a:t>
            </a:r>
            <a:r>
              <a:rPr lang="uz-Cyrl-UZ" dirty="0">
                <a:solidFill>
                  <a:srgbClr val="FF0000"/>
                </a:solidFill>
              </a:rPr>
              <a:t>Respublikasi Prezidentining “O’zbekiston Respublikasi umumta’lim maktablarini axborotlashtirish” loyihasini amalgam oshirish uchun “Koreya Respublikasi Hukumati tomonidan beriladigan imtiyozli kreditdan samarali foydalanish chora-tadbirlari to’g’risida” 2006 yil 27 martdagi PQ-312 – sonli Qarorini bajarish.</a:t>
            </a:r>
            <a:endParaRPr lang="ru-RU" dirty="0">
              <a:solidFill>
                <a:srgbClr val="FF0000"/>
              </a:solidFill>
            </a:endParaRPr>
          </a:p>
          <a:p>
            <a:endParaRPr lang="ru-RU" dirty="0"/>
          </a:p>
        </p:txBody>
      </p:sp>
    </p:spTree>
    <p:extLst>
      <p:ext uri="{BB962C8B-B14F-4D97-AF65-F5344CB8AC3E}">
        <p14:creationId xmlns:p14="http://schemas.microsoft.com/office/powerpoint/2010/main" val="36873875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nodeType="clickEffect">
                                  <p:stCondLst>
                                    <p:cond delay="0"/>
                                  </p:stCondLst>
                                  <p:childTnLst>
                                    <p:animScale>
                                      <p:cBhvr>
                                        <p:cTn id="6" dur="2000" fill="hold"/>
                                        <p:tgtEl>
                                          <p:spTgt spid="3">
                                            <p:txEl>
                                              <p:pRg st="0" end="0"/>
                                            </p:txEl>
                                          </p:spTgt>
                                        </p:tgtEl>
                                      </p:cBhvr>
                                      <p:by x="150000" y="150000"/>
                                    </p:animScale>
                                  </p:childTnLst>
                                </p:cTn>
                              </p:par>
                            </p:childTnLst>
                          </p:cTn>
                        </p:par>
                      </p:childTnLst>
                    </p:cTn>
                  </p:par>
                  <p:par>
                    <p:cTn id="7" fill="hold">
                      <p:stCondLst>
                        <p:cond delay="indefinite"/>
                      </p:stCondLst>
                      <p:childTnLst>
                        <p:par>
                          <p:cTn id="8" fill="hold">
                            <p:stCondLst>
                              <p:cond delay="0"/>
                            </p:stCondLst>
                            <p:childTnLst>
                              <p:par>
                                <p:cTn id="9" presetID="25" presetClass="emph" presetSubtype="0" fill="hold" grpId="0" nodeType="clickEffect">
                                  <p:stCondLst>
                                    <p:cond delay="0"/>
                                  </p:stCondLst>
                                  <p:childTnLst>
                                    <p:animClr clrSpc="hsl" dir="cw">
                                      <p:cBhvr override="childStyle">
                                        <p:cTn id="10" dur="500" fill="hold"/>
                                        <p:tgtEl>
                                          <p:spTgt spid="3">
                                            <p:txEl>
                                              <p:pRg st="0" end="0"/>
                                            </p:txEl>
                                          </p:spTgt>
                                        </p:tgtEl>
                                        <p:attrNameLst>
                                          <p:attrName>style.color</p:attrName>
                                        </p:attrNameLst>
                                      </p:cBhvr>
                                      <p:by>
                                        <p:hsl h="0" s="-70588" l="0"/>
                                      </p:by>
                                    </p:animClr>
                                    <p:animClr clrSpc="hsl" dir="cw">
                                      <p:cBhvr>
                                        <p:cTn id="11" dur="500" fill="hold"/>
                                        <p:tgtEl>
                                          <p:spTgt spid="3">
                                            <p:txEl>
                                              <p:pRg st="0" end="0"/>
                                            </p:txEl>
                                          </p:spTgt>
                                        </p:tgtEl>
                                        <p:attrNameLst>
                                          <p:attrName>fillcolor</p:attrName>
                                        </p:attrNameLst>
                                      </p:cBhvr>
                                      <p:by>
                                        <p:hsl h="0" s="-70588" l="0"/>
                                      </p:by>
                                    </p:animClr>
                                    <p:animClr clrSpc="hsl" dir="cw">
                                      <p:cBhvr>
                                        <p:cTn id="12" dur="500" fill="hold"/>
                                        <p:tgtEl>
                                          <p:spTgt spid="3">
                                            <p:txEl>
                                              <p:pRg st="0" end="0"/>
                                            </p:txEl>
                                          </p:spTgt>
                                        </p:tgtEl>
                                        <p:attrNameLst>
                                          <p:attrName>stroke.color</p:attrName>
                                        </p:attrNameLst>
                                      </p:cBhvr>
                                      <p:by>
                                        <p:hsl h="0" s="-70588" l="0"/>
                                      </p:by>
                                    </p:animClr>
                                    <p:set>
                                      <p:cBhvr>
                                        <p:cTn id="13" dur="500" fill="hold"/>
                                        <p:tgtEl>
                                          <p:spTgt spid="3">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2146250"/>
          </a:xfrm>
        </p:spPr>
        <p:txBody>
          <a:bodyPr>
            <a:noAutofit/>
          </a:bodyPr>
          <a:lstStyle/>
          <a:p>
            <a:r>
              <a:rPr lang="uz-Cyrl-UZ" sz="2800" b="1" dirty="0">
                <a:solidFill>
                  <a:schemeClr val="bg1"/>
                </a:solidFill>
              </a:rPr>
              <a:t>O’zbekiston Respublikasi XTVning “2006-2007 o’quv yilini “Axborot kommunikasiya texnologiyalaridan foydalanishda pedagog kadrlar salohiyatini oshirish o’quv yili” deb nomlash to’g’risida”gi 6G’5-XB-sonli Buyrug’i 3 – avgust 2006 yilda qabul qilingan.</a:t>
            </a:r>
            <a:endParaRPr lang="ru-RU" sz="2800" dirty="0">
              <a:solidFill>
                <a:schemeClr val="bg1"/>
              </a:solidFill>
            </a:endParaRPr>
          </a:p>
        </p:txBody>
      </p:sp>
      <p:sp>
        <p:nvSpPr>
          <p:cNvPr id="3" name="Объект 2"/>
          <p:cNvSpPr>
            <a:spLocks noGrp="1"/>
          </p:cNvSpPr>
          <p:nvPr>
            <p:ph idx="1"/>
          </p:nvPr>
        </p:nvSpPr>
        <p:spPr>
          <a:xfrm>
            <a:off x="457200" y="2996952"/>
            <a:ext cx="8229600" cy="3129211"/>
          </a:xfrm>
        </p:spPr>
        <p:txBody>
          <a:bodyPr/>
          <a:lstStyle/>
          <a:p>
            <a:pPr lvl="0"/>
            <a:r>
              <a:rPr lang="uz-Cyrl-UZ" dirty="0">
                <a:solidFill>
                  <a:srgbClr val="FFFF00"/>
                </a:solidFill>
              </a:rPr>
              <a:t>Ushbu Buyruqning maqsadi axborot kommunikasiya texnologiyalarining ta’lim tizimiga tadbiq qilinishini jadallashtirish va barcha pedagog kadrlarning kompyuter savodxonligini ta’minlashdan iborat.</a:t>
            </a:r>
            <a:endParaRPr lang="ru-RU" dirty="0">
              <a:solidFill>
                <a:srgbClr val="FFFF00"/>
              </a:solidFill>
            </a:endParaRPr>
          </a:p>
          <a:p>
            <a:endParaRPr lang="ru-RU" dirty="0">
              <a:solidFill>
                <a:srgbClr val="FFFF00"/>
              </a:solidFill>
            </a:endParaRPr>
          </a:p>
        </p:txBody>
      </p:sp>
    </p:spTree>
    <p:extLst>
      <p:ext uri="{BB962C8B-B14F-4D97-AF65-F5344CB8AC3E}">
        <p14:creationId xmlns:p14="http://schemas.microsoft.com/office/powerpoint/2010/main" val="2370326235"/>
      </p:ext>
    </p:extLst>
  </p:cSld>
  <p:clrMapOvr>
    <a:masterClrMapping/>
  </p:clrMapOvr>
  <mc:AlternateContent xmlns:mc="http://schemas.openxmlformats.org/markup-compatibility/2006" xmlns:p14="http://schemas.microsoft.com/office/powerpoint/2010/main">
    <mc:Choice Requires="p14">
      <p:transition spd="slow" p14:dur="3000">
        <p14:shred/>
        <p:sndAc>
          <p:stSnd>
            <p:snd r:embed="rId2" name="camera.wav"/>
          </p:stSnd>
        </p:sndAc>
      </p:transition>
    </mc:Choice>
    <mc:Fallback xmlns="">
      <p:transition spd="slow">
        <p:fade/>
        <p:sndAc>
          <p:stSnd>
            <p:snd r:embed="rId3" name="camera.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mph" presetSubtype="0" fill="hold" grpId="0" nodeType="clickEffect">
                                  <p:stCondLst>
                                    <p:cond delay="0"/>
                                  </p:stCondLst>
                                  <p:childTnLst>
                                    <p:animClr clrSpc="hsl" dir="cw">
                                      <p:cBhvr override="childStyle">
                                        <p:cTn id="6" dur="500" fill="hold"/>
                                        <p:tgtEl>
                                          <p:spTgt spid="2"/>
                                        </p:tgtEl>
                                        <p:attrNameLst>
                                          <p:attrName>style.color</p:attrName>
                                        </p:attrNameLst>
                                      </p:cBhvr>
                                      <p:by>
                                        <p:hsl h="0" s="12549" l="25098"/>
                                      </p:by>
                                    </p:animClr>
                                    <p:animClr clrSpc="hsl" dir="cw">
                                      <p:cBhvr>
                                        <p:cTn id="7" dur="500" fill="hold"/>
                                        <p:tgtEl>
                                          <p:spTgt spid="2"/>
                                        </p:tgtEl>
                                        <p:attrNameLst>
                                          <p:attrName>fillcolor</p:attrName>
                                        </p:attrNameLst>
                                      </p:cBhvr>
                                      <p:by>
                                        <p:hsl h="0" s="12549" l="25098"/>
                                      </p:by>
                                    </p:animClr>
                                    <p:animClr clrSpc="hsl" dir="cw">
                                      <p:cBhvr>
                                        <p:cTn id="8" dur="500" fill="hold"/>
                                        <p:tgtEl>
                                          <p:spTgt spid="2"/>
                                        </p:tgtEl>
                                        <p:attrNameLst>
                                          <p:attrName>stroke.color</p:attrName>
                                        </p:attrNameLst>
                                      </p:cBhvr>
                                      <p:by>
                                        <p:hsl h="0" s="12549" l="25098"/>
                                      </p:by>
                                    </p:animClr>
                                    <p:set>
                                      <p:cBhvr>
                                        <p:cTn id="9" dur="500" fill="hold"/>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9" presetClass="emph" presetSubtype="0" grpId="0" nodeType="clickEffect">
                                  <p:stCondLst>
                                    <p:cond delay="0"/>
                                  </p:stCondLst>
                                  <p:childTnLst>
                                    <p:set>
                                      <p:cBhvr rctx="PPT">
                                        <p:cTn id="13" dur="indefinite"/>
                                        <p:tgtEl>
                                          <p:spTgt spid="3">
                                            <p:txEl>
                                              <p:pRg st="0" end="0"/>
                                            </p:txEl>
                                          </p:spTgt>
                                        </p:tgtEl>
                                        <p:attrNameLst>
                                          <p:attrName>style.opacity</p:attrName>
                                        </p:attrNameLst>
                                      </p:cBhvr>
                                      <p:to>
                                        <p:strVal val="0.5"/>
                                      </p:to>
                                    </p:set>
                                    <p:animEffect filter="image" prLst="opacity: 0.5">
                                      <p:cBhvr rctx="IE">
                                        <p:cTn id="14" dur="indefinite"/>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en-US" sz="3200" b="1" dirty="0" smtClean="0"/>
              <a:t/>
            </a:r>
            <a:br>
              <a:rPr lang="en-US" sz="3200" b="1" dirty="0" smtClean="0"/>
            </a:br>
            <a:r>
              <a:rPr lang="en-US" sz="3200" b="1" dirty="0"/>
              <a:t/>
            </a:r>
            <a:br>
              <a:rPr lang="en-US" sz="3200" b="1" dirty="0"/>
            </a:br>
            <a:r>
              <a:rPr lang="en-US" sz="3200" b="1" dirty="0" smtClean="0"/>
              <a:t/>
            </a:r>
            <a:br>
              <a:rPr lang="en-US" sz="3200" b="1" dirty="0" smtClean="0"/>
            </a:br>
            <a:r>
              <a:rPr lang="uz-Cyrl-UZ" sz="3200" b="1" dirty="0" smtClean="0">
                <a:solidFill>
                  <a:srgbClr val="FFFF00"/>
                </a:solidFill>
              </a:rPr>
              <a:t>O’zbekiston </a:t>
            </a:r>
            <a:r>
              <a:rPr lang="uz-Cyrl-UZ" sz="3200" b="1" dirty="0">
                <a:solidFill>
                  <a:srgbClr val="FFFF00"/>
                </a:solidFill>
              </a:rPr>
              <a:t>Respublikasi XTVning “XTVning axborot-ta’lim portali www.eduportal.uz ni tashkil etish va uning mazmunini takomillashtirish to’g’risida”gi 35-sonli Buyrug’i 13 – fevral 2008 yilda qabul qilingan.</a:t>
            </a:r>
            <a:endParaRPr lang="ru-RU" sz="3200" dirty="0">
              <a:solidFill>
                <a:srgbClr val="FFFF00"/>
              </a:solidFill>
            </a:endParaRPr>
          </a:p>
        </p:txBody>
      </p:sp>
      <p:sp>
        <p:nvSpPr>
          <p:cNvPr id="3" name="Объект 2"/>
          <p:cNvSpPr>
            <a:spLocks noGrp="1"/>
          </p:cNvSpPr>
          <p:nvPr>
            <p:ph idx="1"/>
          </p:nvPr>
        </p:nvSpPr>
        <p:spPr>
          <a:xfrm>
            <a:off x="457200" y="3140968"/>
            <a:ext cx="8229600" cy="2985195"/>
          </a:xfrm>
        </p:spPr>
        <p:txBody>
          <a:bodyPr/>
          <a:lstStyle/>
          <a:p>
            <a:pPr lvl="0"/>
            <a:r>
              <a:rPr lang="uz-Cyrl-UZ" dirty="0">
                <a:solidFill>
                  <a:schemeClr val="bg1"/>
                </a:solidFill>
              </a:rPr>
              <a:t>Ushbu Buyruqning maqsadi Kelajakda mazkur portalni xalq ta’limi tizimiga oid istalgan axborotlar va ta’lim resurslarining universal elektron bazasiga aylantirish.</a:t>
            </a:r>
            <a:endParaRPr lang="ru-RU" dirty="0">
              <a:solidFill>
                <a:schemeClr val="bg1"/>
              </a:solidFill>
            </a:endParaRPr>
          </a:p>
          <a:p>
            <a:endParaRPr lang="ru-RU" dirty="0"/>
          </a:p>
        </p:txBody>
      </p:sp>
    </p:spTree>
    <p:extLst>
      <p:ext uri="{BB962C8B-B14F-4D97-AF65-F5344CB8AC3E}">
        <p14:creationId xmlns:p14="http://schemas.microsoft.com/office/powerpoint/2010/main" val="3167865052"/>
      </p:ext>
    </p:extLst>
  </p:cSld>
  <p:clrMapOvr>
    <a:masterClrMapping/>
  </p:clrMapOvr>
  <mc:AlternateContent xmlns:mc="http://schemas.openxmlformats.org/markup-compatibility/2006" xmlns:p14="http://schemas.microsoft.com/office/powerpoint/2010/main">
    <mc:Choice Requires="p14">
      <p:transition spd="slow" p14:dur="1100">
        <p14:switch dir="r"/>
        <p:sndAc>
          <p:stSnd>
            <p:snd r:embed="rId2" name="cashreg.wav"/>
          </p:stSnd>
        </p:sndAc>
      </p:transition>
    </mc:Choice>
    <mc:Fallback xmlns="">
      <p:transition spd="slow">
        <p:fade/>
        <p:sndAc>
          <p:stSnd>
            <p:snd r:embed="rId3" name="cashreg.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mph" presetSubtype="0" fill="hold" grpId="0" nodeType="clickEffect">
                                  <p:stCondLst>
                                    <p:cond delay="0"/>
                                  </p:stCondLst>
                                  <p:childTnLst>
                                    <p:animClr clrSpc="hsl" dir="cw">
                                      <p:cBhvr override="childStyle">
                                        <p:cTn id="6" dur="500" fill="hold"/>
                                        <p:tgtEl>
                                          <p:spTgt spid="2"/>
                                        </p:tgtEl>
                                        <p:attrNameLst>
                                          <p:attrName>style.color</p:attrName>
                                        </p:attrNameLst>
                                      </p:cBhvr>
                                      <p:by>
                                        <p:hsl h="7200000" s="0" l="0"/>
                                      </p:by>
                                    </p:animClr>
                                    <p:animClr clrSpc="hsl" dir="cw">
                                      <p:cBhvr>
                                        <p:cTn id="7" dur="500" fill="hold"/>
                                        <p:tgtEl>
                                          <p:spTgt spid="2"/>
                                        </p:tgtEl>
                                        <p:attrNameLst>
                                          <p:attrName>fillcolor</p:attrName>
                                        </p:attrNameLst>
                                      </p:cBhvr>
                                      <p:by>
                                        <p:hsl h="7200000" s="0" l="0"/>
                                      </p:by>
                                    </p:animClr>
                                    <p:animClr clrSpc="hsl" dir="cw">
                                      <p:cBhvr>
                                        <p:cTn id="8" dur="500" fill="hold"/>
                                        <p:tgtEl>
                                          <p:spTgt spid="2"/>
                                        </p:tgtEl>
                                        <p:attrNameLst>
                                          <p:attrName>stroke.color</p:attrName>
                                        </p:attrNameLst>
                                      </p:cBhvr>
                                      <p:by>
                                        <p:hsl h="7200000" s="0" l="0"/>
                                      </p:by>
                                    </p:animClr>
                                    <p:set>
                                      <p:cBhvr>
                                        <p:cTn id="9" dur="500" fill="hold"/>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7" presetClass="emph" presetSubtype="2" fill="hold" nodeType="clickEffect">
                                  <p:stCondLst>
                                    <p:cond delay="0"/>
                                  </p:stCondLst>
                                  <p:childTnLst>
                                    <p:animClr clrSpc="rgb" dir="cw">
                                      <p:cBhvr>
                                        <p:cTn id="13" dur="2000" fill="hold"/>
                                        <p:tgtEl>
                                          <p:spTgt spid="3"/>
                                        </p:tgtEl>
                                        <p:attrNameLst>
                                          <p:attrName>stroke.color</p:attrName>
                                        </p:attrNameLst>
                                      </p:cBhvr>
                                      <p:to>
                                        <a:schemeClr val="accent2"/>
                                      </p:to>
                                    </p:animClr>
                                    <p:set>
                                      <p:cBhvr>
                                        <p:cTn id="14" dur="2000" fill="hold"/>
                                        <p:tgtEl>
                                          <p:spTgt spid="3"/>
                                        </p:tgtEl>
                                        <p:attrNameLst>
                                          <p:attrName>stroke.on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z-Cyrl-UZ" b="1" dirty="0">
                <a:solidFill>
                  <a:schemeClr val="bg1"/>
                </a:solidFill>
              </a:rPr>
              <a:t>Kompyuterning texnik ta’minoti</a:t>
            </a:r>
            <a:r>
              <a:rPr lang="ru-RU" dirty="0">
                <a:solidFill>
                  <a:schemeClr val="bg1"/>
                </a:solidFill>
              </a:rPr>
              <a:t/>
            </a:r>
            <a:br>
              <a:rPr lang="ru-RU" dirty="0">
                <a:solidFill>
                  <a:schemeClr val="bg1"/>
                </a:solidFill>
              </a:rPr>
            </a:br>
            <a:endParaRPr lang="ru-RU" dirty="0">
              <a:solidFill>
                <a:schemeClr val="bg1"/>
              </a:solidFill>
            </a:endParaRPr>
          </a:p>
        </p:txBody>
      </p:sp>
      <p:sp>
        <p:nvSpPr>
          <p:cNvPr id="3" name="Объект 2"/>
          <p:cNvSpPr>
            <a:spLocks noGrp="1"/>
          </p:cNvSpPr>
          <p:nvPr>
            <p:ph idx="1"/>
          </p:nvPr>
        </p:nvSpPr>
        <p:spPr/>
        <p:txBody>
          <a:bodyPr/>
          <a:lstStyle/>
          <a:p>
            <a:endParaRPr lang="ru-RU" dirty="0"/>
          </a:p>
        </p:txBody>
      </p:sp>
      <p:sp>
        <p:nvSpPr>
          <p:cNvPr id="4" name="Выноска-облако 3"/>
          <p:cNvSpPr/>
          <p:nvPr/>
        </p:nvSpPr>
        <p:spPr>
          <a:xfrm>
            <a:off x="395536" y="836712"/>
            <a:ext cx="8568952" cy="5832648"/>
          </a:xfrm>
          <a:prstGeom prst="cloudCallo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342900" algn="just">
              <a:spcAft>
                <a:spcPts val="0"/>
              </a:spcAft>
            </a:pPr>
            <a:r>
              <a:rPr lang="uz-Cyrl-UZ" sz="2400" dirty="0" smtClean="0">
                <a:solidFill>
                  <a:srgbClr val="7030A0"/>
                </a:solidFill>
                <a:effectLst/>
                <a:latin typeface="Times New Roman"/>
                <a:ea typeface="Times New Roman"/>
              </a:rPr>
              <a:t>Kompyuter bu insoniyatning eng ajoyib kashfiyotlaridan biridir. Hozirgi kunda kompyuter hayotimizning barcha sohalariga shiddat bilan kirib bormoqda. Agar boshida personal kompyuter asosan ma’lumotlarni saqlash va ularni qayta ishlash uchun foydalangan bo’lsa, hozirgi kunda esa kompyuterlar audio, video va chizmachilikda ma’lumotlar bilan ishlash uchun keng foydalanadi. Kelajakni uningsiz tassavur qilish mumkin emas. </a:t>
            </a:r>
            <a:endParaRPr lang="ru-RU" sz="2400" dirty="0">
              <a:solidFill>
                <a:srgbClr val="7030A0"/>
              </a:solidFill>
              <a:effectLst/>
              <a:latin typeface="Times New Roman"/>
              <a:ea typeface="Times New Roman"/>
            </a:endParaRPr>
          </a:p>
        </p:txBody>
      </p:sp>
    </p:spTree>
    <p:extLst>
      <p:ext uri="{BB962C8B-B14F-4D97-AF65-F5344CB8AC3E}">
        <p14:creationId xmlns:p14="http://schemas.microsoft.com/office/powerpoint/2010/main" val="650970467"/>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mph" presetSubtype="0" fill="hold" grpId="0" nodeType="clickEffect">
                                  <p:stCondLst>
                                    <p:cond delay="0"/>
                                  </p:stCondLst>
                                  <p:iterate type="lt">
                                    <p:tmPct val="4000"/>
                                  </p:iterate>
                                  <p:childTnLst>
                                    <p:set>
                                      <p:cBhvr override="childStyle">
                                        <p:cTn id="6" dur="500" fill="hold"/>
                                        <p:tgtEl>
                                          <p:spTgt spid="2"/>
                                        </p:tgtEl>
                                        <p:attrNameLst>
                                          <p:attrName>style.color</p:attrName>
                                        </p:attrNameLst>
                                      </p:cBhvr>
                                      <p:to>
                                        <p:clrVal>
                                          <a:schemeClr val="accent2"/>
                                        </p:clrVal>
                                      </p:to>
                                    </p:set>
                                    <p:set>
                                      <p:cBhvr>
                                        <p:cTn id="7" dur="500" fill="hold"/>
                                        <p:tgtEl>
                                          <p:spTgt spid="2"/>
                                        </p:tgtEl>
                                        <p:attrNameLst>
                                          <p:attrName>fillcolor</p:attrName>
                                        </p:attrNameLst>
                                      </p:cBhvr>
                                      <p:to>
                                        <p:clrVal>
                                          <a:schemeClr val="accent2"/>
                                        </p:clrVal>
                                      </p:to>
                                    </p:set>
                                    <p:set>
                                      <p:cBhvr>
                                        <p:cTn id="8" dur="500" fill="hold"/>
                                        <p:tgtEl>
                                          <p:spTgt spid="2"/>
                                        </p:tgtEl>
                                        <p:attrNameLst>
                                          <p:attrName>fill.type</p:attrName>
                                        </p:attrNameLst>
                                      </p:cBhvr>
                                      <p:to>
                                        <p:strVal val="solid"/>
                                      </p:to>
                                    </p:set>
                                  </p:childTnLst>
                                </p:cTn>
                              </p:par>
                            </p:childTnLst>
                          </p:cTn>
                        </p:par>
                      </p:childTnLst>
                    </p:cTn>
                  </p:par>
                  <p:par>
                    <p:cTn id="9" fill="hold">
                      <p:stCondLst>
                        <p:cond delay="indefinite"/>
                      </p:stCondLst>
                      <p:childTnLst>
                        <p:par>
                          <p:cTn id="10" fill="hold">
                            <p:stCondLst>
                              <p:cond delay="0"/>
                            </p:stCondLst>
                            <p:childTnLst>
                              <p:par>
                                <p:cTn id="11" presetID="18" presetClass="emph" presetSubtype="0" fill="hold" grpId="0" nodeType="clickEffect">
                                  <p:stCondLst>
                                    <p:cond delay="0"/>
                                  </p:stCondLst>
                                  <p:iterate type="lt">
                                    <p:tmPct val="4000"/>
                                  </p:iterate>
                                  <p:childTnLst>
                                    <p:set>
                                      <p:cBhvr override="childStyle">
                                        <p:cTn id="12" dur="500" fill="hold"/>
                                        <p:tgtEl>
                                          <p:spTgt spid="4"/>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642194"/>
          </a:xfrm>
        </p:spPr>
        <p:txBody>
          <a:bodyPr>
            <a:noAutofit/>
          </a:bodyPr>
          <a:lstStyle/>
          <a:p>
            <a:r>
              <a:rPr lang="ru-RU" sz="2800" b="1" dirty="0" err="1">
                <a:solidFill>
                  <a:srgbClr val="FFFF00"/>
                </a:solidFill>
              </a:rPr>
              <a:t>Kompyuter</a:t>
            </a:r>
            <a:r>
              <a:rPr lang="ru-RU" sz="2800" b="1" dirty="0">
                <a:solidFill>
                  <a:srgbClr val="FFFF00"/>
                </a:solidFill>
              </a:rPr>
              <a:t> </a:t>
            </a:r>
            <a:r>
              <a:rPr lang="ru-RU" sz="2800" dirty="0"/>
              <a:t>- </a:t>
            </a:r>
            <a:r>
              <a:rPr lang="ru-RU" sz="2800" dirty="0" err="1">
                <a:solidFill>
                  <a:schemeClr val="bg1"/>
                </a:solidFill>
              </a:rPr>
              <a:t>bu</a:t>
            </a:r>
            <a:r>
              <a:rPr lang="ru-RU" sz="2800" dirty="0">
                <a:solidFill>
                  <a:schemeClr val="bg1"/>
                </a:solidFill>
              </a:rPr>
              <a:t> </a:t>
            </a:r>
            <a:r>
              <a:rPr lang="ru-RU" sz="2800" dirty="0" err="1">
                <a:solidFill>
                  <a:schemeClr val="bg1"/>
                </a:solidFill>
              </a:rPr>
              <a:t>turli</a:t>
            </a:r>
            <a:r>
              <a:rPr lang="ru-RU" sz="2800" dirty="0">
                <a:solidFill>
                  <a:schemeClr val="bg1"/>
                </a:solidFill>
              </a:rPr>
              <a:t> </a:t>
            </a:r>
            <a:r>
              <a:rPr lang="ru-RU" sz="2800" dirty="0" err="1">
                <a:solidFill>
                  <a:schemeClr val="bg1"/>
                </a:solidFill>
              </a:rPr>
              <a:t>hajmdagi</a:t>
            </a:r>
            <a:r>
              <a:rPr lang="ru-RU" sz="2800" dirty="0">
                <a:solidFill>
                  <a:schemeClr val="bg1"/>
                </a:solidFill>
              </a:rPr>
              <a:t>, </a:t>
            </a:r>
            <a:r>
              <a:rPr lang="ru-RU" sz="2800" dirty="0" err="1">
                <a:solidFill>
                  <a:schemeClr val="bg1"/>
                </a:solidFill>
              </a:rPr>
              <a:t>har</a:t>
            </a:r>
            <a:r>
              <a:rPr lang="ru-RU" sz="2800" dirty="0">
                <a:solidFill>
                  <a:schemeClr val="bg1"/>
                </a:solidFill>
              </a:rPr>
              <a:t> </a:t>
            </a:r>
            <a:r>
              <a:rPr lang="ru-RU" sz="2800" dirty="0" err="1">
                <a:solidFill>
                  <a:schemeClr val="bg1"/>
                </a:solidFill>
              </a:rPr>
              <a:t>xil</a:t>
            </a:r>
            <a:r>
              <a:rPr lang="ru-RU" sz="2800" dirty="0">
                <a:solidFill>
                  <a:schemeClr val="bg1"/>
                </a:solidFill>
              </a:rPr>
              <a:t> </a:t>
            </a:r>
            <a:r>
              <a:rPr lang="ru-RU" sz="2800" dirty="0" err="1">
                <a:solidFill>
                  <a:schemeClr val="bg1"/>
                </a:solidFill>
              </a:rPr>
              <a:t>ko’rinishdagi</a:t>
            </a:r>
            <a:r>
              <a:rPr lang="ru-RU" sz="2800" dirty="0">
                <a:solidFill>
                  <a:schemeClr val="bg1"/>
                </a:solidFill>
              </a:rPr>
              <a:t> </a:t>
            </a:r>
            <a:r>
              <a:rPr lang="ru-RU" sz="2800" dirty="0" err="1">
                <a:solidFill>
                  <a:schemeClr val="bg1"/>
                </a:solidFill>
              </a:rPr>
              <a:t>axborotlarni</a:t>
            </a:r>
            <a:r>
              <a:rPr lang="ru-RU" sz="2800" dirty="0">
                <a:solidFill>
                  <a:schemeClr val="bg1"/>
                </a:solidFill>
              </a:rPr>
              <a:t> </a:t>
            </a:r>
            <a:r>
              <a:rPr lang="ru-RU" sz="2800" dirty="0" err="1">
                <a:solidFill>
                  <a:schemeClr val="bg1"/>
                </a:solidFill>
              </a:rPr>
              <a:t>tezlik</a:t>
            </a:r>
            <a:r>
              <a:rPr lang="ru-RU" sz="2800" dirty="0">
                <a:solidFill>
                  <a:schemeClr val="bg1"/>
                </a:solidFill>
              </a:rPr>
              <a:t> </a:t>
            </a:r>
            <a:r>
              <a:rPr lang="ru-RU" sz="2800" dirty="0" err="1">
                <a:solidFill>
                  <a:schemeClr val="bg1"/>
                </a:solidFill>
              </a:rPr>
              <a:t>bilan</a:t>
            </a:r>
            <a:r>
              <a:rPr lang="ru-RU" sz="2800" dirty="0">
                <a:solidFill>
                  <a:schemeClr val="bg1"/>
                </a:solidFill>
              </a:rPr>
              <a:t> </a:t>
            </a:r>
            <a:r>
              <a:rPr lang="ru-RU" sz="2800" dirty="0" err="1">
                <a:solidFill>
                  <a:schemeClr val="bg1"/>
                </a:solidFill>
              </a:rPr>
              <a:t>ishlab</a:t>
            </a:r>
            <a:r>
              <a:rPr lang="ru-RU" sz="2800" dirty="0">
                <a:solidFill>
                  <a:schemeClr val="bg1"/>
                </a:solidFill>
              </a:rPr>
              <a:t> </a:t>
            </a:r>
            <a:r>
              <a:rPr lang="ru-RU" sz="2800" dirty="0" err="1">
                <a:solidFill>
                  <a:schemeClr val="bg1"/>
                </a:solidFill>
              </a:rPr>
              <a:t>berishni</a:t>
            </a:r>
            <a:r>
              <a:rPr lang="ru-RU" sz="2800" dirty="0">
                <a:solidFill>
                  <a:schemeClr val="bg1"/>
                </a:solidFill>
              </a:rPr>
              <a:t> </a:t>
            </a:r>
            <a:r>
              <a:rPr lang="ru-RU" sz="2800" dirty="0" err="1">
                <a:solidFill>
                  <a:schemeClr val="bg1"/>
                </a:solidFill>
              </a:rPr>
              <a:t>ta’minlovchi</a:t>
            </a:r>
            <a:r>
              <a:rPr lang="ru-RU" sz="2800" dirty="0">
                <a:solidFill>
                  <a:schemeClr val="bg1"/>
                </a:solidFill>
              </a:rPr>
              <a:t> </a:t>
            </a:r>
            <a:r>
              <a:rPr lang="ru-RU" sz="2800" dirty="0" err="1">
                <a:solidFill>
                  <a:schemeClr val="bg1"/>
                </a:solidFill>
              </a:rPr>
              <a:t>universal</a:t>
            </a:r>
            <a:r>
              <a:rPr lang="ru-RU" sz="2800" dirty="0">
                <a:solidFill>
                  <a:schemeClr val="bg1"/>
                </a:solidFill>
              </a:rPr>
              <a:t> </a:t>
            </a:r>
            <a:r>
              <a:rPr lang="ru-RU" sz="2800" dirty="0" err="1">
                <a:solidFill>
                  <a:schemeClr val="bg1"/>
                </a:solidFill>
              </a:rPr>
              <a:t>avtomatik</a:t>
            </a:r>
            <a:r>
              <a:rPr lang="ru-RU" sz="2800" dirty="0">
                <a:solidFill>
                  <a:schemeClr val="bg1"/>
                </a:solidFill>
              </a:rPr>
              <a:t> </a:t>
            </a:r>
            <a:r>
              <a:rPr lang="ru-RU" sz="2800" dirty="0" err="1">
                <a:solidFill>
                  <a:schemeClr val="bg1"/>
                </a:solidFill>
              </a:rPr>
              <a:t>qurilmadir</a:t>
            </a:r>
            <a:r>
              <a:rPr lang="ru-RU" sz="2800" dirty="0">
                <a:solidFill>
                  <a:schemeClr val="bg1"/>
                </a:solidFill>
              </a:rPr>
              <a:t>.</a:t>
            </a:r>
            <a:br>
              <a:rPr lang="ru-RU" sz="2800" dirty="0">
                <a:solidFill>
                  <a:schemeClr val="bg1"/>
                </a:solidFill>
              </a:rPr>
            </a:br>
            <a:endParaRPr lang="ru-RU" sz="2800" dirty="0">
              <a:solidFill>
                <a:schemeClr val="bg1"/>
              </a:solidFill>
            </a:endParaRPr>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95536" y="1988840"/>
            <a:ext cx="2152381" cy="38884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Горизонтальный свиток 3"/>
          <p:cNvSpPr/>
          <p:nvPr/>
        </p:nvSpPr>
        <p:spPr>
          <a:xfrm>
            <a:off x="2843808" y="1412776"/>
            <a:ext cx="4968552" cy="4752528"/>
          </a:xfrm>
          <a:prstGeom prst="horizontalScroll">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err="1"/>
              <a:t>Kompyuter</a:t>
            </a:r>
            <a:r>
              <a:rPr lang="ru-RU" sz="2400" dirty="0"/>
              <a:t> </a:t>
            </a:r>
            <a:r>
              <a:rPr lang="ru-RU" sz="2400" dirty="0" err="1"/>
              <a:t>inson</a:t>
            </a:r>
            <a:r>
              <a:rPr lang="ru-RU" sz="2400" dirty="0"/>
              <a:t> </a:t>
            </a:r>
            <a:r>
              <a:rPr lang="ru-RU" sz="2400" dirty="0" err="1"/>
              <a:t>hayot</a:t>
            </a:r>
            <a:r>
              <a:rPr lang="ru-RU" sz="2400" dirty="0"/>
              <a:t> </a:t>
            </a:r>
            <a:r>
              <a:rPr lang="ru-RU" sz="2400" dirty="0" err="1"/>
              <a:t>faoliyatining</a:t>
            </a:r>
            <a:r>
              <a:rPr lang="ru-RU" sz="2400" dirty="0"/>
              <a:t> </a:t>
            </a:r>
            <a:r>
              <a:rPr lang="ru-RU" sz="2400" dirty="0" err="1"/>
              <a:t>turli</a:t>
            </a:r>
            <a:r>
              <a:rPr lang="ru-RU" sz="2400" dirty="0"/>
              <a:t> </a:t>
            </a:r>
            <a:r>
              <a:rPr lang="ru-RU" sz="2400" dirty="0" err="1"/>
              <a:t>sohalarida</a:t>
            </a:r>
            <a:r>
              <a:rPr lang="ru-RU" sz="2400" dirty="0"/>
              <a:t> </a:t>
            </a:r>
            <a:r>
              <a:rPr lang="ru-RU" sz="2400" dirty="0" err="1"/>
              <a:t>ma’lumotlarni</a:t>
            </a:r>
            <a:r>
              <a:rPr lang="ru-RU" sz="2400" dirty="0"/>
              <a:t> </a:t>
            </a:r>
            <a:r>
              <a:rPr lang="ru-RU" sz="2400" dirty="0" err="1"/>
              <a:t>tezlik</a:t>
            </a:r>
            <a:r>
              <a:rPr lang="ru-RU" sz="2400" dirty="0"/>
              <a:t> </a:t>
            </a:r>
            <a:r>
              <a:rPr lang="ru-RU" sz="2400" dirty="0" err="1"/>
              <a:t>bilan</a:t>
            </a:r>
            <a:r>
              <a:rPr lang="ru-RU" sz="2400" dirty="0"/>
              <a:t> </a:t>
            </a:r>
            <a:r>
              <a:rPr lang="ru-RU" sz="2400" dirty="0" err="1"/>
              <a:t>kiritish</a:t>
            </a:r>
            <a:r>
              <a:rPr lang="ru-RU" sz="2400" dirty="0"/>
              <a:t>, </a:t>
            </a:r>
            <a:r>
              <a:rPr lang="ru-RU" sz="2400" dirty="0" err="1"/>
              <a:t>ko’rib</a:t>
            </a:r>
            <a:r>
              <a:rPr lang="ru-RU" sz="2400" dirty="0"/>
              <a:t> </a:t>
            </a:r>
            <a:r>
              <a:rPr lang="ru-RU" sz="2400" dirty="0" err="1"/>
              <a:t>chiqish</a:t>
            </a:r>
            <a:r>
              <a:rPr lang="ru-RU" sz="2400" dirty="0"/>
              <a:t>, </a:t>
            </a:r>
            <a:r>
              <a:rPr lang="ru-RU" sz="2400" dirty="0" err="1"/>
              <a:t>qa</a:t>
            </a:r>
            <a:r>
              <a:rPr lang="uz-Cyrl-UZ" sz="2400" dirty="0"/>
              <a:t>y</a:t>
            </a:r>
            <a:r>
              <a:rPr lang="ru-RU" sz="2400" dirty="0"/>
              <a:t>t</a:t>
            </a:r>
            <a:r>
              <a:rPr lang="uz-Cyrl-UZ" sz="2400" dirty="0"/>
              <a:t>a </a:t>
            </a:r>
            <a:r>
              <a:rPr lang="ru-RU" sz="2400" dirty="0" err="1"/>
              <a:t>ishlash</a:t>
            </a:r>
            <a:r>
              <a:rPr lang="ru-RU" sz="2400" dirty="0"/>
              <a:t>, </a:t>
            </a:r>
            <a:r>
              <a:rPr lang="ru-RU" sz="2400" dirty="0" err="1"/>
              <a:t>saqlab</a:t>
            </a:r>
            <a:r>
              <a:rPr lang="ru-RU" sz="2400" dirty="0"/>
              <a:t> </a:t>
            </a:r>
            <a:r>
              <a:rPr lang="ru-RU" sz="2400" dirty="0" err="1"/>
              <a:t>qo’yish</a:t>
            </a:r>
            <a:r>
              <a:rPr lang="ru-RU" sz="2400" dirty="0"/>
              <a:t> </a:t>
            </a:r>
            <a:r>
              <a:rPr lang="ru-RU" sz="2400" dirty="0" err="1"/>
              <a:t>va</a:t>
            </a:r>
            <a:r>
              <a:rPr lang="ru-RU" sz="2400" dirty="0"/>
              <a:t> </a:t>
            </a:r>
            <a:r>
              <a:rPr lang="ru-RU" sz="2400" dirty="0" err="1"/>
              <a:t>chiqarish</a:t>
            </a:r>
            <a:r>
              <a:rPr lang="ru-RU" sz="2400" dirty="0"/>
              <a:t> </a:t>
            </a:r>
            <a:r>
              <a:rPr lang="ru-RU" sz="2400" dirty="0" err="1"/>
              <a:t>uchun</a:t>
            </a:r>
            <a:r>
              <a:rPr lang="ru-RU" sz="2400" dirty="0"/>
              <a:t> m</a:t>
            </a:r>
            <a:r>
              <a:rPr lang="uz-Cyrl-UZ" sz="2400" dirty="0"/>
              <a:t>o’</a:t>
            </a:r>
            <a:r>
              <a:rPr lang="ru-RU" sz="2400" dirty="0" err="1"/>
              <a:t>ljallanga</a:t>
            </a:r>
            <a:r>
              <a:rPr lang="uz-Cyrl-UZ" sz="2400" dirty="0"/>
              <a:t>n </a:t>
            </a:r>
            <a:r>
              <a:rPr lang="ru-RU" sz="2400" dirty="0" err="1"/>
              <a:t>qurilma</a:t>
            </a:r>
            <a:r>
              <a:rPr lang="ru-RU" sz="2400" dirty="0"/>
              <a:t>.</a:t>
            </a:r>
          </a:p>
        </p:txBody>
      </p:sp>
    </p:spTree>
    <p:extLst>
      <p:ext uri="{BB962C8B-B14F-4D97-AF65-F5344CB8AC3E}">
        <p14:creationId xmlns:p14="http://schemas.microsoft.com/office/powerpoint/2010/main" val="159390436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mph" presetSubtype="0" fill="hold" grpId="0" nodeType="clickEffect">
                                  <p:stCondLst>
                                    <p:cond delay="0"/>
                                  </p:stCondLst>
                                  <p:childTnLst>
                                    <p:anim calcmode="discrete" valueType="str">
                                      <p:cBhvr override="childStyle">
                                        <p:cTn id="6" dur="2000" fill="hold"/>
                                        <p:tgtEl>
                                          <p:spTgt spid="2"/>
                                        </p:tgtEl>
                                        <p:attrNameLst>
                                          <p:attrName>style.fontWeight</p:attrName>
                                        </p:attrNameLst>
                                      </p:cBhvr>
                                      <p:tavLst>
                                        <p:tav tm="0">
                                          <p:val>
                                            <p:strVal val="normal"/>
                                          </p:val>
                                        </p:tav>
                                        <p:tav tm="50000">
                                          <p:val>
                                            <p:strVal val="bold"/>
                                          </p:val>
                                        </p:tav>
                                        <p:tav tm="60000">
                                          <p:val>
                                            <p:strVal val="normal"/>
                                          </p:val>
                                        </p:tav>
                                        <p:tav tm="100000">
                                          <p:val>
                                            <p:strVal val="normal"/>
                                          </p:val>
                                        </p:tav>
                                      </p:tavLst>
                                    </p:anim>
                                  </p:childTnLst>
                                </p:cTn>
                              </p:par>
                            </p:childTnLst>
                          </p:cTn>
                        </p:par>
                      </p:childTnLst>
                    </p:cTn>
                  </p:par>
                  <p:par>
                    <p:cTn id="7" fill="hold">
                      <p:stCondLst>
                        <p:cond delay="indefinite"/>
                      </p:stCondLst>
                      <p:childTnLst>
                        <p:par>
                          <p:cTn id="8" fill="hold">
                            <p:stCondLst>
                              <p:cond delay="0"/>
                            </p:stCondLst>
                            <p:childTnLst>
                              <p:par>
                                <p:cTn id="9" presetID="22" presetClass="entr" presetSubtype="4" fill="hold" nodeType="clickEffect">
                                  <p:stCondLst>
                                    <p:cond delay="0"/>
                                  </p:stCondLst>
                                  <p:childTnLst>
                                    <p:set>
                                      <p:cBhvr>
                                        <p:cTn id="10" dur="1" fill="hold">
                                          <p:stCondLst>
                                            <p:cond delay="0"/>
                                          </p:stCondLst>
                                        </p:cTn>
                                        <p:tgtEl>
                                          <p:spTgt spid="1026"/>
                                        </p:tgtEl>
                                        <p:attrNameLst>
                                          <p:attrName>style.visibility</p:attrName>
                                        </p:attrNameLst>
                                      </p:cBhvr>
                                      <p:to>
                                        <p:strVal val="visible"/>
                                      </p:to>
                                    </p:set>
                                    <p:animEffect transition="in" filter="wipe(down)">
                                      <p:cBhvr>
                                        <p:cTn id="11" dur="500"/>
                                        <p:tgtEl>
                                          <p:spTgt spid="1026"/>
                                        </p:tgtEl>
                                      </p:cBhvr>
                                    </p:animEffect>
                                  </p:childTnLst>
                                </p:cTn>
                              </p:par>
                            </p:childTnLst>
                          </p:cTn>
                        </p:par>
                      </p:childTnLst>
                    </p:cTn>
                  </p:par>
                  <p:par>
                    <p:cTn id="12" fill="hold">
                      <p:stCondLst>
                        <p:cond delay="indefinite"/>
                      </p:stCondLst>
                      <p:childTnLst>
                        <p:par>
                          <p:cTn id="13" fill="hold">
                            <p:stCondLst>
                              <p:cond delay="0"/>
                            </p:stCondLst>
                            <p:childTnLst>
                              <p:par>
                                <p:cTn id="14" presetID="8" presetClass="emph" presetSubtype="0" fill="hold" grpId="0" nodeType="clickEffect">
                                  <p:stCondLst>
                                    <p:cond delay="0"/>
                                  </p:stCondLst>
                                  <p:childTnLst>
                                    <p:animRot by="21600000">
                                      <p:cBhvr>
                                        <p:cTn id="15" dur="2000" fill="hold"/>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354162"/>
          </a:xfrm>
        </p:spPr>
        <p:txBody>
          <a:bodyPr>
            <a:normAutofit fontScale="90000"/>
          </a:bodyPr>
          <a:lstStyle/>
          <a:p>
            <a:r>
              <a:rPr lang="en-US" dirty="0" err="1" smtClean="0">
                <a:solidFill>
                  <a:schemeClr val="bg1"/>
                </a:solidFill>
              </a:rPr>
              <a:t>Kompyuter</a:t>
            </a:r>
            <a:r>
              <a:rPr lang="en-US" dirty="0" smtClean="0">
                <a:solidFill>
                  <a:schemeClr val="bg1"/>
                </a:solidFill>
              </a:rPr>
              <a:t> </a:t>
            </a:r>
            <a:r>
              <a:rPr lang="en-US" dirty="0" err="1" smtClean="0">
                <a:solidFill>
                  <a:schemeClr val="bg1"/>
                </a:solidFill>
              </a:rPr>
              <a:t>qurilmalar</a:t>
            </a:r>
            <a:r>
              <a:rPr lang="en-US" dirty="0" smtClean="0">
                <a:solidFill>
                  <a:schemeClr val="bg1"/>
                </a:solidFill>
              </a:rPr>
              <a:t> 2 </a:t>
            </a:r>
            <a:r>
              <a:rPr lang="en-US" dirty="0" err="1" smtClean="0">
                <a:solidFill>
                  <a:schemeClr val="bg1"/>
                </a:solidFill>
              </a:rPr>
              <a:t>qisimdan</a:t>
            </a:r>
            <a:r>
              <a:rPr lang="en-US" dirty="0" smtClean="0">
                <a:solidFill>
                  <a:schemeClr val="bg1"/>
                </a:solidFill>
              </a:rPr>
              <a:t> </a:t>
            </a:r>
            <a:r>
              <a:rPr lang="en-US" dirty="0" err="1" smtClean="0">
                <a:solidFill>
                  <a:schemeClr val="bg1"/>
                </a:solidFill>
              </a:rPr>
              <a:t>iborat</a:t>
            </a:r>
            <a:r>
              <a:rPr lang="en-US" dirty="0" smtClean="0">
                <a:solidFill>
                  <a:schemeClr val="bg1"/>
                </a:solidFill>
              </a:rPr>
              <a:t>:</a:t>
            </a:r>
            <a:r>
              <a:rPr lang="ru-RU" dirty="0" smtClean="0">
                <a:solidFill>
                  <a:schemeClr val="bg1"/>
                </a:solidFill>
              </a:rPr>
              <a:t/>
            </a:r>
            <a:br>
              <a:rPr lang="ru-RU" dirty="0" smtClean="0">
                <a:solidFill>
                  <a:schemeClr val="bg1"/>
                </a:solidFill>
              </a:rPr>
            </a:br>
            <a:endParaRPr lang="ru-RU" dirty="0">
              <a:solidFill>
                <a:schemeClr val="bg1"/>
              </a:solidFill>
            </a:endParaRPr>
          </a:p>
        </p:txBody>
      </p:sp>
      <p:sp>
        <p:nvSpPr>
          <p:cNvPr id="3" name="Объект 2"/>
          <p:cNvSpPr>
            <a:spLocks noGrp="1"/>
          </p:cNvSpPr>
          <p:nvPr>
            <p:ph idx="1"/>
          </p:nvPr>
        </p:nvSpPr>
        <p:spPr/>
        <p:txBody>
          <a:bodyPr/>
          <a:lstStyle/>
          <a:p>
            <a:endParaRPr lang="ru-RU" dirty="0"/>
          </a:p>
        </p:txBody>
      </p:sp>
      <p:sp>
        <p:nvSpPr>
          <p:cNvPr id="4" name="Лента лицом вверх 3"/>
          <p:cNvSpPr/>
          <p:nvPr/>
        </p:nvSpPr>
        <p:spPr>
          <a:xfrm>
            <a:off x="467544" y="1772816"/>
            <a:ext cx="8136904" cy="4176464"/>
          </a:xfrm>
          <a:prstGeom prst="ribbon2">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err="1" smtClean="0">
                <a:solidFill>
                  <a:srgbClr val="FF0000"/>
                </a:solidFill>
              </a:rPr>
              <a:t>Asosiy</a:t>
            </a:r>
            <a:r>
              <a:rPr lang="en-US" b="1" dirty="0" smtClean="0">
                <a:solidFill>
                  <a:srgbClr val="FF0000"/>
                </a:solidFill>
              </a:rPr>
              <a:t> </a:t>
            </a:r>
            <a:r>
              <a:rPr lang="en-US" b="1" dirty="0" err="1">
                <a:solidFill>
                  <a:srgbClr val="FF0000"/>
                </a:solidFill>
              </a:rPr>
              <a:t>qurilmalar</a:t>
            </a:r>
            <a:r>
              <a:rPr lang="en-US" b="1" dirty="0">
                <a:solidFill>
                  <a:srgbClr val="FF0000"/>
                </a:solidFill>
              </a:rPr>
              <a:t> </a:t>
            </a:r>
            <a:r>
              <a:rPr lang="en-US" b="1" dirty="0"/>
              <a:t>– </a:t>
            </a:r>
            <a:r>
              <a:rPr lang="en-US" dirty="0" err="1"/>
              <a:t>kompyuterning</a:t>
            </a:r>
            <a:r>
              <a:rPr lang="en-US" dirty="0"/>
              <a:t> </a:t>
            </a:r>
            <a:r>
              <a:rPr lang="en-US" dirty="0" err="1"/>
              <a:t>ishlashini</a:t>
            </a:r>
            <a:r>
              <a:rPr lang="en-US" dirty="0"/>
              <a:t> </a:t>
            </a:r>
            <a:r>
              <a:rPr lang="en-US" dirty="0" err="1"/>
              <a:t>ta’minlovchi</a:t>
            </a:r>
            <a:r>
              <a:rPr lang="en-US" dirty="0"/>
              <a:t> </a:t>
            </a:r>
            <a:r>
              <a:rPr lang="en-US" dirty="0" err="1"/>
              <a:t>qurilmalar</a:t>
            </a:r>
            <a:r>
              <a:rPr lang="en-US" dirty="0"/>
              <a:t> </a:t>
            </a:r>
            <a:r>
              <a:rPr lang="en-US" dirty="0" err="1"/>
              <a:t>bo’lib</a:t>
            </a:r>
            <a:r>
              <a:rPr lang="en-US" dirty="0"/>
              <a:t>, </a:t>
            </a:r>
            <a:r>
              <a:rPr lang="en-US" dirty="0" err="1"/>
              <a:t>bo’larga</a:t>
            </a:r>
            <a:r>
              <a:rPr lang="en-US" dirty="0"/>
              <a:t> m</a:t>
            </a:r>
            <a:r>
              <a:rPr lang="uz-Cyrl-UZ" dirty="0"/>
              <a:t>o</a:t>
            </a:r>
            <a:r>
              <a:rPr lang="en-US" dirty="0" err="1"/>
              <a:t>nitor</a:t>
            </a:r>
            <a:r>
              <a:rPr lang="en-US" dirty="0"/>
              <a:t>, </a:t>
            </a:r>
            <a:r>
              <a:rPr lang="en-US" dirty="0" err="1"/>
              <a:t>klavi</a:t>
            </a:r>
            <a:r>
              <a:rPr lang="uz-Cyrl-UZ" dirty="0"/>
              <a:t>a</a:t>
            </a:r>
            <a:r>
              <a:rPr lang="en-US" dirty="0" err="1"/>
              <a:t>tura</a:t>
            </a:r>
            <a:r>
              <a:rPr lang="en-US" dirty="0"/>
              <a:t>, </a:t>
            </a:r>
            <a:r>
              <a:rPr lang="en-US" dirty="0" err="1"/>
              <a:t>sichqoncha</a:t>
            </a:r>
            <a:r>
              <a:rPr lang="en-US" dirty="0"/>
              <a:t> </a:t>
            </a:r>
            <a:r>
              <a:rPr lang="en-US" dirty="0" err="1"/>
              <a:t>va</a:t>
            </a:r>
            <a:r>
              <a:rPr lang="en-US" dirty="0"/>
              <a:t> </a:t>
            </a:r>
            <a:r>
              <a:rPr lang="en-US" dirty="0" err="1"/>
              <a:t>tizimlar</a:t>
            </a:r>
            <a:r>
              <a:rPr lang="en-US" dirty="0"/>
              <a:t> </a:t>
            </a:r>
            <a:r>
              <a:rPr lang="en-US" dirty="0" err="1"/>
              <a:t>bloki</a:t>
            </a:r>
            <a:r>
              <a:rPr lang="en-US" dirty="0"/>
              <a:t> </a:t>
            </a:r>
            <a:r>
              <a:rPr lang="en-US" dirty="0" err="1"/>
              <a:t>kiradi</a:t>
            </a:r>
            <a:r>
              <a:rPr lang="en-US" dirty="0"/>
              <a:t>.</a:t>
            </a:r>
            <a:endParaRPr lang="ru-RU" dirty="0"/>
          </a:p>
          <a:p>
            <a:r>
              <a:rPr lang="en-US" b="1" dirty="0" err="1">
                <a:solidFill>
                  <a:srgbClr val="FF0000"/>
                </a:solidFill>
              </a:rPr>
              <a:t>Qo’shimcha</a:t>
            </a:r>
            <a:r>
              <a:rPr lang="en-US" b="1" dirty="0">
                <a:solidFill>
                  <a:srgbClr val="FF0000"/>
                </a:solidFill>
              </a:rPr>
              <a:t> </a:t>
            </a:r>
            <a:r>
              <a:rPr lang="en-US" b="1" dirty="0" err="1">
                <a:solidFill>
                  <a:srgbClr val="FF0000"/>
                </a:solidFill>
              </a:rPr>
              <a:t>qurilmalar</a:t>
            </a:r>
            <a:r>
              <a:rPr lang="en-US" b="1" dirty="0">
                <a:solidFill>
                  <a:srgbClr val="FF0000"/>
                </a:solidFill>
              </a:rPr>
              <a:t> </a:t>
            </a:r>
            <a:r>
              <a:rPr lang="en-US" b="1" dirty="0"/>
              <a:t>– </a:t>
            </a:r>
            <a:r>
              <a:rPr lang="en-US" dirty="0" err="1"/>
              <a:t>kompyuterning</a:t>
            </a:r>
            <a:r>
              <a:rPr lang="en-US" dirty="0"/>
              <a:t> </a:t>
            </a:r>
            <a:r>
              <a:rPr lang="en-US" dirty="0" err="1"/>
              <a:t>ishlash</a:t>
            </a:r>
            <a:r>
              <a:rPr lang="en-US" dirty="0"/>
              <a:t> </a:t>
            </a:r>
            <a:r>
              <a:rPr lang="en-US" dirty="0" err="1"/>
              <a:t>samaradorligini</a:t>
            </a:r>
            <a:r>
              <a:rPr lang="en-US" dirty="0"/>
              <a:t> </a:t>
            </a:r>
            <a:r>
              <a:rPr lang="en-US" dirty="0" err="1"/>
              <a:t>oshirish</a:t>
            </a:r>
            <a:r>
              <a:rPr lang="en-US" dirty="0"/>
              <a:t> </a:t>
            </a:r>
            <a:r>
              <a:rPr lang="en-US" dirty="0" err="1"/>
              <a:t>uchun</a:t>
            </a:r>
            <a:r>
              <a:rPr lang="en-US" dirty="0"/>
              <a:t> </a:t>
            </a:r>
            <a:r>
              <a:rPr lang="en-US" dirty="0" err="1"/>
              <a:t>mo’ljallanagan</a:t>
            </a:r>
            <a:r>
              <a:rPr lang="en-US" dirty="0"/>
              <a:t> </a:t>
            </a:r>
            <a:r>
              <a:rPr lang="en-US" dirty="0" err="1"/>
              <a:t>qurilmalar</a:t>
            </a:r>
            <a:r>
              <a:rPr lang="en-US" dirty="0"/>
              <a:t> </a:t>
            </a:r>
            <a:r>
              <a:rPr lang="en-US" dirty="0" err="1"/>
              <a:t>bo’lib</a:t>
            </a:r>
            <a:r>
              <a:rPr lang="en-US" dirty="0"/>
              <a:t>, </a:t>
            </a:r>
            <a:r>
              <a:rPr lang="en-US" dirty="0" err="1"/>
              <a:t>bularga</a:t>
            </a:r>
            <a:r>
              <a:rPr lang="en-US" dirty="0"/>
              <a:t> </a:t>
            </a:r>
            <a:r>
              <a:rPr lang="en-US" dirty="0" err="1"/>
              <a:t>pr</a:t>
            </a:r>
            <a:r>
              <a:rPr lang="uz-Cyrl-UZ" dirty="0"/>
              <a:t>i</a:t>
            </a:r>
            <a:r>
              <a:rPr lang="en-US" dirty="0" err="1"/>
              <a:t>nter</a:t>
            </a:r>
            <a:r>
              <a:rPr lang="en-US" dirty="0"/>
              <a:t>, </a:t>
            </a:r>
            <a:r>
              <a:rPr lang="en-US" dirty="0" err="1"/>
              <a:t>skaner</a:t>
            </a:r>
            <a:r>
              <a:rPr lang="en-US" dirty="0"/>
              <a:t>, </a:t>
            </a:r>
            <a:r>
              <a:rPr lang="en-US" dirty="0" err="1"/>
              <a:t>aktiv</a:t>
            </a:r>
            <a:r>
              <a:rPr lang="en-US" dirty="0"/>
              <a:t> </a:t>
            </a:r>
            <a:r>
              <a:rPr lang="en-US" dirty="0" err="1"/>
              <a:t>kalonkalar</a:t>
            </a:r>
            <a:r>
              <a:rPr lang="en-US" dirty="0"/>
              <a:t>, modem, plotter </a:t>
            </a:r>
            <a:r>
              <a:rPr lang="en-US" dirty="0" err="1"/>
              <a:t>va</a:t>
            </a:r>
            <a:r>
              <a:rPr lang="en-US" dirty="0"/>
              <a:t> </a:t>
            </a:r>
            <a:r>
              <a:rPr lang="en-US" dirty="0" err="1"/>
              <a:t>boshqalar</a:t>
            </a:r>
            <a:r>
              <a:rPr lang="en-US" dirty="0"/>
              <a:t> </a:t>
            </a:r>
            <a:r>
              <a:rPr lang="en-US" dirty="0" err="1"/>
              <a:t>kiradi</a:t>
            </a:r>
            <a:r>
              <a:rPr lang="en-US" dirty="0"/>
              <a:t>.</a:t>
            </a:r>
            <a:endParaRPr lang="ru-RU" dirty="0"/>
          </a:p>
        </p:txBody>
      </p:sp>
    </p:spTree>
    <p:extLst>
      <p:ext uri="{BB962C8B-B14F-4D97-AF65-F5344CB8AC3E}">
        <p14:creationId xmlns:p14="http://schemas.microsoft.com/office/powerpoint/2010/main" val="404885259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solidFill>
                  <a:srgbClr val="FFFF00"/>
                </a:solidFill>
              </a:rPr>
              <a:t>Monitor</a:t>
            </a:r>
            <a:endParaRPr lang="ru-RU" dirty="0">
              <a:solidFill>
                <a:srgbClr val="FFFF00"/>
              </a:solidFill>
            </a:endParaRPr>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95536" y="2204864"/>
            <a:ext cx="1485714" cy="12571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Овал 3"/>
          <p:cNvSpPr/>
          <p:nvPr/>
        </p:nvSpPr>
        <p:spPr>
          <a:xfrm>
            <a:off x="2267744" y="1124744"/>
            <a:ext cx="5760639" cy="4586808"/>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t>Mon</a:t>
            </a:r>
            <a:r>
              <a:rPr lang="uz-Cyrl-UZ" sz="2400" b="1" dirty="0"/>
              <a:t>i</a:t>
            </a:r>
            <a:r>
              <a:rPr lang="en-US" sz="2400" b="1" dirty="0"/>
              <a:t>tor – </a:t>
            </a:r>
            <a:r>
              <a:rPr lang="en-US" sz="2400" dirty="0" err="1"/>
              <a:t>grafikli</a:t>
            </a:r>
            <a:r>
              <a:rPr lang="en-US" sz="2400" dirty="0"/>
              <a:t> </a:t>
            </a:r>
            <a:r>
              <a:rPr lang="en-US" sz="2400" dirty="0" err="1"/>
              <a:t>va</a:t>
            </a:r>
            <a:r>
              <a:rPr lang="en-US" sz="2400" dirty="0"/>
              <a:t> </a:t>
            </a:r>
            <a:r>
              <a:rPr lang="en-US" sz="2400" dirty="0" err="1"/>
              <a:t>matnli</a:t>
            </a:r>
            <a:r>
              <a:rPr lang="en-US" sz="2400" dirty="0"/>
              <a:t> </a:t>
            </a:r>
            <a:r>
              <a:rPr lang="en-US" sz="2400" dirty="0" err="1"/>
              <a:t>ma’lumotlarni</a:t>
            </a:r>
            <a:r>
              <a:rPr lang="en-US" sz="2400" dirty="0"/>
              <a:t> </a:t>
            </a:r>
            <a:r>
              <a:rPr lang="en-US" sz="2400" dirty="0" err="1"/>
              <a:t>ekranga</a:t>
            </a:r>
            <a:r>
              <a:rPr lang="en-US" sz="2400" dirty="0"/>
              <a:t> </a:t>
            </a:r>
            <a:r>
              <a:rPr lang="en-US" sz="2400" dirty="0" err="1"/>
              <a:t>chiqarish</a:t>
            </a:r>
            <a:r>
              <a:rPr lang="en-US" sz="2400" dirty="0"/>
              <a:t> </a:t>
            </a:r>
            <a:r>
              <a:rPr lang="en-US" sz="2400" dirty="0" err="1"/>
              <a:t>uchun</a:t>
            </a:r>
            <a:r>
              <a:rPr lang="en-US" sz="2400" dirty="0"/>
              <a:t> </a:t>
            </a:r>
            <a:r>
              <a:rPr lang="en-US" sz="2400" dirty="0" err="1"/>
              <a:t>mo’ljallanga</a:t>
            </a:r>
            <a:r>
              <a:rPr lang="uz-Cyrl-UZ" sz="2400" dirty="0"/>
              <a:t>n </a:t>
            </a:r>
            <a:r>
              <a:rPr lang="en-US" sz="2400" dirty="0" err="1"/>
              <a:t>qurilma</a:t>
            </a:r>
            <a:r>
              <a:rPr lang="en-US" sz="2400" dirty="0"/>
              <a:t>.</a:t>
            </a:r>
            <a:endParaRPr lang="ru-RU" sz="2400" dirty="0"/>
          </a:p>
          <a:p>
            <a:r>
              <a:rPr lang="en-US" sz="2400" dirty="0"/>
              <a:t>      Monitor </a:t>
            </a:r>
            <a:r>
              <a:rPr lang="en-US" sz="2400" dirty="0" err="1"/>
              <a:t>kompyuterning</a:t>
            </a:r>
            <a:r>
              <a:rPr lang="en-US" sz="2400" dirty="0"/>
              <a:t> </a:t>
            </a:r>
            <a:r>
              <a:rPr lang="en-US" sz="2400" dirty="0" err="1"/>
              <a:t>ish</a:t>
            </a:r>
            <a:r>
              <a:rPr lang="en-US" sz="2400" dirty="0"/>
              <a:t> </a:t>
            </a:r>
            <a:r>
              <a:rPr lang="en-US" sz="2400" dirty="0" err="1"/>
              <a:t>jarayonida</a:t>
            </a:r>
            <a:r>
              <a:rPr lang="en-US" sz="2400" dirty="0"/>
              <a:t> </a:t>
            </a:r>
            <a:r>
              <a:rPr lang="en-US" sz="2400" dirty="0" err="1"/>
              <a:t>vujudga</a:t>
            </a:r>
            <a:r>
              <a:rPr lang="en-US" sz="2400" dirty="0"/>
              <a:t> </a:t>
            </a:r>
            <a:r>
              <a:rPr lang="en-US" sz="2400" dirty="0" err="1"/>
              <a:t>keladigan</a:t>
            </a:r>
            <a:r>
              <a:rPr lang="en-US" sz="2400" dirty="0"/>
              <a:t> </a:t>
            </a:r>
            <a:r>
              <a:rPr lang="en-US" sz="2400" dirty="0" err="1"/>
              <a:t>axborotlarni</a:t>
            </a:r>
            <a:r>
              <a:rPr lang="en-US" sz="2400" dirty="0"/>
              <a:t> </a:t>
            </a:r>
            <a:r>
              <a:rPr lang="en-US" sz="2400" dirty="0" err="1"/>
              <a:t>ekranda</a:t>
            </a:r>
            <a:r>
              <a:rPr lang="en-US" sz="2400" dirty="0"/>
              <a:t> </a:t>
            </a:r>
            <a:r>
              <a:rPr lang="en-US" sz="2400" dirty="0" err="1"/>
              <a:t>yoritib</a:t>
            </a:r>
            <a:r>
              <a:rPr lang="en-US" sz="2400" dirty="0"/>
              <a:t> </a:t>
            </a:r>
            <a:r>
              <a:rPr lang="en-US" sz="2400" dirty="0" err="1"/>
              <a:t>berishga</a:t>
            </a:r>
            <a:r>
              <a:rPr lang="en-US" sz="2400" dirty="0"/>
              <a:t> </a:t>
            </a:r>
            <a:r>
              <a:rPr lang="en-US" sz="2400" dirty="0" err="1"/>
              <a:t>xizmat</a:t>
            </a:r>
            <a:r>
              <a:rPr lang="en-US" sz="2400" dirty="0"/>
              <a:t> </a:t>
            </a:r>
            <a:r>
              <a:rPr lang="en-US" sz="2400" dirty="0" err="1"/>
              <a:t>qiladigan</a:t>
            </a:r>
            <a:r>
              <a:rPr lang="en-US" sz="2400" dirty="0"/>
              <a:t> </a:t>
            </a:r>
            <a:r>
              <a:rPr lang="en-US" sz="2400" dirty="0" err="1"/>
              <a:t>qurilma</a:t>
            </a:r>
            <a:r>
              <a:rPr lang="en-US" dirty="0"/>
              <a:t>. </a:t>
            </a:r>
            <a:endParaRPr lang="ru-RU" dirty="0"/>
          </a:p>
        </p:txBody>
      </p:sp>
    </p:spTree>
    <p:extLst>
      <p:ext uri="{BB962C8B-B14F-4D97-AF65-F5344CB8AC3E}">
        <p14:creationId xmlns:p14="http://schemas.microsoft.com/office/powerpoint/2010/main" val="969572743"/>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2050"/>
                                        </p:tgtEl>
                                        <p:attrNameLst>
                                          <p:attrName>style.visibility</p:attrName>
                                        </p:attrNameLst>
                                      </p:cBhvr>
                                      <p:to>
                                        <p:strVal val="visible"/>
                                      </p:to>
                                    </p:set>
                                    <p:anim calcmode="lin" valueType="num">
                                      <p:cBhvr additive="base">
                                        <p:cTn id="12" dur="500" fill="hold"/>
                                        <p:tgtEl>
                                          <p:spTgt spid="2050"/>
                                        </p:tgtEl>
                                        <p:attrNameLst>
                                          <p:attrName>ppt_x</p:attrName>
                                        </p:attrNameLst>
                                      </p:cBhvr>
                                      <p:tavLst>
                                        <p:tav tm="0">
                                          <p:val>
                                            <p:strVal val="#ppt_x"/>
                                          </p:val>
                                        </p:tav>
                                        <p:tav tm="100000">
                                          <p:val>
                                            <p:strVal val="#ppt_x"/>
                                          </p:val>
                                        </p:tav>
                                      </p:tavLst>
                                    </p:anim>
                                    <p:anim calcmode="lin" valueType="num">
                                      <p:cBhvr additive="base">
                                        <p:cTn id="13" dur="500" fill="hold"/>
                                        <p:tgtEl>
                                          <p:spTgt spid="2050"/>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fade">
                                      <p:cBhvr>
                                        <p:cTn id="18" dur="1000"/>
                                        <p:tgtEl>
                                          <p:spTgt spid="4"/>
                                        </p:tgtEl>
                                      </p:cBhvr>
                                    </p:animEffect>
                                    <p:anim calcmode="lin" valueType="num">
                                      <p:cBhvr>
                                        <p:cTn id="19" dur="1000" fill="hold"/>
                                        <p:tgtEl>
                                          <p:spTgt spid="4"/>
                                        </p:tgtEl>
                                        <p:attrNameLst>
                                          <p:attrName>ppt_x</p:attrName>
                                        </p:attrNameLst>
                                      </p:cBhvr>
                                      <p:tavLst>
                                        <p:tav tm="0">
                                          <p:val>
                                            <p:strVal val="#ppt_x"/>
                                          </p:val>
                                        </p:tav>
                                        <p:tav tm="100000">
                                          <p:val>
                                            <p:strVal val="#ppt_x"/>
                                          </p:val>
                                        </p:tav>
                                      </p:tavLst>
                                    </p:anim>
                                    <p:anim calcmode="lin" valueType="num">
                                      <p:cBhvr>
                                        <p:cTn id="20"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274638"/>
            <a:ext cx="8003232" cy="2866330"/>
          </a:xfrm>
        </p:spPr>
        <p:txBody>
          <a:bodyPr>
            <a:normAutofit fontScale="90000"/>
          </a:bodyPr>
          <a:lstStyle/>
          <a:p>
            <a:r>
              <a:rPr lang="en-US" b="1" dirty="0" smtClean="0"/>
              <a:t/>
            </a:r>
            <a:br>
              <a:rPr lang="en-US" b="1" dirty="0" smtClean="0"/>
            </a:br>
            <a:r>
              <a:rPr lang="en-US" b="1" dirty="0" err="1" smtClean="0">
                <a:solidFill>
                  <a:srgbClr val="FFFF00"/>
                </a:solidFill>
              </a:rPr>
              <a:t>Klaviatura</a:t>
            </a:r>
            <a:r>
              <a:rPr lang="en-US" b="1" dirty="0" smtClean="0">
                <a:solidFill>
                  <a:srgbClr val="FFFF00"/>
                </a:solidFill>
              </a:rPr>
              <a:t> </a:t>
            </a:r>
            <a:r>
              <a:rPr lang="en-US" b="1" dirty="0"/>
              <a:t>– </a:t>
            </a:r>
            <a:r>
              <a:rPr lang="en-US" dirty="0" err="1">
                <a:solidFill>
                  <a:schemeClr val="bg1"/>
                </a:solidFill>
              </a:rPr>
              <a:t>kompyuterga</a:t>
            </a:r>
            <a:r>
              <a:rPr lang="en-US" dirty="0">
                <a:solidFill>
                  <a:schemeClr val="bg1"/>
                </a:solidFill>
              </a:rPr>
              <a:t> </a:t>
            </a:r>
            <a:r>
              <a:rPr lang="en-US" dirty="0" err="1">
                <a:solidFill>
                  <a:schemeClr val="bg1"/>
                </a:solidFill>
              </a:rPr>
              <a:t>ma’lumotlarni</a:t>
            </a:r>
            <a:r>
              <a:rPr lang="en-US" dirty="0">
                <a:solidFill>
                  <a:schemeClr val="bg1"/>
                </a:solidFill>
              </a:rPr>
              <a:t> </a:t>
            </a:r>
            <a:r>
              <a:rPr lang="en-US" dirty="0" err="1">
                <a:solidFill>
                  <a:schemeClr val="bg1"/>
                </a:solidFill>
              </a:rPr>
              <a:t>kiritish</a:t>
            </a:r>
            <a:r>
              <a:rPr lang="en-US" dirty="0">
                <a:solidFill>
                  <a:schemeClr val="bg1"/>
                </a:solidFill>
              </a:rPr>
              <a:t> </a:t>
            </a:r>
            <a:r>
              <a:rPr lang="en-US" dirty="0" err="1">
                <a:solidFill>
                  <a:schemeClr val="bg1"/>
                </a:solidFill>
              </a:rPr>
              <a:t>va</a:t>
            </a:r>
            <a:r>
              <a:rPr lang="en-US" dirty="0">
                <a:solidFill>
                  <a:schemeClr val="bg1"/>
                </a:solidFill>
              </a:rPr>
              <a:t> </a:t>
            </a:r>
            <a:r>
              <a:rPr lang="en-US" dirty="0" err="1">
                <a:solidFill>
                  <a:schemeClr val="bg1"/>
                </a:solidFill>
              </a:rPr>
              <a:t>qayta</a:t>
            </a:r>
            <a:r>
              <a:rPr lang="en-US" dirty="0">
                <a:solidFill>
                  <a:schemeClr val="bg1"/>
                </a:solidFill>
              </a:rPr>
              <a:t> </a:t>
            </a:r>
            <a:r>
              <a:rPr lang="en-US" dirty="0" err="1">
                <a:solidFill>
                  <a:schemeClr val="bg1"/>
                </a:solidFill>
              </a:rPr>
              <a:t>ishlash</a:t>
            </a:r>
            <a:r>
              <a:rPr lang="en-US" dirty="0">
                <a:solidFill>
                  <a:schemeClr val="bg1"/>
                </a:solidFill>
              </a:rPr>
              <a:t> </a:t>
            </a:r>
            <a:r>
              <a:rPr lang="en-US" dirty="0" err="1">
                <a:solidFill>
                  <a:schemeClr val="bg1"/>
                </a:solidFill>
              </a:rPr>
              <a:t>uchun</a:t>
            </a:r>
            <a:r>
              <a:rPr lang="en-US" dirty="0">
                <a:solidFill>
                  <a:schemeClr val="bg1"/>
                </a:solidFill>
              </a:rPr>
              <a:t> </a:t>
            </a:r>
            <a:r>
              <a:rPr lang="en-US" dirty="0" err="1">
                <a:solidFill>
                  <a:schemeClr val="bg1"/>
                </a:solidFill>
              </a:rPr>
              <a:t>mo’ljallanagan</a:t>
            </a:r>
            <a:r>
              <a:rPr lang="en-US" dirty="0">
                <a:solidFill>
                  <a:schemeClr val="bg1"/>
                </a:solidFill>
              </a:rPr>
              <a:t> </a:t>
            </a:r>
            <a:r>
              <a:rPr lang="en-US" dirty="0" err="1">
                <a:solidFill>
                  <a:schemeClr val="bg1"/>
                </a:solidFill>
              </a:rPr>
              <a:t>qurilma</a:t>
            </a:r>
            <a:r>
              <a:rPr lang="en-US" dirty="0">
                <a:solidFill>
                  <a:schemeClr val="bg1"/>
                </a:solidFill>
              </a:rPr>
              <a:t>.</a:t>
            </a:r>
            <a:r>
              <a:rPr lang="ru-RU" dirty="0">
                <a:solidFill>
                  <a:schemeClr val="bg1"/>
                </a:solidFill>
              </a:rPr>
              <a:t/>
            </a:r>
            <a:br>
              <a:rPr lang="ru-RU" dirty="0">
                <a:solidFill>
                  <a:schemeClr val="bg1"/>
                </a:solidFill>
              </a:rPr>
            </a:br>
            <a:endParaRPr lang="ru-RU" dirty="0">
              <a:solidFill>
                <a:schemeClr val="bg1"/>
              </a:solidFill>
            </a:endParaRPr>
          </a:p>
        </p:txBody>
      </p:sp>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403648" y="3645024"/>
            <a:ext cx="6192688" cy="26642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4605672"/>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45" presetClass="entr" presetSubtype="0" fill="hold" nodeType="clickEffect">
                                  <p:stCondLst>
                                    <p:cond delay="0"/>
                                  </p:stCondLst>
                                  <p:childTnLst>
                                    <p:set>
                                      <p:cBhvr>
                                        <p:cTn id="14" dur="1" fill="hold">
                                          <p:stCondLst>
                                            <p:cond delay="0"/>
                                          </p:stCondLst>
                                        </p:cTn>
                                        <p:tgtEl>
                                          <p:spTgt spid="3074"/>
                                        </p:tgtEl>
                                        <p:attrNameLst>
                                          <p:attrName>style.visibility</p:attrName>
                                        </p:attrNameLst>
                                      </p:cBhvr>
                                      <p:to>
                                        <p:strVal val="visible"/>
                                      </p:to>
                                    </p:set>
                                    <p:animEffect transition="in" filter="fade">
                                      <p:cBhvr>
                                        <p:cTn id="15" dur="2000"/>
                                        <p:tgtEl>
                                          <p:spTgt spid="3074"/>
                                        </p:tgtEl>
                                      </p:cBhvr>
                                    </p:animEffect>
                                    <p:anim calcmode="lin" valueType="num">
                                      <p:cBhvr>
                                        <p:cTn id="16" dur="2000" fill="hold"/>
                                        <p:tgtEl>
                                          <p:spTgt spid="3074"/>
                                        </p:tgtEl>
                                        <p:attrNameLst>
                                          <p:attrName>ppt_w</p:attrName>
                                        </p:attrNameLst>
                                      </p:cBhvr>
                                      <p:tavLst>
                                        <p:tav tm="0" fmla="#ppt_w*sin(2.5*pi*$)">
                                          <p:val>
                                            <p:fltVal val="0"/>
                                          </p:val>
                                        </p:tav>
                                        <p:tav tm="100000">
                                          <p:val>
                                            <p:fltVal val="1"/>
                                          </p:val>
                                        </p:tav>
                                      </p:tavLst>
                                    </p:anim>
                                    <p:anim calcmode="lin" valueType="num">
                                      <p:cBhvr>
                                        <p:cTn id="17" dur="2000" fill="hold"/>
                                        <p:tgtEl>
                                          <p:spTgt spid="307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2794322"/>
          </a:xfrm>
        </p:spPr>
        <p:txBody>
          <a:bodyPr>
            <a:normAutofit/>
          </a:bodyPr>
          <a:lstStyle/>
          <a:p>
            <a:r>
              <a:rPr lang="en-US" dirty="0"/>
              <a:t> </a:t>
            </a:r>
            <a:r>
              <a:rPr lang="en-US" b="1" dirty="0" err="1">
                <a:solidFill>
                  <a:srgbClr val="FFFF00"/>
                </a:solidFill>
              </a:rPr>
              <a:t>Sichqoncha</a:t>
            </a:r>
            <a:r>
              <a:rPr lang="en-US" b="1" dirty="0">
                <a:solidFill>
                  <a:schemeClr val="bg1"/>
                </a:solidFill>
              </a:rPr>
              <a:t> – </a:t>
            </a:r>
            <a:r>
              <a:rPr lang="en-US" dirty="0" err="1">
                <a:solidFill>
                  <a:schemeClr val="bg1"/>
                </a:solidFill>
              </a:rPr>
              <a:t>kampyuterga</a:t>
            </a:r>
            <a:r>
              <a:rPr lang="en-US" dirty="0">
                <a:solidFill>
                  <a:schemeClr val="bg1"/>
                </a:solidFill>
              </a:rPr>
              <a:t> </a:t>
            </a:r>
            <a:r>
              <a:rPr lang="en-US" dirty="0" err="1">
                <a:solidFill>
                  <a:schemeClr val="bg1"/>
                </a:solidFill>
              </a:rPr>
              <a:t>ma’lumotlarni</a:t>
            </a:r>
            <a:r>
              <a:rPr lang="en-US" dirty="0">
                <a:solidFill>
                  <a:schemeClr val="bg1"/>
                </a:solidFill>
              </a:rPr>
              <a:t> </a:t>
            </a:r>
            <a:r>
              <a:rPr lang="en-US" dirty="0" err="1">
                <a:solidFill>
                  <a:schemeClr val="bg1"/>
                </a:solidFill>
              </a:rPr>
              <a:t>kiritishni</a:t>
            </a:r>
            <a:r>
              <a:rPr lang="en-US" dirty="0">
                <a:solidFill>
                  <a:schemeClr val="bg1"/>
                </a:solidFill>
              </a:rPr>
              <a:t> </a:t>
            </a:r>
            <a:r>
              <a:rPr lang="en-US" dirty="0" err="1">
                <a:solidFill>
                  <a:schemeClr val="bg1"/>
                </a:solidFill>
              </a:rPr>
              <a:t>va</a:t>
            </a:r>
            <a:r>
              <a:rPr lang="en-US" dirty="0">
                <a:solidFill>
                  <a:schemeClr val="bg1"/>
                </a:solidFill>
              </a:rPr>
              <a:t> </a:t>
            </a:r>
            <a:r>
              <a:rPr lang="en-US" dirty="0" err="1">
                <a:solidFill>
                  <a:schemeClr val="bg1"/>
                </a:solidFill>
              </a:rPr>
              <a:t>buyruqlarni</a:t>
            </a:r>
            <a:r>
              <a:rPr lang="en-US" dirty="0">
                <a:solidFill>
                  <a:schemeClr val="bg1"/>
                </a:solidFill>
              </a:rPr>
              <a:t> </a:t>
            </a:r>
            <a:r>
              <a:rPr lang="en-US" dirty="0" err="1">
                <a:solidFill>
                  <a:schemeClr val="bg1"/>
                </a:solidFill>
              </a:rPr>
              <a:t>berishni</a:t>
            </a:r>
            <a:r>
              <a:rPr lang="en-US" dirty="0">
                <a:solidFill>
                  <a:schemeClr val="bg1"/>
                </a:solidFill>
              </a:rPr>
              <a:t> </a:t>
            </a:r>
            <a:r>
              <a:rPr lang="en-US" dirty="0" err="1">
                <a:solidFill>
                  <a:schemeClr val="bg1"/>
                </a:solidFill>
              </a:rPr>
              <a:t>yingillashtiruvchi</a:t>
            </a:r>
            <a:r>
              <a:rPr lang="en-US" dirty="0">
                <a:solidFill>
                  <a:schemeClr val="bg1"/>
                </a:solidFill>
              </a:rPr>
              <a:t> </a:t>
            </a:r>
            <a:r>
              <a:rPr lang="en-US" dirty="0" err="1">
                <a:solidFill>
                  <a:schemeClr val="bg1"/>
                </a:solidFill>
              </a:rPr>
              <a:t>qurilma</a:t>
            </a:r>
            <a:r>
              <a:rPr lang="en-US" dirty="0">
                <a:solidFill>
                  <a:schemeClr val="bg1"/>
                </a:solidFill>
              </a:rPr>
              <a:t>.</a:t>
            </a:r>
            <a:endParaRPr lang="ru-RU" dirty="0">
              <a:solidFill>
                <a:schemeClr val="bg1"/>
              </a:solidFill>
            </a:endParaRPr>
          </a:p>
        </p:txBody>
      </p:sp>
      <p:pic>
        <p:nvPicPr>
          <p:cNvPr id="4098"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907705" y="3212976"/>
            <a:ext cx="5904656" cy="27363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58375280"/>
      </p:ext>
    </p:extLst>
  </p:cSld>
  <p:clrMapOvr>
    <a:masterClrMapping/>
  </p:clrMapOvr>
  <mc:AlternateContent xmlns:mc="http://schemas.openxmlformats.org/markup-compatibility/2006" xmlns:p14="http://schemas.microsoft.com/office/powerpoint/2010/main">
    <mc:Choice Requires="p14">
      <p:transition spd="slow" p14:dur="1300">
        <p14:pan dir="u"/>
        <p:sndAc>
          <p:stSnd>
            <p:snd r:embed="rId2" name="chimes.wav"/>
          </p:stSnd>
        </p:sndAc>
      </p:transition>
    </mc:Choice>
    <mc:Fallback xmlns="">
      <p:transition spd="slow">
        <p:fade/>
        <p:sndAc>
          <p:stSnd>
            <p:snd r:embed="rId4" name="chimes.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4098"/>
                                        </p:tgtEl>
                                        <p:attrNameLst>
                                          <p:attrName>style.visibility</p:attrName>
                                        </p:attrNameLst>
                                      </p:cBhvr>
                                      <p:to>
                                        <p:strVal val="visible"/>
                                      </p:to>
                                    </p:set>
                                    <p:animEffect transition="in" filter="barn(inVertical)">
                                      <p:cBhvr>
                                        <p:cTn id="13" dur="500"/>
                                        <p:tgtEl>
                                          <p:spTgt spid="40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z-Cyrl-UZ" b="1" dirty="0" smtClean="0">
                <a:solidFill>
                  <a:srgbClr val="FF0000"/>
                </a:solidFill>
              </a:rPr>
              <a:t>Mavzuning rejasi: </a:t>
            </a:r>
            <a:r>
              <a:rPr lang="ru-RU" dirty="0" smtClean="0"/>
              <a:t/>
            </a:r>
            <a:br>
              <a:rPr lang="ru-RU" dirty="0" smtClean="0"/>
            </a:br>
            <a:endParaRPr lang="ru-RU" dirty="0"/>
          </a:p>
        </p:txBody>
      </p:sp>
      <p:sp>
        <p:nvSpPr>
          <p:cNvPr id="3" name="Объект 2"/>
          <p:cNvSpPr>
            <a:spLocks noGrp="1"/>
          </p:cNvSpPr>
          <p:nvPr>
            <p:ph idx="1"/>
          </p:nvPr>
        </p:nvSpPr>
        <p:spPr/>
        <p:txBody>
          <a:bodyPr/>
          <a:lstStyle/>
          <a:p>
            <a:pPr lvl="0"/>
            <a:r>
              <a:rPr lang="en-US" dirty="0" smtClean="0">
                <a:solidFill>
                  <a:schemeClr val="bg1"/>
                </a:solidFill>
              </a:rPr>
              <a:t>1.   </a:t>
            </a:r>
            <a:r>
              <a:rPr lang="uz-Cyrl-UZ" dirty="0" smtClean="0">
                <a:solidFill>
                  <a:schemeClr val="bg1"/>
                </a:solidFill>
              </a:rPr>
              <a:t>AKT </a:t>
            </a:r>
            <a:r>
              <a:rPr lang="uz-Cyrl-UZ" dirty="0">
                <a:solidFill>
                  <a:schemeClr val="bg1"/>
                </a:solidFill>
              </a:rPr>
              <a:t>rivojlantirish to’g’risidagi O’zR Prezidenti Farmonlari, VMning Qarorlari va XTVning me’yoriy hujjatlari.</a:t>
            </a:r>
            <a:endParaRPr lang="ru-RU" dirty="0">
              <a:solidFill>
                <a:schemeClr val="bg1"/>
              </a:solidFill>
            </a:endParaRPr>
          </a:p>
          <a:p>
            <a:pPr lvl="0"/>
            <a:r>
              <a:rPr lang="en-US" dirty="0" smtClean="0">
                <a:solidFill>
                  <a:schemeClr val="bg1"/>
                </a:solidFill>
              </a:rPr>
              <a:t>2. </a:t>
            </a:r>
            <a:r>
              <a:rPr lang="uz-Cyrl-UZ" dirty="0" smtClean="0">
                <a:solidFill>
                  <a:schemeClr val="bg1"/>
                </a:solidFill>
              </a:rPr>
              <a:t>Kompyuterning </a:t>
            </a:r>
            <a:r>
              <a:rPr lang="uz-Cyrl-UZ" dirty="0">
                <a:solidFill>
                  <a:schemeClr val="bg1"/>
                </a:solidFill>
              </a:rPr>
              <a:t>texnik ta’minoti. </a:t>
            </a:r>
            <a:endParaRPr lang="ru-RU" dirty="0">
              <a:solidFill>
                <a:schemeClr val="bg1"/>
              </a:solidFill>
            </a:endParaRPr>
          </a:p>
          <a:p>
            <a:pPr lvl="0"/>
            <a:r>
              <a:rPr lang="en-US" dirty="0" smtClean="0">
                <a:solidFill>
                  <a:schemeClr val="bg1"/>
                </a:solidFill>
              </a:rPr>
              <a:t>3. </a:t>
            </a:r>
            <a:r>
              <a:rPr lang="uz-Cyrl-UZ" dirty="0" smtClean="0">
                <a:solidFill>
                  <a:schemeClr val="bg1"/>
                </a:solidFill>
              </a:rPr>
              <a:t>Kompyuterning </a:t>
            </a:r>
            <a:r>
              <a:rPr lang="uz-Cyrl-UZ" dirty="0">
                <a:solidFill>
                  <a:schemeClr val="bg1"/>
                </a:solidFill>
              </a:rPr>
              <a:t>dasturiy ta’minoti. </a:t>
            </a:r>
            <a:r>
              <a:rPr lang="uz-Latn-UZ" dirty="0" smtClean="0">
                <a:solidFill>
                  <a:schemeClr val="bg1"/>
                </a:solidFill>
              </a:rPr>
              <a:t>Opera</a:t>
            </a:r>
            <a:r>
              <a:rPr lang="en-US" dirty="0" smtClean="0">
                <a:solidFill>
                  <a:schemeClr val="bg1"/>
                </a:solidFill>
              </a:rPr>
              <a:t>t</a:t>
            </a:r>
            <a:r>
              <a:rPr lang="uz-Latn-UZ" dirty="0" smtClean="0">
                <a:solidFill>
                  <a:schemeClr val="bg1"/>
                </a:solidFill>
              </a:rPr>
              <a:t>sion </a:t>
            </a:r>
            <a:r>
              <a:rPr lang="uz-Latn-UZ" dirty="0">
                <a:solidFill>
                  <a:schemeClr val="bg1"/>
                </a:solidFill>
              </a:rPr>
              <a:t>tizimlar</a:t>
            </a:r>
            <a:r>
              <a:rPr lang="uz-Cyrl-UZ" dirty="0">
                <a:solidFill>
                  <a:schemeClr val="bg1"/>
                </a:solidFill>
              </a:rPr>
              <a:t>.</a:t>
            </a:r>
            <a:endParaRPr lang="ru-RU" dirty="0">
              <a:solidFill>
                <a:schemeClr val="bg1"/>
              </a:solidFill>
            </a:endParaRPr>
          </a:p>
          <a:p>
            <a:endParaRPr lang="ru-RU" dirty="0"/>
          </a:p>
        </p:txBody>
      </p:sp>
    </p:spTree>
    <p:extLst>
      <p:ext uri="{BB962C8B-B14F-4D97-AF65-F5344CB8AC3E}">
        <p14:creationId xmlns:p14="http://schemas.microsoft.com/office/powerpoint/2010/main" val="3922206214"/>
      </p:ext>
    </p:extLst>
  </p:cSld>
  <p:clrMapOvr>
    <a:masterClrMapping/>
  </p:clrMapOvr>
  <mc:AlternateContent xmlns:mc="http://schemas.openxmlformats.org/markup-compatibility/2006" xmlns:p14="http://schemas.microsoft.com/office/powerpoint/2010/main">
    <mc:Choice Requires="p14">
      <p:transition spd="slow" p14:dur="2500">
        <p:checker/>
        <p:sndAc>
          <p:stSnd>
            <p:snd r:embed="rId2" name="laser.wav"/>
          </p:stSnd>
        </p:sndAc>
      </p:transition>
    </mc:Choice>
    <mc:Fallback xmlns="">
      <p:transition spd="slow">
        <p:checker/>
        <p:sndAc>
          <p:stSnd>
            <p:snd r:embed="rId3" name="laser.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b="1" dirty="0" smtClean="0"/>
              <a:t/>
            </a:r>
            <a:br>
              <a:rPr lang="en-US" b="1" dirty="0" smtClean="0"/>
            </a:br>
            <a:r>
              <a:rPr lang="en-US" b="1" dirty="0"/>
              <a:t/>
            </a:r>
            <a:br>
              <a:rPr lang="en-US" b="1" dirty="0"/>
            </a:br>
            <a:r>
              <a:rPr lang="en-US" b="1" dirty="0" smtClean="0"/>
              <a:t/>
            </a:r>
            <a:br>
              <a:rPr lang="en-US" b="1" dirty="0" smtClean="0"/>
            </a:br>
            <a:r>
              <a:rPr lang="en-US" b="1" dirty="0" err="1" smtClean="0">
                <a:solidFill>
                  <a:srgbClr val="FFFF00"/>
                </a:solidFill>
              </a:rPr>
              <a:t>Tizimlar</a:t>
            </a:r>
            <a:r>
              <a:rPr lang="en-US" b="1" dirty="0" smtClean="0">
                <a:solidFill>
                  <a:srgbClr val="FFFF00"/>
                </a:solidFill>
              </a:rPr>
              <a:t> </a:t>
            </a:r>
            <a:r>
              <a:rPr lang="en-US" b="1" dirty="0" err="1">
                <a:solidFill>
                  <a:srgbClr val="FFFF00"/>
                </a:solidFill>
              </a:rPr>
              <a:t>bloki</a:t>
            </a:r>
            <a:r>
              <a:rPr lang="en-US" b="1" dirty="0">
                <a:solidFill>
                  <a:srgbClr val="FFFF00"/>
                </a:solidFill>
              </a:rPr>
              <a:t> </a:t>
            </a:r>
            <a:r>
              <a:rPr lang="en-US" b="1" dirty="0"/>
              <a:t>– </a:t>
            </a:r>
            <a:r>
              <a:rPr lang="en-US" dirty="0" err="1">
                <a:solidFill>
                  <a:srgbClr val="FF0000"/>
                </a:solidFill>
              </a:rPr>
              <a:t>kampyuterning</a:t>
            </a:r>
            <a:r>
              <a:rPr lang="en-US" dirty="0">
                <a:solidFill>
                  <a:srgbClr val="FF0000"/>
                </a:solidFill>
              </a:rPr>
              <a:t> </a:t>
            </a:r>
            <a:r>
              <a:rPr lang="en-US" dirty="0" err="1">
                <a:solidFill>
                  <a:srgbClr val="FF0000"/>
                </a:solidFill>
              </a:rPr>
              <a:t>eng</a:t>
            </a:r>
            <a:r>
              <a:rPr lang="en-US" dirty="0">
                <a:solidFill>
                  <a:srgbClr val="FF0000"/>
                </a:solidFill>
              </a:rPr>
              <a:t> </a:t>
            </a:r>
            <a:r>
              <a:rPr lang="en-US" dirty="0" err="1">
                <a:solidFill>
                  <a:srgbClr val="FF0000"/>
                </a:solidFill>
              </a:rPr>
              <a:t>asosiy</a:t>
            </a:r>
            <a:r>
              <a:rPr lang="en-US" dirty="0">
                <a:solidFill>
                  <a:srgbClr val="FF0000"/>
                </a:solidFill>
              </a:rPr>
              <a:t> </a:t>
            </a:r>
            <a:r>
              <a:rPr lang="en-US" dirty="0" err="1" smtClean="0">
                <a:solidFill>
                  <a:srgbClr val="FF0000"/>
                </a:solidFill>
              </a:rPr>
              <a:t>qurilmasi</a:t>
            </a:r>
            <a:r>
              <a:rPr lang="en-US" dirty="0" smtClean="0">
                <a:solidFill>
                  <a:srgbClr val="FF0000"/>
                </a:solidFill>
              </a:rPr>
              <a:t> </a:t>
            </a:r>
            <a:r>
              <a:rPr lang="en-US" dirty="0" err="1">
                <a:solidFill>
                  <a:srgbClr val="FF0000"/>
                </a:solidFill>
              </a:rPr>
              <a:t>bo’lib</a:t>
            </a:r>
            <a:r>
              <a:rPr lang="en-US" dirty="0">
                <a:solidFill>
                  <a:srgbClr val="FF0000"/>
                </a:solidFill>
              </a:rPr>
              <a:t> </a:t>
            </a:r>
            <a:r>
              <a:rPr lang="en-US" dirty="0" err="1">
                <a:solidFill>
                  <a:srgbClr val="FF0000"/>
                </a:solidFill>
              </a:rPr>
              <a:t>boshqa</a:t>
            </a:r>
            <a:r>
              <a:rPr lang="en-US" dirty="0">
                <a:solidFill>
                  <a:srgbClr val="FF0000"/>
                </a:solidFill>
              </a:rPr>
              <a:t> </a:t>
            </a:r>
            <a:r>
              <a:rPr lang="en-US" dirty="0" err="1">
                <a:solidFill>
                  <a:srgbClr val="FF0000"/>
                </a:solidFill>
              </a:rPr>
              <a:t>barcha</a:t>
            </a:r>
            <a:r>
              <a:rPr lang="en-US" dirty="0">
                <a:solidFill>
                  <a:srgbClr val="FF0000"/>
                </a:solidFill>
              </a:rPr>
              <a:t> </a:t>
            </a:r>
            <a:r>
              <a:rPr lang="en-US" dirty="0" err="1">
                <a:solidFill>
                  <a:srgbClr val="FF0000"/>
                </a:solidFill>
              </a:rPr>
              <a:t>qurilmalarini</a:t>
            </a:r>
            <a:r>
              <a:rPr lang="en-US" dirty="0">
                <a:solidFill>
                  <a:srgbClr val="FF0000"/>
                </a:solidFill>
              </a:rPr>
              <a:t> </a:t>
            </a:r>
            <a:r>
              <a:rPr lang="en-US" dirty="0" err="1">
                <a:solidFill>
                  <a:srgbClr val="FF0000"/>
                </a:solidFill>
              </a:rPr>
              <a:t>ishlashini</a:t>
            </a:r>
            <a:r>
              <a:rPr lang="en-US" dirty="0">
                <a:solidFill>
                  <a:srgbClr val="FF0000"/>
                </a:solidFill>
              </a:rPr>
              <a:t> </a:t>
            </a:r>
            <a:r>
              <a:rPr lang="en-US" dirty="0" err="1">
                <a:solidFill>
                  <a:srgbClr val="FF0000"/>
                </a:solidFill>
              </a:rPr>
              <a:t>ta’minlaydi</a:t>
            </a:r>
            <a:r>
              <a:rPr lang="en-US" dirty="0">
                <a:solidFill>
                  <a:srgbClr val="FF0000"/>
                </a:solidFill>
              </a:rPr>
              <a:t>.</a:t>
            </a:r>
            <a:r>
              <a:rPr lang="ru-RU" dirty="0">
                <a:solidFill>
                  <a:srgbClr val="FF0000"/>
                </a:solidFill>
              </a:rPr>
              <a:t/>
            </a:r>
            <a:br>
              <a:rPr lang="ru-RU" dirty="0">
                <a:solidFill>
                  <a:srgbClr val="FF0000"/>
                </a:solidFill>
              </a:rPr>
            </a:br>
            <a:endParaRPr lang="ru-RU" dirty="0">
              <a:solidFill>
                <a:srgbClr val="FF0000"/>
              </a:solidFill>
            </a:endParaRPr>
          </a:p>
        </p:txBody>
      </p:sp>
      <p:pic>
        <p:nvPicPr>
          <p:cNvPr id="5122"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971600" y="2420888"/>
            <a:ext cx="7128792" cy="41764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95805128"/>
      </p:ext>
    </p:extLst>
  </p:cSld>
  <p:clrMapOvr>
    <a:masterClrMapping/>
  </p:clrMapOvr>
  <mc:AlternateContent xmlns:mc="http://schemas.openxmlformats.org/markup-compatibility/2006" xmlns:p14="http://schemas.microsoft.com/office/powerpoint/2010/main">
    <mc:Choice Requires="p14">
      <p:transition spd="slow" p14:dur="2000">
        <p14:ferris dir="l"/>
        <p:sndAc>
          <p:stSnd>
            <p:snd r:embed="rId2" name="hammer.wav"/>
          </p:stSnd>
        </p:sndAc>
      </p:transition>
    </mc:Choice>
    <mc:Fallback xmlns="">
      <p:transition spd="slow">
        <p:fade/>
        <p:sndAc>
          <p:stSnd>
            <p:snd r:embed="rId4" name="hammer.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5122"/>
                                        </p:tgtEl>
                                        <p:attrNameLst>
                                          <p:attrName>style.visibility</p:attrName>
                                        </p:attrNameLst>
                                      </p:cBhvr>
                                      <p:to>
                                        <p:strVal val="visible"/>
                                      </p:to>
                                    </p:set>
                                    <p:animEffect transition="in" filter="circle(in)">
                                      <p:cBhvr>
                                        <p:cTn id="12" dur="2000"/>
                                        <p:tgtEl>
                                          <p:spTgt spid="51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s-ES" b="1" dirty="0" smtClean="0"/>
              <a:t/>
            </a:r>
            <a:br>
              <a:rPr lang="es-ES" b="1" dirty="0" smtClean="0"/>
            </a:br>
            <a:r>
              <a:rPr lang="es-ES" b="1" dirty="0"/>
              <a:t/>
            </a:r>
            <a:br>
              <a:rPr lang="es-ES" b="1" dirty="0"/>
            </a:br>
            <a:r>
              <a:rPr lang="es-ES" b="1" dirty="0" smtClean="0"/>
              <a:t/>
            </a:r>
            <a:br>
              <a:rPr lang="es-ES" b="1" dirty="0" smtClean="0"/>
            </a:br>
            <a:r>
              <a:rPr lang="es-ES" b="1" dirty="0" smtClean="0">
                <a:solidFill>
                  <a:schemeClr val="bg1"/>
                </a:solidFill>
              </a:rPr>
              <a:t>Printer </a:t>
            </a:r>
            <a:r>
              <a:rPr lang="es-ES" b="1" dirty="0">
                <a:solidFill>
                  <a:srgbClr val="FFFF00"/>
                </a:solidFill>
              </a:rPr>
              <a:t>– </a:t>
            </a:r>
            <a:r>
              <a:rPr lang="es-ES" dirty="0">
                <a:solidFill>
                  <a:srgbClr val="FFFF00"/>
                </a:solidFill>
              </a:rPr>
              <a:t>kopyuterdan qog’ozga matnli va grafikli ma’lumotlarni chop etish uchun mo’ljallanagan qurilma. </a:t>
            </a:r>
            <a:r>
              <a:rPr lang="en-US" dirty="0" err="1">
                <a:solidFill>
                  <a:srgbClr val="FFFF00"/>
                </a:solidFill>
              </a:rPr>
              <a:t>Printerlarning</a:t>
            </a:r>
            <a:r>
              <a:rPr lang="en-US" dirty="0">
                <a:solidFill>
                  <a:srgbClr val="FFFF00"/>
                </a:solidFill>
              </a:rPr>
              <a:t> </a:t>
            </a:r>
            <a:r>
              <a:rPr lang="en-US" dirty="0" err="1">
                <a:solidFill>
                  <a:srgbClr val="FFFF00"/>
                </a:solidFill>
              </a:rPr>
              <a:t>uch</a:t>
            </a:r>
            <a:r>
              <a:rPr lang="en-US" dirty="0">
                <a:solidFill>
                  <a:srgbClr val="FFFF00"/>
                </a:solidFill>
              </a:rPr>
              <a:t> </a:t>
            </a:r>
            <a:r>
              <a:rPr lang="en-US" dirty="0" err="1">
                <a:solidFill>
                  <a:srgbClr val="FFFF00"/>
                </a:solidFill>
              </a:rPr>
              <a:t>xil</a:t>
            </a:r>
            <a:r>
              <a:rPr lang="en-US" dirty="0">
                <a:solidFill>
                  <a:srgbClr val="FFFF00"/>
                </a:solidFill>
              </a:rPr>
              <a:t> </a:t>
            </a:r>
            <a:r>
              <a:rPr lang="en-US" dirty="0" err="1">
                <a:solidFill>
                  <a:srgbClr val="FFFF00"/>
                </a:solidFill>
              </a:rPr>
              <a:t>turi</a:t>
            </a:r>
            <a:r>
              <a:rPr lang="en-US" dirty="0">
                <a:solidFill>
                  <a:srgbClr val="FFFF00"/>
                </a:solidFill>
              </a:rPr>
              <a:t> </a:t>
            </a:r>
            <a:r>
              <a:rPr lang="en-US" dirty="0" err="1">
                <a:solidFill>
                  <a:srgbClr val="FFFF00"/>
                </a:solidFill>
              </a:rPr>
              <a:t>mavjud</a:t>
            </a:r>
            <a:r>
              <a:rPr lang="es-ES" dirty="0">
                <a:solidFill>
                  <a:srgbClr val="FFFF00"/>
                </a:solidFill>
              </a:rPr>
              <a:t>:</a:t>
            </a:r>
            <a:r>
              <a:rPr lang="ru-RU" dirty="0">
                <a:solidFill>
                  <a:srgbClr val="FFFF00"/>
                </a:solidFill>
              </a:rPr>
              <a:t/>
            </a:r>
            <a:br>
              <a:rPr lang="ru-RU" dirty="0">
                <a:solidFill>
                  <a:srgbClr val="FFFF00"/>
                </a:solidFill>
              </a:rPr>
            </a:br>
            <a:endParaRPr lang="ru-RU" dirty="0">
              <a:solidFill>
                <a:srgbClr val="FFFF00"/>
              </a:solidFill>
            </a:endParaRPr>
          </a:p>
        </p:txBody>
      </p:sp>
      <p:sp>
        <p:nvSpPr>
          <p:cNvPr id="4" name="Волна 3"/>
          <p:cNvSpPr/>
          <p:nvPr/>
        </p:nvSpPr>
        <p:spPr>
          <a:xfrm>
            <a:off x="4355976" y="3212976"/>
            <a:ext cx="4032448" cy="2808312"/>
          </a:xfrm>
          <a:prstGeom prst="wav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smtClean="0"/>
              <a:t>-	</a:t>
            </a:r>
            <a:r>
              <a:rPr lang="it-IT" sz="2000" dirty="0" smtClean="0">
                <a:solidFill>
                  <a:srgbClr val="002060"/>
                </a:solidFill>
              </a:rPr>
              <a:t>matrisali (ignali) printerlar;</a:t>
            </a:r>
          </a:p>
          <a:p>
            <a:pPr algn="ctr"/>
            <a:r>
              <a:rPr lang="it-IT" sz="2000" dirty="0" smtClean="0">
                <a:solidFill>
                  <a:srgbClr val="002060"/>
                </a:solidFill>
              </a:rPr>
              <a:t>-	purkagichli (siyohli) printerlar;</a:t>
            </a:r>
          </a:p>
          <a:p>
            <a:pPr algn="ctr"/>
            <a:r>
              <a:rPr lang="it-IT" sz="2000" dirty="0" smtClean="0">
                <a:solidFill>
                  <a:srgbClr val="002060"/>
                </a:solidFill>
              </a:rPr>
              <a:t>-	lazerli printerlar;</a:t>
            </a:r>
            <a:endParaRPr lang="it-IT" sz="2000" dirty="0">
              <a:solidFill>
                <a:srgbClr val="002060"/>
              </a:solidFill>
            </a:endParaRPr>
          </a:p>
        </p:txBody>
      </p:sp>
      <p:pic>
        <p:nvPicPr>
          <p:cNvPr id="614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99592" y="2708920"/>
            <a:ext cx="2849684" cy="30963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64561729"/>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randombar(horizont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31" presetClass="entr" presetSubtype="0" fill="hold" nodeType="clickEffect">
                                  <p:stCondLst>
                                    <p:cond delay="0"/>
                                  </p:stCondLst>
                                  <p:childTnLst>
                                    <p:set>
                                      <p:cBhvr>
                                        <p:cTn id="16" dur="1" fill="hold">
                                          <p:stCondLst>
                                            <p:cond delay="0"/>
                                          </p:stCondLst>
                                        </p:cTn>
                                        <p:tgtEl>
                                          <p:spTgt spid="6146"/>
                                        </p:tgtEl>
                                        <p:attrNameLst>
                                          <p:attrName>style.visibility</p:attrName>
                                        </p:attrNameLst>
                                      </p:cBhvr>
                                      <p:to>
                                        <p:strVal val="visible"/>
                                      </p:to>
                                    </p:set>
                                    <p:anim calcmode="lin" valueType="num">
                                      <p:cBhvr>
                                        <p:cTn id="17" dur="1000" fill="hold"/>
                                        <p:tgtEl>
                                          <p:spTgt spid="6146"/>
                                        </p:tgtEl>
                                        <p:attrNameLst>
                                          <p:attrName>ppt_w</p:attrName>
                                        </p:attrNameLst>
                                      </p:cBhvr>
                                      <p:tavLst>
                                        <p:tav tm="0">
                                          <p:val>
                                            <p:fltVal val="0"/>
                                          </p:val>
                                        </p:tav>
                                        <p:tav tm="100000">
                                          <p:val>
                                            <p:strVal val="#ppt_w"/>
                                          </p:val>
                                        </p:tav>
                                      </p:tavLst>
                                    </p:anim>
                                    <p:anim calcmode="lin" valueType="num">
                                      <p:cBhvr>
                                        <p:cTn id="18" dur="1000" fill="hold"/>
                                        <p:tgtEl>
                                          <p:spTgt spid="6146"/>
                                        </p:tgtEl>
                                        <p:attrNameLst>
                                          <p:attrName>ppt_h</p:attrName>
                                        </p:attrNameLst>
                                      </p:cBhvr>
                                      <p:tavLst>
                                        <p:tav tm="0">
                                          <p:val>
                                            <p:fltVal val="0"/>
                                          </p:val>
                                        </p:tav>
                                        <p:tav tm="100000">
                                          <p:val>
                                            <p:strVal val="#ppt_h"/>
                                          </p:val>
                                        </p:tav>
                                      </p:tavLst>
                                    </p:anim>
                                    <p:anim calcmode="lin" valueType="num">
                                      <p:cBhvr>
                                        <p:cTn id="19" dur="1000" fill="hold"/>
                                        <p:tgtEl>
                                          <p:spTgt spid="6146"/>
                                        </p:tgtEl>
                                        <p:attrNameLst>
                                          <p:attrName>style.rotation</p:attrName>
                                        </p:attrNameLst>
                                      </p:cBhvr>
                                      <p:tavLst>
                                        <p:tav tm="0">
                                          <p:val>
                                            <p:fltVal val="90"/>
                                          </p:val>
                                        </p:tav>
                                        <p:tav tm="100000">
                                          <p:val>
                                            <p:fltVal val="0"/>
                                          </p:val>
                                        </p:tav>
                                      </p:tavLst>
                                    </p:anim>
                                    <p:animEffect transition="in" filter="fade">
                                      <p:cBhvr>
                                        <p:cTn id="20" dur="1000"/>
                                        <p:tgtEl>
                                          <p:spTgt spid="61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b="1" dirty="0" smtClean="0"/>
              <a:t/>
            </a:r>
            <a:br>
              <a:rPr lang="en-US" b="1" dirty="0" smtClean="0"/>
            </a:br>
            <a:r>
              <a:rPr lang="en-US" b="1" dirty="0"/>
              <a:t/>
            </a:r>
            <a:br>
              <a:rPr lang="en-US" b="1" dirty="0"/>
            </a:br>
            <a:r>
              <a:rPr lang="en-US" b="1" dirty="0" err="1" smtClean="0">
                <a:solidFill>
                  <a:srgbClr val="FFFF00"/>
                </a:solidFill>
              </a:rPr>
              <a:t>Skaner</a:t>
            </a:r>
            <a:r>
              <a:rPr lang="en-US" b="1" dirty="0" smtClean="0"/>
              <a:t> </a:t>
            </a:r>
            <a:r>
              <a:rPr lang="en-US" b="1" dirty="0"/>
              <a:t>– </a:t>
            </a:r>
            <a:r>
              <a:rPr lang="en-US" dirty="0" err="1">
                <a:solidFill>
                  <a:schemeClr val="bg1"/>
                </a:solidFill>
              </a:rPr>
              <a:t>qog’ozdagi</a:t>
            </a:r>
            <a:r>
              <a:rPr lang="en-US" dirty="0">
                <a:solidFill>
                  <a:schemeClr val="bg1"/>
                </a:solidFill>
              </a:rPr>
              <a:t> </a:t>
            </a:r>
            <a:r>
              <a:rPr lang="en-US" dirty="0" err="1">
                <a:solidFill>
                  <a:schemeClr val="bg1"/>
                </a:solidFill>
              </a:rPr>
              <a:t>matnli</a:t>
            </a:r>
            <a:r>
              <a:rPr lang="en-US" dirty="0">
                <a:solidFill>
                  <a:schemeClr val="bg1"/>
                </a:solidFill>
              </a:rPr>
              <a:t> </a:t>
            </a:r>
            <a:r>
              <a:rPr lang="en-US" dirty="0" err="1">
                <a:solidFill>
                  <a:schemeClr val="bg1"/>
                </a:solidFill>
              </a:rPr>
              <a:t>va</a:t>
            </a:r>
            <a:r>
              <a:rPr lang="en-US" dirty="0">
                <a:solidFill>
                  <a:schemeClr val="bg1"/>
                </a:solidFill>
              </a:rPr>
              <a:t> </a:t>
            </a:r>
            <a:r>
              <a:rPr lang="en-US" dirty="0" err="1">
                <a:solidFill>
                  <a:schemeClr val="bg1"/>
                </a:solidFill>
              </a:rPr>
              <a:t>grafikli</a:t>
            </a:r>
            <a:r>
              <a:rPr lang="en-US" dirty="0">
                <a:solidFill>
                  <a:schemeClr val="bg1"/>
                </a:solidFill>
              </a:rPr>
              <a:t> </a:t>
            </a:r>
            <a:r>
              <a:rPr lang="en-US" dirty="0" err="1">
                <a:solidFill>
                  <a:schemeClr val="bg1"/>
                </a:solidFill>
              </a:rPr>
              <a:t>ma’lumotlarni</a:t>
            </a:r>
            <a:r>
              <a:rPr lang="en-US" dirty="0">
                <a:solidFill>
                  <a:schemeClr val="bg1"/>
                </a:solidFill>
              </a:rPr>
              <a:t> </a:t>
            </a:r>
            <a:r>
              <a:rPr lang="en-US" dirty="0" err="1">
                <a:solidFill>
                  <a:schemeClr val="bg1"/>
                </a:solidFill>
              </a:rPr>
              <a:t>kompyuterga</a:t>
            </a:r>
            <a:r>
              <a:rPr lang="en-US" dirty="0">
                <a:solidFill>
                  <a:schemeClr val="bg1"/>
                </a:solidFill>
              </a:rPr>
              <a:t> </a:t>
            </a:r>
            <a:r>
              <a:rPr lang="en-US" dirty="0" err="1">
                <a:solidFill>
                  <a:schemeClr val="bg1"/>
                </a:solidFill>
              </a:rPr>
              <a:t>rasm</a:t>
            </a:r>
            <a:r>
              <a:rPr lang="en-US" dirty="0">
                <a:solidFill>
                  <a:schemeClr val="bg1"/>
                </a:solidFill>
              </a:rPr>
              <a:t> </a:t>
            </a:r>
            <a:r>
              <a:rPr lang="en-US" dirty="0" err="1">
                <a:solidFill>
                  <a:schemeClr val="bg1"/>
                </a:solidFill>
              </a:rPr>
              <a:t>shaklida</a:t>
            </a:r>
            <a:r>
              <a:rPr lang="en-US" dirty="0">
                <a:solidFill>
                  <a:schemeClr val="bg1"/>
                </a:solidFill>
              </a:rPr>
              <a:t> </a:t>
            </a:r>
            <a:r>
              <a:rPr lang="en-US" dirty="0" err="1">
                <a:solidFill>
                  <a:schemeClr val="bg1"/>
                </a:solidFill>
              </a:rPr>
              <a:t>kiritish</a:t>
            </a:r>
            <a:r>
              <a:rPr lang="en-US" dirty="0">
                <a:solidFill>
                  <a:schemeClr val="bg1"/>
                </a:solidFill>
              </a:rPr>
              <a:t> </a:t>
            </a:r>
            <a:r>
              <a:rPr lang="en-US" dirty="0" err="1">
                <a:solidFill>
                  <a:schemeClr val="bg1"/>
                </a:solidFill>
              </a:rPr>
              <a:t>uchun</a:t>
            </a:r>
            <a:r>
              <a:rPr lang="en-US" dirty="0">
                <a:solidFill>
                  <a:schemeClr val="bg1"/>
                </a:solidFill>
              </a:rPr>
              <a:t> </a:t>
            </a:r>
            <a:r>
              <a:rPr lang="en-US" dirty="0" err="1">
                <a:solidFill>
                  <a:schemeClr val="bg1"/>
                </a:solidFill>
              </a:rPr>
              <a:t>mo’ljallanagan</a:t>
            </a:r>
            <a:r>
              <a:rPr lang="en-US" dirty="0">
                <a:solidFill>
                  <a:schemeClr val="bg1"/>
                </a:solidFill>
              </a:rPr>
              <a:t> </a:t>
            </a:r>
            <a:r>
              <a:rPr lang="en-US" dirty="0" err="1">
                <a:solidFill>
                  <a:schemeClr val="bg1"/>
                </a:solidFill>
              </a:rPr>
              <a:t>qurilma</a:t>
            </a:r>
            <a:r>
              <a:rPr lang="en-US" dirty="0">
                <a:solidFill>
                  <a:schemeClr val="bg1"/>
                </a:solidFill>
              </a:rPr>
              <a:t>.</a:t>
            </a:r>
            <a:endParaRPr lang="ru-RU" dirty="0">
              <a:solidFill>
                <a:schemeClr val="bg1"/>
              </a:solidFill>
            </a:endParaRPr>
          </a:p>
        </p:txBody>
      </p:sp>
      <p:pic>
        <p:nvPicPr>
          <p:cNvPr id="7170"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979712" y="2996952"/>
            <a:ext cx="5472608" cy="30243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47523507"/>
      </p:ext>
    </p:extLst>
  </p:cSld>
  <p:clrMapOvr>
    <a:masterClrMapping/>
  </p:clrMapOvr>
  <mc:AlternateContent xmlns:mc="http://schemas.openxmlformats.org/markup-compatibility/2006" xmlns:p14="http://schemas.microsoft.com/office/powerpoint/2010/main">
    <mc:Choice Requires="p14">
      <p:transition spd="slow" p14:dur="2000">
        <p14:prism isContent="1"/>
        <p:sndAc>
          <p:stSnd>
            <p:snd r:embed="rId2" name="voltage.wav"/>
          </p:stSnd>
        </p:sndAc>
      </p:transition>
    </mc:Choice>
    <mc:Fallback xmlns="">
      <p:transition spd="slow">
        <p:fade/>
        <p:sndAc>
          <p:stSnd>
            <p:snd r:embed="rId4" name="voltage.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1" nodeType="clickEffect">
                                  <p:stCondLst>
                                    <p:cond delay="0"/>
                                  </p:stCondLst>
                                  <p:childTnLst>
                                    <p:set>
                                      <p:cBhvr>
                                        <p:cTn id="13" dur="1" fill="hold">
                                          <p:stCondLst>
                                            <p:cond delay="0"/>
                                          </p:stCondLst>
                                        </p:cTn>
                                        <p:tgtEl>
                                          <p:spTgt spid="2"/>
                                        </p:tgtEl>
                                        <p:attrNameLst>
                                          <p:attrName>style.visibility</p:attrName>
                                        </p:attrNameLst>
                                      </p:cBhvr>
                                      <p:to>
                                        <p:strVal val="visible"/>
                                      </p:to>
                                    </p:set>
                                    <p:anim calcmode="lin" valueType="num">
                                      <p:cBhvr>
                                        <p:cTn id="14" dur="500" fill="hold"/>
                                        <p:tgtEl>
                                          <p:spTgt spid="2"/>
                                        </p:tgtEl>
                                        <p:attrNameLst>
                                          <p:attrName>ppt_w</p:attrName>
                                        </p:attrNameLst>
                                      </p:cBhvr>
                                      <p:tavLst>
                                        <p:tav tm="0">
                                          <p:val>
                                            <p:fltVal val="0"/>
                                          </p:val>
                                        </p:tav>
                                        <p:tav tm="100000">
                                          <p:val>
                                            <p:strVal val="#ppt_w"/>
                                          </p:val>
                                        </p:tav>
                                      </p:tavLst>
                                    </p:anim>
                                    <p:anim calcmode="lin" valueType="num">
                                      <p:cBhvr>
                                        <p:cTn id="15" dur="500" fill="hold"/>
                                        <p:tgtEl>
                                          <p:spTgt spid="2"/>
                                        </p:tgtEl>
                                        <p:attrNameLst>
                                          <p:attrName>ppt_h</p:attrName>
                                        </p:attrNameLst>
                                      </p:cBhvr>
                                      <p:tavLst>
                                        <p:tav tm="0">
                                          <p:val>
                                            <p:fltVal val="0"/>
                                          </p:val>
                                        </p:tav>
                                        <p:tav tm="100000">
                                          <p:val>
                                            <p:strVal val="#ppt_h"/>
                                          </p:val>
                                        </p:tav>
                                      </p:tavLst>
                                    </p:anim>
                                    <p:animEffect transition="in" filter="fade">
                                      <p:cBhvr>
                                        <p:cTn id="16" dur="500"/>
                                        <p:tgtEl>
                                          <p:spTgt spid="2"/>
                                        </p:tgtEl>
                                      </p:cBhvr>
                                    </p:animEffect>
                                  </p:childTnLst>
                                </p:cTn>
                              </p:par>
                            </p:childTnLst>
                          </p:cTn>
                        </p:par>
                      </p:childTnLst>
                    </p:cTn>
                  </p:par>
                  <p:par>
                    <p:cTn id="17" fill="hold">
                      <p:stCondLst>
                        <p:cond delay="indefinite"/>
                      </p:stCondLst>
                      <p:childTnLst>
                        <p:par>
                          <p:cTn id="18" fill="hold">
                            <p:stCondLst>
                              <p:cond delay="0"/>
                            </p:stCondLst>
                            <p:childTnLst>
                              <p:par>
                                <p:cTn id="19" presetID="45" presetClass="entr" presetSubtype="0" fill="hold" nodeType="clickEffect">
                                  <p:stCondLst>
                                    <p:cond delay="0"/>
                                  </p:stCondLst>
                                  <p:childTnLst>
                                    <p:set>
                                      <p:cBhvr>
                                        <p:cTn id="20" dur="1" fill="hold">
                                          <p:stCondLst>
                                            <p:cond delay="0"/>
                                          </p:stCondLst>
                                        </p:cTn>
                                        <p:tgtEl>
                                          <p:spTgt spid="7170"/>
                                        </p:tgtEl>
                                        <p:attrNameLst>
                                          <p:attrName>style.visibility</p:attrName>
                                        </p:attrNameLst>
                                      </p:cBhvr>
                                      <p:to>
                                        <p:strVal val="visible"/>
                                      </p:to>
                                    </p:set>
                                    <p:animEffect transition="in" filter="fade">
                                      <p:cBhvr>
                                        <p:cTn id="21" dur="2000"/>
                                        <p:tgtEl>
                                          <p:spTgt spid="7170"/>
                                        </p:tgtEl>
                                      </p:cBhvr>
                                    </p:animEffect>
                                    <p:anim calcmode="lin" valueType="num">
                                      <p:cBhvr>
                                        <p:cTn id="22" dur="2000" fill="hold"/>
                                        <p:tgtEl>
                                          <p:spTgt spid="7170"/>
                                        </p:tgtEl>
                                        <p:attrNameLst>
                                          <p:attrName>ppt_w</p:attrName>
                                        </p:attrNameLst>
                                      </p:cBhvr>
                                      <p:tavLst>
                                        <p:tav tm="0" fmla="#ppt_w*sin(2.5*pi*$)">
                                          <p:val>
                                            <p:fltVal val="0"/>
                                          </p:val>
                                        </p:tav>
                                        <p:tav tm="100000">
                                          <p:val>
                                            <p:fltVal val="1"/>
                                          </p:val>
                                        </p:tav>
                                      </p:tavLst>
                                    </p:anim>
                                    <p:anim calcmode="lin" valueType="num">
                                      <p:cBhvr>
                                        <p:cTn id="23" dur="2000" fill="hold"/>
                                        <p:tgtEl>
                                          <p:spTgt spid="7170"/>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b="1" dirty="0" smtClean="0">
                <a:solidFill>
                  <a:schemeClr val="bg1"/>
                </a:solidFill>
              </a:rPr>
              <a:t/>
            </a:r>
            <a:br>
              <a:rPr lang="en-US" b="1" dirty="0" smtClean="0">
                <a:solidFill>
                  <a:schemeClr val="bg1"/>
                </a:solidFill>
              </a:rPr>
            </a:br>
            <a:r>
              <a:rPr lang="en-US" b="1" dirty="0" err="1" smtClean="0">
                <a:solidFill>
                  <a:srgbClr val="FFFF00"/>
                </a:solidFill>
              </a:rPr>
              <a:t>Aktiv</a:t>
            </a:r>
            <a:r>
              <a:rPr lang="en-US" b="1" dirty="0" smtClean="0">
                <a:solidFill>
                  <a:srgbClr val="FFFF00"/>
                </a:solidFill>
              </a:rPr>
              <a:t> </a:t>
            </a:r>
            <a:r>
              <a:rPr lang="en-US" b="1" dirty="0" err="1">
                <a:solidFill>
                  <a:srgbClr val="FFFF00"/>
                </a:solidFill>
              </a:rPr>
              <a:t>kalonkalar</a:t>
            </a:r>
            <a:r>
              <a:rPr lang="en-US" b="1" dirty="0">
                <a:solidFill>
                  <a:srgbClr val="FFFF00"/>
                </a:solidFill>
              </a:rPr>
              <a:t> – </a:t>
            </a:r>
            <a:r>
              <a:rPr lang="en-US" dirty="0" err="1">
                <a:solidFill>
                  <a:srgbClr val="FFFF00"/>
                </a:solidFill>
              </a:rPr>
              <a:t>kopyuterdan</a:t>
            </a:r>
            <a:r>
              <a:rPr lang="en-US" dirty="0">
                <a:solidFill>
                  <a:srgbClr val="FFFF00"/>
                </a:solidFill>
              </a:rPr>
              <a:t> </a:t>
            </a:r>
            <a:r>
              <a:rPr lang="en-US" dirty="0" err="1" smtClean="0">
                <a:solidFill>
                  <a:srgbClr val="FFFF00"/>
                </a:solidFill>
              </a:rPr>
              <a:t>har-xil</a:t>
            </a:r>
            <a:r>
              <a:rPr lang="en-US" dirty="0" smtClean="0">
                <a:solidFill>
                  <a:srgbClr val="FFFF00"/>
                </a:solidFill>
              </a:rPr>
              <a:t> </a:t>
            </a:r>
            <a:r>
              <a:rPr lang="en-US" dirty="0" err="1">
                <a:solidFill>
                  <a:srgbClr val="FFFF00"/>
                </a:solidFill>
              </a:rPr>
              <a:t>tovushlarni</a:t>
            </a:r>
            <a:r>
              <a:rPr lang="en-US" dirty="0">
                <a:solidFill>
                  <a:srgbClr val="FFFF00"/>
                </a:solidFill>
              </a:rPr>
              <a:t> </a:t>
            </a:r>
            <a:r>
              <a:rPr lang="en-US" dirty="0" err="1">
                <a:solidFill>
                  <a:srgbClr val="FFFF00"/>
                </a:solidFill>
              </a:rPr>
              <a:t>eshitish</a:t>
            </a:r>
            <a:r>
              <a:rPr lang="en-US" dirty="0">
                <a:solidFill>
                  <a:srgbClr val="FFFF00"/>
                </a:solidFill>
              </a:rPr>
              <a:t> </a:t>
            </a:r>
            <a:r>
              <a:rPr lang="en-US" dirty="0" err="1">
                <a:solidFill>
                  <a:srgbClr val="FFFF00"/>
                </a:solidFill>
              </a:rPr>
              <a:t>uchun</a:t>
            </a:r>
            <a:r>
              <a:rPr lang="en-US" dirty="0">
                <a:solidFill>
                  <a:srgbClr val="FFFF00"/>
                </a:solidFill>
              </a:rPr>
              <a:t> </a:t>
            </a:r>
            <a:r>
              <a:rPr lang="en-US" dirty="0" err="1" smtClean="0">
                <a:solidFill>
                  <a:srgbClr val="FFFF00"/>
                </a:solidFill>
              </a:rPr>
              <a:t>mo’ljallangan</a:t>
            </a:r>
            <a:r>
              <a:rPr lang="en-US" dirty="0" smtClean="0">
                <a:solidFill>
                  <a:srgbClr val="FFFF00"/>
                </a:solidFill>
              </a:rPr>
              <a:t> </a:t>
            </a:r>
            <a:r>
              <a:rPr lang="en-US" dirty="0" err="1">
                <a:solidFill>
                  <a:srgbClr val="FFFF00"/>
                </a:solidFill>
              </a:rPr>
              <a:t>qurilma</a:t>
            </a:r>
            <a:endParaRPr lang="ru-RU" dirty="0">
              <a:solidFill>
                <a:srgbClr val="FFFF00"/>
              </a:solidFill>
            </a:endParaRPr>
          </a:p>
        </p:txBody>
      </p:sp>
      <p:pic>
        <p:nvPicPr>
          <p:cNvPr id="8194"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619673" y="2204864"/>
            <a:ext cx="6984776" cy="34563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66363123"/>
      </p:ext>
    </p:extLst>
  </p:cSld>
  <p:clrMapOvr>
    <a:masterClrMapping/>
  </p:clrMapOvr>
  <mc:AlternateContent xmlns:mc="http://schemas.openxmlformats.org/markup-compatibility/2006" xmlns:p14="http://schemas.microsoft.com/office/powerpoint/2010/main">
    <mc:Choice Requires="p14">
      <p:transition spd="slow" p14:dur="1500">
        <p14:window dir="vert"/>
        <p:sndAc>
          <p:stSnd>
            <p:snd r:embed="rId2" name="type.wav"/>
          </p:stSnd>
        </p:sndAc>
      </p:transition>
    </mc:Choice>
    <mc:Fallback xmlns="">
      <p:transition spd="slow">
        <p:fade/>
        <p:sndAc>
          <p:stSnd>
            <p:snd r:embed="rId4" name="type.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5" presetClass="entr" presetSubtype="0" fill="hold" nodeType="clickEffect">
                                  <p:stCondLst>
                                    <p:cond delay="0"/>
                                  </p:stCondLst>
                                  <p:childTnLst>
                                    <p:set>
                                      <p:cBhvr>
                                        <p:cTn id="24" dur="1" fill="hold">
                                          <p:stCondLst>
                                            <p:cond delay="0"/>
                                          </p:stCondLst>
                                        </p:cTn>
                                        <p:tgtEl>
                                          <p:spTgt spid="8194"/>
                                        </p:tgtEl>
                                        <p:attrNameLst>
                                          <p:attrName>style.visibility</p:attrName>
                                        </p:attrNameLst>
                                      </p:cBhvr>
                                      <p:to>
                                        <p:strVal val="visible"/>
                                      </p:to>
                                    </p:set>
                                    <p:animEffect transition="in" filter="fade">
                                      <p:cBhvr>
                                        <p:cTn id="25" dur="2000"/>
                                        <p:tgtEl>
                                          <p:spTgt spid="8194"/>
                                        </p:tgtEl>
                                      </p:cBhvr>
                                    </p:animEffect>
                                    <p:anim calcmode="lin" valueType="num">
                                      <p:cBhvr>
                                        <p:cTn id="26" dur="2000" fill="hold"/>
                                        <p:tgtEl>
                                          <p:spTgt spid="8194"/>
                                        </p:tgtEl>
                                        <p:attrNameLst>
                                          <p:attrName>ppt_w</p:attrName>
                                        </p:attrNameLst>
                                      </p:cBhvr>
                                      <p:tavLst>
                                        <p:tav tm="0" fmla="#ppt_w*sin(2.5*pi*$)">
                                          <p:val>
                                            <p:fltVal val="0"/>
                                          </p:val>
                                        </p:tav>
                                        <p:tav tm="100000">
                                          <p:val>
                                            <p:fltVal val="1"/>
                                          </p:val>
                                        </p:tav>
                                      </p:tavLst>
                                    </p:anim>
                                    <p:anim calcmode="lin" valueType="num">
                                      <p:cBhvr>
                                        <p:cTn id="27" dur="2000" fill="hold"/>
                                        <p:tgtEl>
                                          <p:spTgt spid="819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 </a:t>
            </a:r>
            <a:r>
              <a:rPr lang="en-US" dirty="0" smtClean="0"/>
              <a:t/>
            </a:r>
            <a:br>
              <a:rPr lang="en-US" dirty="0" smtClean="0"/>
            </a:br>
            <a:r>
              <a:rPr lang="en-US" dirty="0"/>
              <a:t/>
            </a:r>
            <a:br>
              <a:rPr lang="en-US" dirty="0"/>
            </a:br>
            <a:r>
              <a:rPr lang="en-US" dirty="0" smtClean="0"/>
              <a:t/>
            </a:r>
            <a:br>
              <a:rPr lang="en-US" dirty="0" smtClean="0"/>
            </a:br>
            <a:r>
              <a:rPr lang="en-US" b="1" dirty="0" smtClean="0">
                <a:solidFill>
                  <a:srgbClr val="FFFF00"/>
                </a:solidFill>
              </a:rPr>
              <a:t>Modem </a:t>
            </a:r>
            <a:r>
              <a:rPr lang="en-US" b="1" dirty="0">
                <a:solidFill>
                  <a:srgbClr val="FFFF00"/>
                </a:solidFill>
              </a:rPr>
              <a:t>– </a:t>
            </a:r>
            <a:r>
              <a:rPr lang="en-US" dirty="0" err="1">
                <a:solidFill>
                  <a:srgbClr val="FFFF00"/>
                </a:solidFill>
              </a:rPr>
              <a:t>boshqa</a:t>
            </a:r>
            <a:r>
              <a:rPr lang="en-US" dirty="0">
                <a:solidFill>
                  <a:srgbClr val="FFFF00"/>
                </a:solidFill>
              </a:rPr>
              <a:t> </a:t>
            </a:r>
            <a:r>
              <a:rPr lang="en-US" dirty="0" err="1">
                <a:solidFill>
                  <a:srgbClr val="FFFF00"/>
                </a:solidFill>
              </a:rPr>
              <a:t>kompyuterlar</a:t>
            </a:r>
            <a:r>
              <a:rPr lang="en-US" dirty="0">
                <a:solidFill>
                  <a:srgbClr val="FFFF00"/>
                </a:solidFill>
              </a:rPr>
              <a:t> </a:t>
            </a:r>
            <a:r>
              <a:rPr lang="en-US" dirty="0" err="1">
                <a:solidFill>
                  <a:srgbClr val="FFFF00"/>
                </a:solidFill>
              </a:rPr>
              <a:t>bilan</a:t>
            </a:r>
            <a:r>
              <a:rPr lang="en-US" dirty="0">
                <a:solidFill>
                  <a:srgbClr val="FFFF00"/>
                </a:solidFill>
              </a:rPr>
              <a:t> </a:t>
            </a:r>
            <a:r>
              <a:rPr lang="en-US" dirty="0" err="1">
                <a:solidFill>
                  <a:srgbClr val="FFFF00"/>
                </a:solidFill>
              </a:rPr>
              <a:t>telefon</a:t>
            </a:r>
            <a:r>
              <a:rPr lang="en-US" dirty="0">
                <a:solidFill>
                  <a:srgbClr val="FFFF00"/>
                </a:solidFill>
              </a:rPr>
              <a:t> </a:t>
            </a:r>
            <a:r>
              <a:rPr lang="en-US" dirty="0" err="1">
                <a:solidFill>
                  <a:srgbClr val="FFFF00"/>
                </a:solidFill>
              </a:rPr>
              <a:t>aloqa</a:t>
            </a:r>
            <a:r>
              <a:rPr lang="en-US" dirty="0">
                <a:solidFill>
                  <a:srgbClr val="FFFF00"/>
                </a:solidFill>
              </a:rPr>
              <a:t> </a:t>
            </a:r>
            <a:r>
              <a:rPr lang="en-US" dirty="0" err="1">
                <a:solidFill>
                  <a:srgbClr val="FFFF00"/>
                </a:solidFill>
              </a:rPr>
              <a:t>kanali</a:t>
            </a:r>
            <a:r>
              <a:rPr lang="en-US" dirty="0">
                <a:solidFill>
                  <a:srgbClr val="FFFF00"/>
                </a:solidFill>
              </a:rPr>
              <a:t> </a:t>
            </a:r>
            <a:r>
              <a:rPr lang="en-US" dirty="0" err="1">
                <a:solidFill>
                  <a:srgbClr val="FFFF00"/>
                </a:solidFill>
              </a:rPr>
              <a:t>orqali</a:t>
            </a:r>
            <a:r>
              <a:rPr lang="en-US" dirty="0">
                <a:solidFill>
                  <a:srgbClr val="FFFF00"/>
                </a:solidFill>
              </a:rPr>
              <a:t> </a:t>
            </a:r>
            <a:r>
              <a:rPr lang="en-US" dirty="0" err="1">
                <a:solidFill>
                  <a:srgbClr val="FFFF00"/>
                </a:solidFill>
              </a:rPr>
              <a:t>muloqat</a:t>
            </a:r>
            <a:r>
              <a:rPr lang="en-US" dirty="0">
                <a:solidFill>
                  <a:srgbClr val="FFFF00"/>
                </a:solidFill>
              </a:rPr>
              <a:t> </a:t>
            </a:r>
            <a:r>
              <a:rPr lang="en-US" dirty="0" err="1">
                <a:solidFill>
                  <a:srgbClr val="FFFF00"/>
                </a:solidFill>
              </a:rPr>
              <a:t>o’rnatish</a:t>
            </a:r>
            <a:r>
              <a:rPr lang="en-US" dirty="0">
                <a:solidFill>
                  <a:srgbClr val="FFFF00"/>
                </a:solidFill>
              </a:rPr>
              <a:t> </a:t>
            </a:r>
            <a:r>
              <a:rPr lang="en-US" dirty="0" err="1">
                <a:solidFill>
                  <a:srgbClr val="FFFF00"/>
                </a:solidFill>
              </a:rPr>
              <a:t>uchun</a:t>
            </a:r>
            <a:r>
              <a:rPr lang="en-US" dirty="0">
                <a:solidFill>
                  <a:srgbClr val="FFFF00"/>
                </a:solidFill>
              </a:rPr>
              <a:t> </a:t>
            </a:r>
            <a:r>
              <a:rPr lang="en-US" dirty="0" err="1">
                <a:solidFill>
                  <a:srgbClr val="FFFF00"/>
                </a:solidFill>
              </a:rPr>
              <a:t>yoki</a:t>
            </a:r>
            <a:r>
              <a:rPr lang="en-US" dirty="0">
                <a:solidFill>
                  <a:srgbClr val="FFFF00"/>
                </a:solidFill>
              </a:rPr>
              <a:t> </a:t>
            </a:r>
            <a:r>
              <a:rPr lang="en-US" dirty="0" err="1">
                <a:solidFill>
                  <a:srgbClr val="FFFF00"/>
                </a:solidFill>
              </a:rPr>
              <a:t>ma’lumot</a:t>
            </a:r>
            <a:r>
              <a:rPr lang="en-US" dirty="0">
                <a:solidFill>
                  <a:srgbClr val="FFFF00"/>
                </a:solidFill>
              </a:rPr>
              <a:t> </a:t>
            </a:r>
            <a:r>
              <a:rPr lang="en-US" dirty="0" err="1">
                <a:solidFill>
                  <a:srgbClr val="FFFF00"/>
                </a:solidFill>
              </a:rPr>
              <a:t>almashinish</a:t>
            </a:r>
            <a:r>
              <a:rPr lang="en-US" dirty="0">
                <a:solidFill>
                  <a:srgbClr val="FFFF00"/>
                </a:solidFill>
              </a:rPr>
              <a:t> </a:t>
            </a:r>
            <a:r>
              <a:rPr lang="en-US" dirty="0" err="1">
                <a:solidFill>
                  <a:srgbClr val="FFFF00"/>
                </a:solidFill>
              </a:rPr>
              <a:t>uchun</a:t>
            </a:r>
            <a:r>
              <a:rPr lang="en-US" dirty="0">
                <a:solidFill>
                  <a:srgbClr val="FFFF00"/>
                </a:solidFill>
              </a:rPr>
              <a:t> </a:t>
            </a:r>
            <a:r>
              <a:rPr lang="en-US" dirty="0" err="1">
                <a:solidFill>
                  <a:srgbClr val="FFFF00"/>
                </a:solidFill>
              </a:rPr>
              <a:t>mo’ljallanga</a:t>
            </a:r>
            <a:r>
              <a:rPr lang="uz-Cyrl-UZ" dirty="0">
                <a:solidFill>
                  <a:srgbClr val="FFFF00"/>
                </a:solidFill>
              </a:rPr>
              <a:t>n </a:t>
            </a:r>
            <a:r>
              <a:rPr lang="en-US" dirty="0" err="1">
                <a:solidFill>
                  <a:srgbClr val="FFFF00"/>
                </a:solidFill>
              </a:rPr>
              <a:t>qurilma</a:t>
            </a:r>
            <a:r>
              <a:rPr lang="en-US" dirty="0">
                <a:solidFill>
                  <a:srgbClr val="FFFF00"/>
                </a:solidFill>
              </a:rPr>
              <a:t>.</a:t>
            </a:r>
            <a:endParaRPr lang="ru-RU" dirty="0">
              <a:solidFill>
                <a:srgbClr val="FFFF00"/>
              </a:solidFill>
            </a:endParaRPr>
          </a:p>
        </p:txBody>
      </p:sp>
      <p:pic>
        <p:nvPicPr>
          <p:cNvPr id="9218"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115616" y="3573016"/>
            <a:ext cx="6984776" cy="2520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65880682"/>
      </p:ext>
    </p:extLst>
  </p:cSld>
  <p:clrMapOvr>
    <a:masterClrMapping/>
  </p:clrMapOvr>
  <mc:AlternateContent xmlns:mc="http://schemas.openxmlformats.org/markup-compatibility/2006" xmlns:p14="http://schemas.microsoft.com/office/powerpoint/2010/main">
    <mc:Choice Requires="p14">
      <p:transition spd="slow" p14:dur="1600">
        <p14:prism isContent="1" isInverted="1"/>
        <p:sndAc>
          <p:stSnd>
            <p:snd r:embed="rId2" name="arrow.wav"/>
          </p:stSnd>
        </p:sndAc>
      </p:transition>
    </mc:Choice>
    <mc:Fallback xmlns="">
      <p:transition spd="slow">
        <p:fade/>
        <p:sndAc>
          <p:stSnd>
            <p:snd r:embed="rId4" name="arrow.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nodeType="clickEffect">
                                  <p:stCondLst>
                                    <p:cond delay="0"/>
                                  </p:stCondLst>
                                  <p:childTnLst>
                                    <p:set>
                                      <p:cBhvr>
                                        <p:cTn id="13" dur="1" fill="hold">
                                          <p:stCondLst>
                                            <p:cond delay="0"/>
                                          </p:stCondLst>
                                        </p:cTn>
                                        <p:tgtEl>
                                          <p:spTgt spid="9218"/>
                                        </p:tgtEl>
                                        <p:attrNameLst>
                                          <p:attrName>style.visibility</p:attrName>
                                        </p:attrNameLst>
                                      </p:cBhvr>
                                      <p:to>
                                        <p:strVal val="visible"/>
                                      </p:to>
                                    </p:set>
                                    <p:animEffect transition="in" filter="wipe(down)">
                                      <p:cBhvr>
                                        <p:cTn id="14" dur="580">
                                          <p:stCondLst>
                                            <p:cond delay="0"/>
                                          </p:stCondLst>
                                        </p:cTn>
                                        <p:tgtEl>
                                          <p:spTgt spid="9218"/>
                                        </p:tgtEl>
                                      </p:cBhvr>
                                    </p:animEffect>
                                    <p:anim calcmode="lin" valueType="num">
                                      <p:cBhvr>
                                        <p:cTn id="15" dur="1822" tmFilter="0,0; 0.14,0.36; 0.43,0.73; 0.71,0.91; 1.0,1.0">
                                          <p:stCondLst>
                                            <p:cond delay="0"/>
                                          </p:stCondLst>
                                        </p:cTn>
                                        <p:tgtEl>
                                          <p:spTgt spid="9218"/>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9218"/>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9218"/>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9218"/>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9218"/>
                                        </p:tgtEl>
                                        <p:attrNameLst>
                                          <p:attrName>ppt_y</p:attrName>
                                        </p:attrNameLst>
                                      </p:cBhvr>
                                      <p:tavLst>
                                        <p:tav tm="0" fmla="#ppt_y-sin(pi*$)/81">
                                          <p:val>
                                            <p:fltVal val="0"/>
                                          </p:val>
                                        </p:tav>
                                        <p:tav tm="100000">
                                          <p:val>
                                            <p:fltVal val="1"/>
                                          </p:val>
                                        </p:tav>
                                      </p:tavLst>
                                    </p:anim>
                                    <p:animScale>
                                      <p:cBhvr>
                                        <p:cTn id="20" dur="26">
                                          <p:stCondLst>
                                            <p:cond delay="650"/>
                                          </p:stCondLst>
                                        </p:cTn>
                                        <p:tgtEl>
                                          <p:spTgt spid="9218"/>
                                        </p:tgtEl>
                                      </p:cBhvr>
                                      <p:to x="100000" y="60000"/>
                                    </p:animScale>
                                    <p:animScale>
                                      <p:cBhvr>
                                        <p:cTn id="21" dur="166" decel="50000">
                                          <p:stCondLst>
                                            <p:cond delay="676"/>
                                          </p:stCondLst>
                                        </p:cTn>
                                        <p:tgtEl>
                                          <p:spTgt spid="9218"/>
                                        </p:tgtEl>
                                      </p:cBhvr>
                                      <p:to x="100000" y="100000"/>
                                    </p:animScale>
                                    <p:animScale>
                                      <p:cBhvr>
                                        <p:cTn id="22" dur="26">
                                          <p:stCondLst>
                                            <p:cond delay="1312"/>
                                          </p:stCondLst>
                                        </p:cTn>
                                        <p:tgtEl>
                                          <p:spTgt spid="9218"/>
                                        </p:tgtEl>
                                      </p:cBhvr>
                                      <p:to x="100000" y="80000"/>
                                    </p:animScale>
                                    <p:animScale>
                                      <p:cBhvr>
                                        <p:cTn id="23" dur="166" decel="50000">
                                          <p:stCondLst>
                                            <p:cond delay="1338"/>
                                          </p:stCondLst>
                                        </p:cTn>
                                        <p:tgtEl>
                                          <p:spTgt spid="9218"/>
                                        </p:tgtEl>
                                      </p:cBhvr>
                                      <p:to x="100000" y="100000"/>
                                    </p:animScale>
                                    <p:animScale>
                                      <p:cBhvr>
                                        <p:cTn id="24" dur="26">
                                          <p:stCondLst>
                                            <p:cond delay="1642"/>
                                          </p:stCondLst>
                                        </p:cTn>
                                        <p:tgtEl>
                                          <p:spTgt spid="9218"/>
                                        </p:tgtEl>
                                      </p:cBhvr>
                                      <p:to x="100000" y="90000"/>
                                    </p:animScale>
                                    <p:animScale>
                                      <p:cBhvr>
                                        <p:cTn id="25" dur="166" decel="50000">
                                          <p:stCondLst>
                                            <p:cond delay="1668"/>
                                          </p:stCondLst>
                                        </p:cTn>
                                        <p:tgtEl>
                                          <p:spTgt spid="9218"/>
                                        </p:tgtEl>
                                      </p:cBhvr>
                                      <p:to x="100000" y="100000"/>
                                    </p:animScale>
                                    <p:animScale>
                                      <p:cBhvr>
                                        <p:cTn id="26" dur="26">
                                          <p:stCondLst>
                                            <p:cond delay="1808"/>
                                          </p:stCondLst>
                                        </p:cTn>
                                        <p:tgtEl>
                                          <p:spTgt spid="9218"/>
                                        </p:tgtEl>
                                      </p:cBhvr>
                                      <p:to x="100000" y="95000"/>
                                    </p:animScale>
                                    <p:animScale>
                                      <p:cBhvr>
                                        <p:cTn id="27" dur="166" decel="50000">
                                          <p:stCondLst>
                                            <p:cond delay="1834"/>
                                          </p:stCondLst>
                                        </p:cTn>
                                        <p:tgtEl>
                                          <p:spTgt spid="9218"/>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476672"/>
            <a:ext cx="8229600" cy="2232248"/>
          </a:xfrm>
        </p:spPr>
        <p:txBody>
          <a:bodyPr>
            <a:normAutofit fontScale="90000"/>
          </a:bodyPr>
          <a:lstStyle/>
          <a:p>
            <a:r>
              <a:rPr lang="en-US" b="1" dirty="0" smtClean="0"/>
              <a:t/>
            </a:r>
            <a:br>
              <a:rPr lang="en-US" b="1" dirty="0" smtClean="0"/>
            </a:br>
            <a:r>
              <a:rPr lang="en-US" sz="3600" b="1" dirty="0" smtClean="0">
                <a:solidFill>
                  <a:srgbClr val="FFFF00"/>
                </a:solidFill>
              </a:rPr>
              <a:t>Plotter – </a:t>
            </a:r>
            <a:r>
              <a:rPr lang="en-US" sz="3600" dirty="0" err="1" smtClean="0">
                <a:solidFill>
                  <a:srgbClr val="FFFF00"/>
                </a:solidFill>
              </a:rPr>
              <a:t>kompyuterdan</a:t>
            </a:r>
            <a:r>
              <a:rPr lang="en-US" sz="3600" dirty="0" smtClean="0">
                <a:solidFill>
                  <a:srgbClr val="FFFF00"/>
                </a:solidFill>
              </a:rPr>
              <a:t> </a:t>
            </a:r>
            <a:r>
              <a:rPr lang="en-US" sz="3600" dirty="0" err="1" smtClean="0">
                <a:solidFill>
                  <a:srgbClr val="FFFF00"/>
                </a:solidFill>
              </a:rPr>
              <a:t>katta</a:t>
            </a:r>
            <a:r>
              <a:rPr lang="en-US" sz="3600" dirty="0" smtClean="0">
                <a:solidFill>
                  <a:srgbClr val="FFFF00"/>
                </a:solidFill>
              </a:rPr>
              <a:t> </a:t>
            </a:r>
            <a:r>
              <a:rPr lang="en-US" sz="3600" dirty="0" err="1" smtClean="0">
                <a:solidFill>
                  <a:srgbClr val="FFFF00"/>
                </a:solidFill>
              </a:rPr>
              <a:t>o’lchamdagi</a:t>
            </a:r>
            <a:r>
              <a:rPr lang="en-US" sz="3600" dirty="0" smtClean="0">
                <a:solidFill>
                  <a:srgbClr val="FFFF00"/>
                </a:solidFill>
              </a:rPr>
              <a:t> </a:t>
            </a:r>
            <a:r>
              <a:rPr lang="en-US" sz="3600" dirty="0" err="1" smtClean="0">
                <a:solidFill>
                  <a:srgbClr val="FFFF00"/>
                </a:solidFill>
              </a:rPr>
              <a:t>matnli</a:t>
            </a:r>
            <a:r>
              <a:rPr lang="en-US" sz="3600" dirty="0" smtClean="0">
                <a:solidFill>
                  <a:srgbClr val="FFFF00"/>
                </a:solidFill>
              </a:rPr>
              <a:t> </a:t>
            </a:r>
            <a:r>
              <a:rPr lang="en-US" sz="3600" dirty="0" err="1" smtClean="0">
                <a:solidFill>
                  <a:srgbClr val="FFFF00"/>
                </a:solidFill>
              </a:rPr>
              <a:t>va</a:t>
            </a:r>
            <a:r>
              <a:rPr lang="en-US" sz="3600" dirty="0" smtClean="0">
                <a:solidFill>
                  <a:srgbClr val="FFFF00"/>
                </a:solidFill>
              </a:rPr>
              <a:t> </a:t>
            </a:r>
            <a:r>
              <a:rPr lang="en-US" sz="3600" dirty="0" err="1" smtClean="0">
                <a:solidFill>
                  <a:srgbClr val="FFFF00"/>
                </a:solidFill>
              </a:rPr>
              <a:t>grafikli</a:t>
            </a:r>
            <a:r>
              <a:rPr lang="en-US" sz="3600" dirty="0" smtClean="0">
                <a:solidFill>
                  <a:srgbClr val="FFFF00"/>
                </a:solidFill>
              </a:rPr>
              <a:t> </a:t>
            </a:r>
            <a:r>
              <a:rPr lang="en-US" sz="3600" dirty="0" err="1" smtClean="0">
                <a:solidFill>
                  <a:srgbClr val="FFFF00"/>
                </a:solidFill>
              </a:rPr>
              <a:t>ma’lumotlarni</a:t>
            </a:r>
            <a:r>
              <a:rPr lang="en-US" sz="3600" dirty="0" smtClean="0">
                <a:solidFill>
                  <a:srgbClr val="FFFF00"/>
                </a:solidFill>
              </a:rPr>
              <a:t> chop </a:t>
            </a:r>
            <a:r>
              <a:rPr lang="en-US" sz="3600" dirty="0" err="1" smtClean="0">
                <a:solidFill>
                  <a:srgbClr val="FFFF00"/>
                </a:solidFill>
              </a:rPr>
              <a:t>etish</a:t>
            </a:r>
            <a:r>
              <a:rPr lang="en-US" sz="3600" dirty="0" smtClean="0">
                <a:solidFill>
                  <a:srgbClr val="FFFF00"/>
                </a:solidFill>
              </a:rPr>
              <a:t> </a:t>
            </a:r>
            <a:r>
              <a:rPr lang="en-US" sz="3600" dirty="0" err="1" smtClean="0">
                <a:solidFill>
                  <a:srgbClr val="FFFF00"/>
                </a:solidFill>
              </a:rPr>
              <a:t>uchun</a:t>
            </a:r>
            <a:r>
              <a:rPr lang="en-US" sz="3600" dirty="0" smtClean="0">
                <a:solidFill>
                  <a:srgbClr val="FFFF00"/>
                </a:solidFill>
              </a:rPr>
              <a:t> </a:t>
            </a:r>
            <a:r>
              <a:rPr lang="en-US" sz="3600" dirty="0" err="1" smtClean="0">
                <a:solidFill>
                  <a:srgbClr val="FFFF00"/>
                </a:solidFill>
              </a:rPr>
              <a:t>mo’ljallanagan</a:t>
            </a:r>
            <a:r>
              <a:rPr lang="en-US" sz="3600" dirty="0" smtClean="0">
                <a:solidFill>
                  <a:srgbClr val="FFFF00"/>
                </a:solidFill>
              </a:rPr>
              <a:t> </a:t>
            </a:r>
            <a:r>
              <a:rPr lang="en-US" sz="3600" dirty="0" err="1" smtClean="0">
                <a:solidFill>
                  <a:srgbClr val="FFFF00"/>
                </a:solidFill>
              </a:rPr>
              <a:t>qurilma</a:t>
            </a:r>
            <a:r>
              <a:rPr lang="en-US" sz="3600" dirty="0" smtClean="0">
                <a:solidFill>
                  <a:srgbClr val="FFFF00"/>
                </a:solidFill>
              </a:rPr>
              <a:t>.</a:t>
            </a:r>
            <a:r>
              <a:rPr lang="ru-RU" sz="3600" dirty="0" smtClean="0">
                <a:solidFill>
                  <a:srgbClr val="FFFF00"/>
                </a:solidFill>
              </a:rPr>
              <a:t/>
            </a:r>
            <a:br>
              <a:rPr lang="ru-RU" sz="3600" dirty="0" smtClean="0">
                <a:solidFill>
                  <a:srgbClr val="FFFF00"/>
                </a:solidFill>
              </a:rPr>
            </a:br>
            <a:r>
              <a:rPr lang="en-US" sz="3600" b="1" dirty="0"/>
              <a:t/>
            </a:r>
            <a:br>
              <a:rPr lang="en-US" sz="3600" b="1" dirty="0"/>
            </a:br>
            <a:r>
              <a:rPr lang="en-US" b="1" dirty="0" smtClean="0"/>
              <a:t/>
            </a:r>
            <a:br>
              <a:rPr lang="en-US" b="1" dirty="0" smtClean="0"/>
            </a:br>
            <a:endParaRPr lang="ru-RU" sz="2200" dirty="0">
              <a:solidFill>
                <a:srgbClr val="FFFF00"/>
              </a:solidFill>
            </a:endParaRPr>
          </a:p>
        </p:txBody>
      </p:sp>
      <p:pic>
        <p:nvPicPr>
          <p:cNvPr id="10242"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2411760" y="2852936"/>
            <a:ext cx="5760640" cy="24482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26632389"/>
      </p:ext>
    </p:extLst>
  </p:cSld>
  <p:clrMapOvr>
    <a:masterClrMapping/>
  </p:clrMapOvr>
  <mc:AlternateContent xmlns:mc="http://schemas.openxmlformats.org/markup-compatibility/2006" xmlns:p14="http://schemas.microsoft.com/office/powerpoint/2010/main">
    <mc:Choice Requires="p14">
      <p:transition spd="slow" p14:dur="800">
        <p14:flythrough/>
        <p:sndAc>
          <p:stSnd>
            <p:snd r:embed="rId2" name="whoosh.wav"/>
          </p:stSnd>
        </p:sndAc>
      </p:transition>
    </mc:Choice>
    <mc:Fallback xmlns="">
      <p:transition spd="slow">
        <p:fade/>
        <p:sndAc>
          <p:stSnd>
            <p:snd r:embed="rId4" name="whoosh.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 </a:t>
            </a:r>
            <a:r>
              <a:rPr lang="en-US" dirty="0" smtClean="0"/>
              <a:t/>
            </a:r>
            <a:br>
              <a:rPr lang="en-US" dirty="0" smtClean="0"/>
            </a:br>
            <a:r>
              <a:rPr lang="en-US" dirty="0"/>
              <a:t/>
            </a:r>
            <a:br>
              <a:rPr lang="en-US" dirty="0"/>
            </a:br>
            <a:r>
              <a:rPr lang="en-US" b="1" dirty="0" smtClean="0">
                <a:solidFill>
                  <a:srgbClr val="FFFF00"/>
                </a:solidFill>
              </a:rPr>
              <a:t>D</a:t>
            </a:r>
            <a:r>
              <a:rPr lang="uz-Cyrl-UZ" b="1" dirty="0">
                <a:solidFill>
                  <a:srgbClr val="FFFF00"/>
                </a:solidFill>
              </a:rPr>
              <a:t>i</a:t>
            </a:r>
            <a:r>
              <a:rPr lang="en-US" b="1" dirty="0" err="1">
                <a:solidFill>
                  <a:srgbClr val="FFFF00"/>
                </a:solidFill>
              </a:rPr>
              <a:t>skyuritgich</a:t>
            </a:r>
            <a:r>
              <a:rPr lang="en-US" b="1" dirty="0">
                <a:solidFill>
                  <a:srgbClr val="FFFF00"/>
                </a:solidFill>
              </a:rPr>
              <a:t>(</a:t>
            </a:r>
            <a:r>
              <a:rPr lang="en-US" b="1" i="1" dirty="0">
                <a:solidFill>
                  <a:srgbClr val="FFFF00"/>
                </a:solidFill>
              </a:rPr>
              <a:t>D</a:t>
            </a:r>
            <a:r>
              <a:rPr lang="uz-Cyrl-UZ" b="1" i="1" dirty="0">
                <a:solidFill>
                  <a:srgbClr val="FFFF00"/>
                </a:solidFill>
              </a:rPr>
              <a:t>i</a:t>
            </a:r>
            <a:r>
              <a:rPr lang="en-US" b="1" i="1" dirty="0" err="1">
                <a:solidFill>
                  <a:srgbClr val="FFFF00"/>
                </a:solidFill>
              </a:rPr>
              <a:t>skovod</a:t>
            </a:r>
            <a:r>
              <a:rPr lang="en-US" b="1" dirty="0">
                <a:solidFill>
                  <a:srgbClr val="FFFF00"/>
                </a:solidFill>
              </a:rPr>
              <a:t>)</a:t>
            </a:r>
            <a:r>
              <a:rPr lang="en-US" dirty="0">
                <a:solidFill>
                  <a:srgbClr val="FFFF00"/>
                </a:solidFill>
              </a:rPr>
              <a:t> – </a:t>
            </a:r>
            <a:r>
              <a:rPr lang="en-US" dirty="0" err="1">
                <a:solidFill>
                  <a:srgbClr val="FFFF00"/>
                </a:solidFill>
              </a:rPr>
              <a:t>egiluvchan</a:t>
            </a:r>
            <a:r>
              <a:rPr lang="en-US" dirty="0">
                <a:solidFill>
                  <a:srgbClr val="FFFF00"/>
                </a:solidFill>
              </a:rPr>
              <a:t> </a:t>
            </a:r>
            <a:r>
              <a:rPr lang="en-US" dirty="0" err="1">
                <a:solidFill>
                  <a:srgbClr val="FFFF00"/>
                </a:solidFill>
              </a:rPr>
              <a:t>magnit</a:t>
            </a:r>
            <a:r>
              <a:rPr lang="en-US" dirty="0">
                <a:solidFill>
                  <a:srgbClr val="FFFF00"/>
                </a:solidFill>
              </a:rPr>
              <a:t> </a:t>
            </a:r>
            <a:r>
              <a:rPr lang="en-US" dirty="0" err="1">
                <a:solidFill>
                  <a:srgbClr val="FFFF00"/>
                </a:solidFill>
              </a:rPr>
              <a:t>desklardan</a:t>
            </a:r>
            <a:r>
              <a:rPr lang="en-US" dirty="0">
                <a:solidFill>
                  <a:srgbClr val="FFFF00"/>
                </a:solidFill>
              </a:rPr>
              <a:t> (</a:t>
            </a:r>
            <a:r>
              <a:rPr lang="en-US" i="1" dirty="0" err="1">
                <a:solidFill>
                  <a:srgbClr val="FFFF00"/>
                </a:solidFill>
              </a:rPr>
              <a:t>desketa</a:t>
            </a:r>
            <a:r>
              <a:rPr lang="en-US" dirty="0">
                <a:solidFill>
                  <a:srgbClr val="FFFF00"/>
                </a:solidFill>
              </a:rPr>
              <a:t>) </a:t>
            </a:r>
            <a:r>
              <a:rPr lang="en-US" dirty="0" err="1">
                <a:solidFill>
                  <a:srgbClr val="FFFF00"/>
                </a:solidFill>
              </a:rPr>
              <a:t>malumotlarni</a:t>
            </a:r>
            <a:r>
              <a:rPr lang="en-US" dirty="0">
                <a:solidFill>
                  <a:srgbClr val="FFFF00"/>
                </a:solidFill>
              </a:rPr>
              <a:t> </a:t>
            </a:r>
            <a:r>
              <a:rPr lang="en-US" dirty="0" err="1">
                <a:solidFill>
                  <a:srgbClr val="FFFF00"/>
                </a:solidFill>
              </a:rPr>
              <a:t>o’qish</a:t>
            </a:r>
            <a:r>
              <a:rPr lang="en-US" dirty="0">
                <a:solidFill>
                  <a:srgbClr val="FFFF00"/>
                </a:solidFill>
              </a:rPr>
              <a:t> </a:t>
            </a:r>
            <a:r>
              <a:rPr lang="en-US" dirty="0" err="1">
                <a:solidFill>
                  <a:srgbClr val="FFFF00"/>
                </a:solidFill>
              </a:rPr>
              <a:t>va</a:t>
            </a:r>
            <a:r>
              <a:rPr lang="en-US" dirty="0">
                <a:solidFill>
                  <a:srgbClr val="FFFF00"/>
                </a:solidFill>
              </a:rPr>
              <a:t> </a:t>
            </a:r>
            <a:r>
              <a:rPr lang="en-US" dirty="0" err="1">
                <a:solidFill>
                  <a:srgbClr val="FFFF00"/>
                </a:solidFill>
              </a:rPr>
              <a:t>yozish</a:t>
            </a:r>
            <a:r>
              <a:rPr lang="en-US" dirty="0">
                <a:solidFill>
                  <a:srgbClr val="FFFF00"/>
                </a:solidFill>
              </a:rPr>
              <a:t> </a:t>
            </a:r>
            <a:r>
              <a:rPr lang="en-US" dirty="0" err="1">
                <a:solidFill>
                  <a:srgbClr val="FFFF00"/>
                </a:solidFill>
              </a:rPr>
              <a:t>uchun</a:t>
            </a:r>
            <a:r>
              <a:rPr lang="en-US" dirty="0">
                <a:solidFill>
                  <a:srgbClr val="FFFF00"/>
                </a:solidFill>
              </a:rPr>
              <a:t> </a:t>
            </a:r>
            <a:r>
              <a:rPr lang="en-US" dirty="0" err="1">
                <a:solidFill>
                  <a:srgbClr val="FFFF00"/>
                </a:solidFill>
              </a:rPr>
              <a:t>mo’ljallanagan</a:t>
            </a:r>
            <a:r>
              <a:rPr lang="en-US" dirty="0">
                <a:solidFill>
                  <a:srgbClr val="FFFF00"/>
                </a:solidFill>
              </a:rPr>
              <a:t> </a:t>
            </a:r>
            <a:r>
              <a:rPr lang="en-US" dirty="0" err="1">
                <a:solidFill>
                  <a:srgbClr val="FFFF00"/>
                </a:solidFill>
              </a:rPr>
              <a:t>qurilma</a:t>
            </a:r>
            <a:r>
              <a:rPr lang="en-US" dirty="0">
                <a:solidFill>
                  <a:srgbClr val="FFFF00"/>
                </a:solidFill>
              </a:rPr>
              <a:t>.</a:t>
            </a:r>
            <a:endParaRPr lang="ru-RU" dirty="0">
              <a:solidFill>
                <a:srgbClr val="FFFF00"/>
              </a:solidFill>
            </a:endParaRPr>
          </a:p>
        </p:txBody>
      </p:sp>
      <p:pic>
        <p:nvPicPr>
          <p:cNvPr id="11266"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611560" y="2924944"/>
            <a:ext cx="7776864" cy="33123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10759725"/>
      </p:ext>
    </p:extLst>
  </p:cSld>
  <p:clrMapOvr>
    <a:masterClrMapping/>
  </p:clrMapOvr>
  <mc:AlternateContent xmlns:mc="http://schemas.openxmlformats.org/markup-compatibility/2006" xmlns:p14="http://schemas.microsoft.com/office/powerpoint/2010/main">
    <mc:Choice Requires="p14">
      <p:transition p14:dur="100">
        <p:cut/>
        <p:sndAc>
          <p:stSnd>
            <p:snd r:embed="rId2" name="breeze.wav"/>
          </p:stSnd>
        </p:sndAc>
      </p:transition>
    </mc:Choice>
    <mc:Fallback xmlns="">
      <p:transition>
        <p:cut/>
        <p:sndAc>
          <p:stSnd>
            <p:snd r:embed="rId4" name="breeze.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11266"/>
                                        </p:tgtEl>
                                        <p:attrNameLst>
                                          <p:attrName>style.visibility</p:attrName>
                                        </p:attrNameLst>
                                      </p:cBhvr>
                                      <p:to>
                                        <p:strVal val="visible"/>
                                      </p:to>
                                    </p:set>
                                    <p:animEffect transition="in" filter="circle(in)">
                                      <p:cBhvr>
                                        <p:cTn id="12" dur="2000"/>
                                        <p:tgtEl>
                                          <p:spTgt spid="112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346050"/>
          </a:xfrm>
        </p:spPr>
        <p:txBody>
          <a:bodyPr>
            <a:normAutofit fontScale="90000"/>
          </a:bodyPr>
          <a:lstStyle/>
          <a:p>
            <a:endParaRPr lang="ru-RU" dirty="0"/>
          </a:p>
        </p:txBody>
      </p:sp>
      <p:sp>
        <p:nvSpPr>
          <p:cNvPr id="3" name="Объект 2"/>
          <p:cNvSpPr>
            <a:spLocks noGrp="1"/>
          </p:cNvSpPr>
          <p:nvPr>
            <p:ph idx="1"/>
          </p:nvPr>
        </p:nvSpPr>
        <p:spPr>
          <a:xfrm>
            <a:off x="457200" y="404664"/>
            <a:ext cx="8229600" cy="5721499"/>
          </a:xfrm>
        </p:spPr>
        <p:txBody>
          <a:bodyPr/>
          <a:lstStyle/>
          <a:p>
            <a:endParaRPr lang="ru-RU" dirty="0"/>
          </a:p>
        </p:txBody>
      </p:sp>
      <p:sp>
        <p:nvSpPr>
          <p:cNvPr id="4" name="Пятно 1 3"/>
          <p:cNvSpPr/>
          <p:nvPr/>
        </p:nvSpPr>
        <p:spPr>
          <a:xfrm>
            <a:off x="755576" y="548680"/>
            <a:ext cx="7776864" cy="5688632"/>
          </a:xfrm>
          <a:prstGeom prst="irregularSeal1">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DVD – CD </a:t>
            </a:r>
            <a:r>
              <a:rPr lang="en-US" dirty="0" err="1" smtClean="0"/>
              <a:t>diskovodlar</a:t>
            </a:r>
            <a:r>
              <a:rPr lang="en-US" dirty="0" smtClean="0"/>
              <a:t> </a:t>
            </a:r>
            <a:r>
              <a:rPr lang="en-US" dirty="0" err="1" smtClean="0"/>
              <a:t>Kompakt</a:t>
            </a:r>
            <a:r>
              <a:rPr lang="en-US" dirty="0" smtClean="0"/>
              <a:t> </a:t>
            </a:r>
            <a:r>
              <a:rPr lang="en-US" dirty="0" err="1" smtClean="0"/>
              <a:t>disklardan</a:t>
            </a:r>
            <a:r>
              <a:rPr lang="en-US" dirty="0" smtClean="0"/>
              <a:t> </a:t>
            </a:r>
            <a:r>
              <a:rPr lang="en-US" dirty="0" err="1" smtClean="0"/>
              <a:t>ma’lumot</a:t>
            </a:r>
            <a:r>
              <a:rPr lang="en-US" dirty="0" smtClean="0"/>
              <a:t> </a:t>
            </a:r>
            <a:r>
              <a:rPr lang="en-US" dirty="0" err="1" smtClean="0"/>
              <a:t>o’qish</a:t>
            </a:r>
            <a:r>
              <a:rPr lang="en-US" dirty="0" smtClean="0"/>
              <a:t> </a:t>
            </a:r>
            <a:r>
              <a:rPr lang="en-US" dirty="0" err="1" smtClean="0"/>
              <a:t>va</a:t>
            </a:r>
            <a:r>
              <a:rPr lang="en-US" dirty="0" smtClean="0"/>
              <a:t> </a:t>
            </a:r>
            <a:r>
              <a:rPr lang="en-US" dirty="0" err="1" smtClean="0"/>
              <a:t>ularga</a:t>
            </a:r>
            <a:r>
              <a:rPr lang="en-US" dirty="0" smtClean="0"/>
              <a:t> </a:t>
            </a:r>
            <a:r>
              <a:rPr lang="en-US" dirty="0" err="1" smtClean="0"/>
              <a:t>ma’lumot</a:t>
            </a:r>
            <a:r>
              <a:rPr lang="en-US" dirty="0" smtClean="0"/>
              <a:t> </a:t>
            </a:r>
            <a:r>
              <a:rPr lang="en-US" dirty="0" err="1" smtClean="0"/>
              <a:t>yozish</a:t>
            </a:r>
            <a:r>
              <a:rPr lang="en-US" dirty="0" smtClean="0"/>
              <a:t> </a:t>
            </a:r>
            <a:r>
              <a:rPr lang="en-US" dirty="0" err="1" smtClean="0"/>
              <a:t>qurilmasi</a:t>
            </a:r>
            <a:r>
              <a:rPr lang="en-US" dirty="0" smtClean="0"/>
              <a:t>. </a:t>
            </a:r>
            <a:r>
              <a:rPr lang="en-US" dirty="0" err="1" smtClean="0"/>
              <a:t>Ma’lumot</a:t>
            </a:r>
            <a:r>
              <a:rPr lang="en-US" dirty="0" smtClean="0"/>
              <a:t> </a:t>
            </a:r>
            <a:r>
              <a:rPr lang="en-US" dirty="0" err="1" smtClean="0"/>
              <a:t>o’qish</a:t>
            </a:r>
            <a:r>
              <a:rPr lang="en-US" dirty="0" smtClean="0"/>
              <a:t> </a:t>
            </a:r>
            <a:r>
              <a:rPr lang="en-US" dirty="0" err="1" smtClean="0"/>
              <a:t>va</a:t>
            </a:r>
            <a:r>
              <a:rPr lang="en-US" dirty="0" smtClean="0"/>
              <a:t> </a:t>
            </a:r>
            <a:r>
              <a:rPr lang="en-US" dirty="0" err="1" smtClean="0"/>
              <a:t>yozish</a:t>
            </a:r>
            <a:r>
              <a:rPr lang="en-US" dirty="0" smtClean="0"/>
              <a:t> </a:t>
            </a:r>
            <a:r>
              <a:rPr lang="en-US" dirty="0" err="1" smtClean="0"/>
              <a:t>lazer</a:t>
            </a:r>
            <a:r>
              <a:rPr lang="en-US" dirty="0" smtClean="0"/>
              <a:t> </a:t>
            </a:r>
            <a:r>
              <a:rPr lang="en-US" dirty="0" err="1" smtClean="0"/>
              <a:t>nuri</a:t>
            </a:r>
            <a:r>
              <a:rPr lang="en-US" dirty="0" smtClean="0"/>
              <a:t> </a:t>
            </a:r>
            <a:r>
              <a:rPr lang="en-US" dirty="0" err="1" smtClean="0"/>
              <a:t>yordamida</a:t>
            </a:r>
            <a:r>
              <a:rPr lang="en-US" dirty="0" smtClean="0"/>
              <a:t> </a:t>
            </a:r>
            <a:r>
              <a:rPr lang="en-US" dirty="0" err="1" smtClean="0"/>
              <a:t>amalga</a:t>
            </a:r>
            <a:r>
              <a:rPr lang="en-US" dirty="0" smtClean="0"/>
              <a:t> </a:t>
            </a:r>
            <a:r>
              <a:rPr lang="en-US" dirty="0" err="1" smtClean="0"/>
              <a:t>oshiriladi</a:t>
            </a:r>
            <a:r>
              <a:rPr lang="en-US" dirty="0" smtClean="0"/>
              <a:t>. </a:t>
            </a:r>
            <a:r>
              <a:rPr lang="en-US" dirty="0" err="1" smtClean="0"/>
              <a:t>Kompakt</a:t>
            </a:r>
            <a:r>
              <a:rPr lang="en-US" dirty="0" smtClean="0"/>
              <a:t> disk </a:t>
            </a:r>
            <a:r>
              <a:rPr lang="en-US" dirty="0" err="1" smtClean="0"/>
              <a:t>yuzasiga</a:t>
            </a:r>
            <a:r>
              <a:rPr lang="en-US" dirty="0" smtClean="0"/>
              <a:t> 1 li </a:t>
            </a:r>
            <a:r>
              <a:rPr lang="en-US" dirty="0" err="1" smtClean="0"/>
              <a:t>bitlarni</a:t>
            </a:r>
            <a:r>
              <a:rPr lang="en-US" dirty="0" smtClean="0"/>
              <a:t> </a:t>
            </a:r>
            <a:r>
              <a:rPr lang="en-US" dirty="0" err="1" smtClean="0"/>
              <a:t>yozishda</a:t>
            </a:r>
            <a:r>
              <a:rPr lang="en-US" dirty="0" smtClean="0"/>
              <a:t> </a:t>
            </a:r>
            <a:r>
              <a:rPr lang="en-US" dirty="0" err="1" smtClean="0"/>
              <a:t>diskning</a:t>
            </a:r>
            <a:r>
              <a:rPr lang="en-US" dirty="0" smtClean="0"/>
              <a:t> </a:t>
            </a:r>
            <a:r>
              <a:rPr lang="en-US" dirty="0" err="1" smtClean="0"/>
              <a:t>ma’lum</a:t>
            </a:r>
            <a:r>
              <a:rPr lang="en-US" dirty="0" smtClean="0"/>
              <a:t> </a:t>
            </a:r>
            <a:r>
              <a:rPr lang="en-US" dirty="0" err="1" smtClean="0"/>
              <a:t>yuzasiga</a:t>
            </a:r>
            <a:r>
              <a:rPr lang="en-US" dirty="0" smtClean="0"/>
              <a:t> </a:t>
            </a:r>
            <a:r>
              <a:rPr lang="en-US" dirty="0" err="1" smtClean="0"/>
              <a:t>lazer</a:t>
            </a:r>
            <a:r>
              <a:rPr lang="en-US" dirty="0" smtClean="0"/>
              <a:t> </a:t>
            </a:r>
            <a:r>
              <a:rPr lang="en-US" dirty="0" err="1" smtClean="0"/>
              <a:t>nuri</a:t>
            </a:r>
            <a:r>
              <a:rPr lang="en-US" dirty="0" smtClean="0"/>
              <a:t> </a:t>
            </a:r>
            <a:r>
              <a:rPr lang="en-US" dirty="0" err="1" smtClean="0"/>
              <a:t>ta’sir</a:t>
            </a:r>
            <a:r>
              <a:rPr lang="en-US" dirty="0" smtClean="0"/>
              <a:t> </a:t>
            </a:r>
            <a:r>
              <a:rPr lang="en-US" dirty="0" err="1" smtClean="0"/>
              <a:t>qildiriladi</a:t>
            </a:r>
            <a:r>
              <a:rPr lang="en-US" dirty="0" smtClean="0"/>
              <a:t> </a:t>
            </a:r>
            <a:r>
              <a:rPr lang="en-US" dirty="0" err="1" smtClean="0"/>
              <a:t>va</a:t>
            </a:r>
            <a:r>
              <a:rPr lang="en-US" dirty="0" smtClean="0"/>
              <a:t> </a:t>
            </a:r>
            <a:r>
              <a:rPr lang="en-US" dirty="0" err="1" smtClean="0"/>
              <a:t>shu</a:t>
            </a:r>
            <a:r>
              <a:rPr lang="en-US" dirty="0" smtClean="0"/>
              <a:t> </a:t>
            </a:r>
            <a:r>
              <a:rPr lang="en-US" dirty="0" err="1" smtClean="0"/>
              <a:t>yuzada</a:t>
            </a:r>
            <a:r>
              <a:rPr lang="en-US" dirty="0" smtClean="0"/>
              <a:t> </a:t>
            </a:r>
            <a:r>
              <a:rPr lang="en-US" dirty="0" err="1" smtClean="0"/>
              <a:t>iz</a:t>
            </a:r>
            <a:r>
              <a:rPr lang="en-US" dirty="0" smtClean="0"/>
              <a:t> </a:t>
            </a:r>
            <a:r>
              <a:rPr lang="en-US" dirty="0" err="1" smtClean="0"/>
              <a:t>qoldiriladi</a:t>
            </a:r>
            <a:r>
              <a:rPr lang="en-US" dirty="0" smtClean="0"/>
              <a:t>. </a:t>
            </a:r>
          </a:p>
          <a:p>
            <a:pPr algn="ctr"/>
            <a:r>
              <a:rPr lang="en-US" dirty="0" smtClean="0"/>
              <a:t>       CD-ROM – CD </a:t>
            </a:r>
            <a:r>
              <a:rPr lang="en-US" dirty="0" err="1" smtClean="0"/>
              <a:t>kompakt</a:t>
            </a:r>
            <a:r>
              <a:rPr lang="en-US" dirty="0" smtClean="0"/>
              <a:t> </a:t>
            </a:r>
            <a:r>
              <a:rPr lang="en-US" dirty="0" err="1" smtClean="0"/>
              <a:t>disklardan</a:t>
            </a:r>
            <a:r>
              <a:rPr lang="en-US" dirty="0" smtClean="0"/>
              <a:t> </a:t>
            </a:r>
            <a:r>
              <a:rPr lang="en-US" dirty="0" err="1" smtClean="0"/>
              <a:t>ma’lumotlarni</a:t>
            </a:r>
            <a:r>
              <a:rPr lang="en-US" dirty="0" smtClean="0"/>
              <a:t> </a:t>
            </a:r>
            <a:r>
              <a:rPr lang="en-US" dirty="0" err="1" smtClean="0"/>
              <a:t>o’qish</a:t>
            </a:r>
            <a:r>
              <a:rPr lang="en-US" dirty="0" smtClean="0"/>
              <a:t> </a:t>
            </a:r>
            <a:r>
              <a:rPr lang="en-US" dirty="0" err="1" smtClean="0"/>
              <a:t>uchun</a:t>
            </a:r>
            <a:r>
              <a:rPr lang="en-US" dirty="0" smtClean="0"/>
              <a:t> </a:t>
            </a:r>
            <a:r>
              <a:rPr lang="en-US" dirty="0" err="1" smtClean="0"/>
              <a:t>mo’ljallanagan</a:t>
            </a:r>
            <a:r>
              <a:rPr lang="en-US" dirty="0" smtClean="0"/>
              <a:t> </a:t>
            </a:r>
            <a:r>
              <a:rPr lang="en-US" dirty="0" err="1" smtClean="0"/>
              <a:t>qurilma</a:t>
            </a:r>
            <a:r>
              <a:rPr lang="en-US" dirty="0" smtClean="0"/>
              <a:t>.</a:t>
            </a:r>
          </a:p>
          <a:p>
            <a:pPr algn="ctr"/>
            <a:r>
              <a:rPr lang="en-US" dirty="0" smtClean="0"/>
              <a:t>       CD-RW  - CD </a:t>
            </a:r>
            <a:r>
              <a:rPr lang="en-US" dirty="0" err="1" smtClean="0"/>
              <a:t>kompakt</a:t>
            </a:r>
            <a:r>
              <a:rPr lang="en-US" dirty="0" smtClean="0"/>
              <a:t> </a:t>
            </a:r>
            <a:r>
              <a:rPr lang="en-US" dirty="0" err="1" smtClean="0"/>
              <a:t>disklardan</a:t>
            </a:r>
            <a:r>
              <a:rPr lang="en-US" dirty="0" smtClean="0"/>
              <a:t> </a:t>
            </a:r>
            <a:r>
              <a:rPr lang="en-US" dirty="0" err="1" smtClean="0"/>
              <a:t>malumotlarni</a:t>
            </a:r>
            <a:r>
              <a:rPr lang="en-US" dirty="0" smtClean="0"/>
              <a:t> </a:t>
            </a:r>
            <a:r>
              <a:rPr lang="en-US" dirty="0" err="1" smtClean="0"/>
              <a:t>o’qish</a:t>
            </a:r>
            <a:r>
              <a:rPr lang="en-US" dirty="0" smtClean="0"/>
              <a:t> </a:t>
            </a:r>
            <a:r>
              <a:rPr lang="en-US" dirty="0" err="1" smtClean="0"/>
              <a:t>va</a:t>
            </a:r>
            <a:r>
              <a:rPr lang="en-US" dirty="0" smtClean="0"/>
              <a:t> </a:t>
            </a:r>
            <a:r>
              <a:rPr lang="en-US" dirty="0" err="1" smtClean="0"/>
              <a:t>yozish</a:t>
            </a:r>
            <a:r>
              <a:rPr lang="en-US" dirty="0" smtClean="0"/>
              <a:t> </a:t>
            </a:r>
            <a:r>
              <a:rPr lang="en-US" dirty="0" err="1" smtClean="0"/>
              <a:t>uchun</a:t>
            </a:r>
            <a:r>
              <a:rPr lang="en-US" dirty="0" smtClean="0"/>
              <a:t> </a:t>
            </a:r>
            <a:r>
              <a:rPr lang="en-US" dirty="0" err="1" smtClean="0"/>
              <a:t>mo’ljallanagan</a:t>
            </a:r>
            <a:r>
              <a:rPr lang="en-US" dirty="0" smtClean="0"/>
              <a:t> </a:t>
            </a:r>
            <a:r>
              <a:rPr lang="en-US" dirty="0" err="1" smtClean="0"/>
              <a:t>qurilma</a:t>
            </a:r>
            <a:r>
              <a:rPr lang="en-US" dirty="0" smtClean="0"/>
              <a:t>.</a:t>
            </a:r>
          </a:p>
          <a:p>
            <a:pPr algn="ctr"/>
            <a:r>
              <a:rPr lang="en-US" dirty="0" smtClean="0"/>
              <a:t>       DVD-ROM – CD </a:t>
            </a:r>
            <a:r>
              <a:rPr lang="en-US" dirty="0" err="1" smtClean="0"/>
              <a:t>kompakt</a:t>
            </a:r>
            <a:r>
              <a:rPr lang="en-US" dirty="0" smtClean="0"/>
              <a:t> </a:t>
            </a:r>
            <a:r>
              <a:rPr lang="en-US" dirty="0" err="1" smtClean="0"/>
              <a:t>disklardan</a:t>
            </a:r>
            <a:r>
              <a:rPr lang="en-US" dirty="0" smtClean="0"/>
              <a:t> </a:t>
            </a:r>
            <a:r>
              <a:rPr lang="en-US" dirty="0" err="1" smtClean="0"/>
              <a:t>malumotlarni</a:t>
            </a:r>
            <a:r>
              <a:rPr lang="en-US" dirty="0" smtClean="0"/>
              <a:t> </a:t>
            </a:r>
            <a:r>
              <a:rPr lang="en-US" dirty="0" err="1" smtClean="0"/>
              <a:t>o’qish</a:t>
            </a:r>
            <a:r>
              <a:rPr lang="en-US" dirty="0" smtClean="0"/>
              <a:t> </a:t>
            </a:r>
            <a:r>
              <a:rPr lang="en-US" dirty="0" err="1" smtClean="0"/>
              <a:t>va</a:t>
            </a:r>
            <a:r>
              <a:rPr lang="en-US" dirty="0" smtClean="0"/>
              <a:t> </a:t>
            </a:r>
            <a:r>
              <a:rPr lang="en-US" dirty="0" err="1" smtClean="0"/>
              <a:t>yozish</a:t>
            </a:r>
            <a:r>
              <a:rPr lang="en-US" dirty="0" smtClean="0"/>
              <a:t> </a:t>
            </a:r>
            <a:r>
              <a:rPr lang="en-US" dirty="0" err="1" smtClean="0"/>
              <a:t>uchun</a:t>
            </a:r>
            <a:r>
              <a:rPr lang="en-US" dirty="0" smtClean="0"/>
              <a:t> </a:t>
            </a:r>
            <a:r>
              <a:rPr lang="en-US" dirty="0" err="1" smtClean="0"/>
              <a:t>hamda</a:t>
            </a:r>
            <a:r>
              <a:rPr lang="en-US" dirty="0" smtClean="0"/>
              <a:t> DVD </a:t>
            </a:r>
            <a:r>
              <a:rPr lang="en-US" dirty="0" err="1" smtClean="0"/>
              <a:t>kompakt</a:t>
            </a:r>
            <a:r>
              <a:rPr lang="en-US" dirty="0" smtClean="0"/>
              <a:t> </a:t>
            </a:r>
            <a:r>
              <a:rPr lang="en-US" dirty="0" err="1" smtClean="0"/>
              <a:t>disklardan</a:t>
            </a:r>
            <a:r>
              <a:rPr lang="en-US" dirty="0" smtClean="0"/>
              <a:t> </a:t>
            </a:r>
            <a:r>
              <a:rPr lang="en-US" dirty="0" err="1" smtClean="0"/>
              <a:t>esa</a:t>
            </a:r>
            <a:r>
              <a:rPr lang="en-US" dirty="0" smtClean="0"/>
              <a:t> </a:t>
            </a:r>
            <a:r>
              <a:rPr lang="en-US" dirty="0" err="1" smtClean="0"/>
              <a:t>ma’lumotlarni</a:t>
            </a:r>
            <a:r>
              <a:rPr lang="en-US" dirty="0" smtClean="0"/>
              <a:t> </a:t>
            </a:r>
            <a:r>
              <a:rPr lang="en-US" dirty="0" err="1" smtClean="0"/>
              <a:t>o’qish</a:t>
            </a:r>
            <a:r>
              <a:rPr lang="en-US" dirty="0" smtClean="0"/>
              <a:t> </a:t>
            </a:r>
            <a:r>
              <a:rPr lang="en-US" dirty="0" err="1" smtClean="0"/>
              <a:t>uchun</a:t>
            </a:r>
            <a:r>
              <a:rPr lang="en-US" dirty="0" smtClean="0"/>
              <a:t> </a:t>
            </a:r>
            <a:r>
              <a:rPr lang="en-US" dirty="0" err="1" smtClean="0"/>
              <a:t>mo’ljallanagan</a:t>
            </a:r>
            <a:r>
              <a:rPr lang="en-US" dirty="0" smtClean="0"/>
              <a:t> </a:t>
            </a:r>
            <a:r>
              <a:rPr lang="en-US" dirty="0" err="1" smtClean="0"/>
              <a:t>qurilma</a:t>
            </a:r>
            <a:r>
              <a:rPr lang="en-US" dirty="0" smtClean="0"/>
              <a:t>.</a:t>
            </a:r>
          </a:p>
          <a:p>
            <a:pPr algn="ctr"/>
            <a:r>
              <a:rPr lang="en-US" dirty="0" smtClean="0"/>
              <a:t>     DVD-RW – CD </a:t>
            </a:r>
            <a:r>
              <a:rPr lang="en-US" dirty="0" err="1" smtClean="0"/>
              <a:t>hamda</a:t>
            </a:r>
            <a:r>
              <a:rPr lang="en-US" dirty="0" smtClean="0"/>
              <a:t> DVD </a:t>
            </a:r>
            <a:r>
              <a:rPr lang="en-US" dirty="0" err="1" smtClean="0"/>
              <a:t>kompakt</a:t>
            </a:r>
            <a:r>
              <a:rPr lang="en-US" dirty="0" smtClean="0"/>
              <a:t> </a:t>
            </a:r>
            <a:r>
              <a:rPr lang="en-US" dirty="0" err="1" smtClean="0"/>
              <a:t>disklardan</a:t>
            </a:r>
            <a:r>
              <a:rPr lang="en-US" dirty="0" smtClean="0"/>
              <a:t> </a:t>
            </a:r>
            <a:r>
              <a:rPr lang="en-US" dirty="0" err="1" smtClean="0"/>
              <a:t>ma’lumotlarni</a:t>
            </a:r>
            <a:r>
              <a:rPr lang="en-US" dirty="0" smtClean="0"/>
              <a:t> </a:t>
            </a:r>
            <a:r>
              <a:rPr lang="en-US" dirty="0" err="1" smtClean="0"/>
              <a:t>o’qish</a:t>
            </a:r>
            <a:r>
              <a:rPr lang="en-US" dirty="0" smtClean="0"/>
              <a:t> </a:t>
            </a:r>
            <a:r>
              <a:rPr lang="en-US" dirty="0" err="1" smtClean="0"/>
              <a:t>va</a:t>
            </a:r>
            <a:r>
              <a:rPr lang="en-US" dirty="0" smtClean="0"/>
              <a:t> </a:t>
            </a:r>
            <a:r>
              <a:rPr lang="en-US" dirty="0" err="1" smtClean="0"/>
              <a:t>yozish</a:t>
            </a:r>
            <a:r>
              <a:rPr lang="en-US" dirty="0" smtClean="0"/>
              <a:t> </a:t>
            </a:r>
            <a:r>
              <a:rPr lang="en-US" dirty="0" err="1" smtClean="0"/>
              <a:t>uchun</a:t>
            </a:r>
            <a:r>
              <a:rPr lang="en-US" dirty="0" smtClean="0"/>
              <a:t> </a:t>
            </a:r>
            <a:r>
              <a:rPr lang="en-US" dirty="0" err="1" smtClean="0"/>
              <a:t>mo’ljallanagan</a:t>
            </a:r>
            <a:r>
              <a:rPr lang="en-US" dirty="0" smtClean="0"/>
              <a:t> </a:t>
            </a:r>
            <a:r>
              <a:rPr lang="en-US" dirty="0" err="1" smtClean="0"/>
              <a:t>qurilma</a:t>
            </a:r>
            <a:r>
              <a:rPr lang="en-US" dirty="0" smtClean="0"/>
              <a:t>.</a:t>
            </a:r>
            <a:endParaRPr lang="en-US" dirty="0"/>
          </a:p>
        </p:txBody>
      </p:sp>
    </p:spTree>
    <p:extLst>
      <p:ext uri="{BB962C8B-B14F-4D97-AF65-F5344CB8AC3E}">
        <p14:creationId xmlns:p14="http://schemas.microsoft.com/office/powerpoint/2010/main" val="635633011"/>
      </p:ext>
    </p:extLst>
  </p:cSld>
  <p:clrMapOvr>
    <a:masterClrMapping/>
  </p:clrMapOvr>
  <mc:AlternateContent xmlns:mc="http://schemas.openxmlformats.org/markup-compatibility/2006" xmlns:p14="http://schemas.microsoft.com/office/powerpoint/2010/main">
    <mc:Choice Requires="p14">
      <p:transition spd="slow" p14:dur="1500">
        <p:split orient="vert"/>
        <p:sndAc>
          <p:stSnd>
            <p:snd r:embed="rId2" name="click.wav"/>
          </p:stSnd>
        </p:sndAc>
      </p:transition>
    </mc:Choice>
    <mc:Fallback xmlns="">
      <p:transition spd="slow">
        <p:split orient="vert"/>
        <p:sndAc>
          <p:stSnd>
            <p:snd r:embed="rId3" name="click.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1"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1000" fill="hold"/>
                                        <p:tgtEl>
                                          <p:spTgt spid="4"/>
                                        </p:tgtEl>
                                        <p:attrNameLst>
                                          <p:attrName>ppt_w</p:attrName>
                                        </p:attrNameLst>
                                      </p:cBhvr>
                                      <p:tavLst>
                                        <p:tav tm="0">
                                          <p:val>
                                            <p:fltVal val="0"/>
                                          </p:val>
                                        </p:tav>
                                        <p:tav tm="100000">
                                          <p:val>
                                            <p:strVal val="#ppt_w"/>
                                          </p:val>
                                        </p:tav>
                                      </p:tavLst>
                                    </p:anim>
                                    <p:anim calcmode="lin" valueType="num">
                                      <p:cBhvr>
                                        <p:cTn id="13" dur="1000" fill="hold"/>
                                        <p:tgtEl>
                                          <p:spTgt spid="4"/>
                                        </p:tgtEl>
                                        <p:attrNameLst>
                                          <p:attrName>ppt_h</p:attrName>
                                        </p:attrNameLst>
                                      </p:cBhvr>
                                      <p:tavLst>
                                        <p:tav tm="0">
                                          <p:val>
                                            <p:fltVal val="0"/>
                                          </p:val>
                                        </p:tav>
                                        <p:tav tm="100000">
                                          <p:val>
                                            <p:strVal val="#ppt_h"/>
                                          </p:val>
                                        </p:tav>
                                      </p:tavLst>
                                    </p:anim>
                                    <p:anim calcmode="lin" valueType="num">
                                      <p:cBhvr>
                                        <p:cTn id="14" dur="1000" fill="hold"/>
                                        <p:tgtEl>
                                          <p:spTgt spid="4"/>
                                        </p:tgtEl>
                                        <p:attrNameLst>
                                          <p:attrName>style.rotation</p:attrName>
                                        </p:attrNameLst>
                                      </p:cBhvr>
                                      <p:tavLst>
                                        <p:tav tm="0">
                                          <p:val>
                                            <p:fltVal val="90"/>
                                          </p:val>
                                        </p:tav>
                                        <p:tav tm="100000">
                                          <p:val>
                                            <p:fltVal val="0"/>
                                          </p:val>
                                        </p:tav>
                                      </p:tavLst>
                                    </p:anim>
                                    <p:animEffect transition="in" filter="fade">
                                      <p:cBhvr>
                                        <p:cTn id="15"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Объект 2"/>
          <p:cNvSpPr>
            <a:spLocks noGrp="1"/>
          </p:cNvSpPr>
          <p:nvPr>
            <p:ph idx="1"/>
          </p:nvPr>
        </p:nvSpPr>
        <p:spPr/>
        <p:txBody>
          <a:bodyPr/>
          <a:lstStyle/>
          <a:p>
            <a:r>
              <a:rPr lang="en-US" b="1" dirty="0"/>
              <a:t> </a:t>
            </a:r>
            <a:r>
              <a:rPr lang="en-US" b="1" dirty="0">
                <a:solidFill>
                  <a:srgbClr val="FFFF00"/>
                </a:solidFill>
              </a:rPr>
              <a:t>Flesh </a:t>
            </a:r>
            <a:r>
              <a:rPr lang="en-US" b="1" dirty="0" err="1">
                <a:solidFill>
                  <a:srgbClr val="FFFF00"/>
                </a:solidFill>
              </a:rPr>
              <a:t>xotra</a:t>
            </a:r>
            <a:r>
              <a:rPr lang="en-US" b="1" dirty="0">
                <a:solidFill>
                  <a:srgbClr val="FFFF00"/>
                </a:solidFill>
              </a:rPr>
              <a:t>- </a:t>
            </a:r>
            <a:r>
              <a:rPr lang="en-US" dirty="0">
                <a:solidFill>
                  <a:srgbClr val="FFFF00"/>
                </a:solidFill>
              </a:rPr>
              <a:t>(</a:t>
            </a:r>
            <a:r>
              <a:rPr lang="en-US" dirty="0" err="1">
                <a:solidFill>
                  <a:srgbClr val="FFFF00"/>
                </a:solidFill>
              </a:rPr>
              <a:t>ingl</a:t>
            </a:r>
            <a:r>
              <a:rPr lang="en-US" dirty="0">
                <a:solidFill>
                  <a:srgbClr val="FFFF00"/>
                </a:solidFill>
              </a:rPr>
              <a:t>. Flash – </a:t>
            </a:r>
            <a:r>
              <a:rPr lang="en-US" dirty="0" err="1">
                <a:solidFill>
                  <a:srgbClr val="FFFF00"/>
                </a:solidFill>
              </a:rPr>
              <a:t>qisqa</a:t>
            </a:r>
            <a:r>
              <a:rPr lang="en-US" dirty="0">
                <a:solidFill>
                  <a:srgbClr val="FFFF00"/>
                </a:solidFill>
              </a:rPr>
              <a:t> </a:t>
            </a:r>
            <a:r>
              <a:rPr lang="en-US" dirty="0" err="1">
                <a:solidFill>
                  <a:srgbClr val="FFFF00"/>
                </a:solidFill>
              </a:rPr>
              <a:t>xabar</a:t>
            </a:r>
            <a:r>
              <a:rPr lang="en-US" dirty="0">
                <a:solidFill>
                  <a:srgbClr val="FFFF00"/>
                </a:solidFill>
              </a:rPr>
              <a:t>) </a:t>
            </a:r>
            <a:r>
              <a:rPr lang="en-US" dirty="0" err="1">
                <a:solidFill>
                  <a:srgbClr val="FFFF00"/>
                </a:solidFill>
              </a:rPr>
              <a:t>juda</a:t>
            </a:r>
            <a:r>
              <a:rPr lang="en-US" dirty="0">
                <a:solidFill>
                  <a:srgbClr val="FFFF00"/>
                </a:solidFill>
              </a:rPr>
              <a:t> </a:t>
            </a:r>
            <a:r>
              <a:rPr lang="en-US" dirty="0" err="1">
                <a:solidFill>
                  <a:srgbClr val="FFFF00"/>
                </a:solidFill>
              </a:rPr>
              <a:t>katta</a:t>
            </a:r>
            <a:r>
              <a:rPr lang="en-US" dirty="0">
                <a:solidFill>
                  <a:srgbClr val="FFFF00"/>
                </a:solidFill>
              </a:rPr>
              <a:t> </a:t>
            </a:r>
            <a:r>
              <a:rPr lang="en-US" dirty="0" err="1">
                <a:solidFill>
                  <a:srgbClr val="FFFF00"/>
                </a:solidFill>
              </a:rPr>
              <a:t>hajmdagi</a:t>
            </a:r>
            <a:r>
              <a:rPr lang="en-US" dirty="0">
                <a:solidFill>
                  <a:srgbClr val="FFFF00"/>
                </a:solidFill>
              </a:rPr>
              <a:t> </a:t>
            </a:r>
            <a:r>
              <a:rPr lang="en-US" dirty="0" err="1">
                <a:solidFill>
                  <a:srgbClr val="FFFF00"/>
                </a:solidFill>
              </a:rPr>
              <a:t>axborotni</a:t>
            </a:r>
            <a:r>
              <a:rPr lang="en-US" dirty="0">
                <a:solidFill>
                  <a:srgbClr val="FFFF00"/>
                </a:solidFill>
              </a:rPr>
              <a:t> </a:t>
            </a:r>
            <a:r>
              <a:rPr lang="en-US" dirty="0" err="1">
                <a:solidFill>
                  <a:srgbClr val="FFFF00"/>
                </a:solidFill>
              </a:rPr>
              <a:t>o’z</a:t>
            </a:r>
            <a:r>
              <a:rPr lang="en-US" dirty="0">
                <a:solidFill>
                  <a:srgbClr val="FFFF00"/>
                </a:solidFill>
              </a:rPr>
              <a:t> </a:t>
            </a:r>
            <a:r>
              <a:rPr lang="en-US" dirty="0" err="1">
                <a:solidFill>
                  <a:srgbClr val="FFFF00"/>
                </a:solidFill>
              </a:rPr>
              <a:t>ichiga</a:t>
            </a:r>
            <a:r>
              <a:rPr lang="en-US" dirty="0">
                <a:solidFill>
                  <a:srgbClr val="FFFF00"/>
                </a:solidFill>
              </a:rPr>
              <a:t> </a:t>
            </a:r>
            <a:r>
              <a:rPr lang="en-US" dirty="0" err="1">
                <a:solidFill>
                  <a:srgbClr val="FFFF00"/>
                </a:solidFill>
              </a:rPr>
              <a:t>sig’dira</a:t>
            </a:r>
            <a:r>
              <a:rPr lang="en-US" dirty="0">
                <a:solidFill>
                  <a:srgbClr val="FFFF00"/>
                </a:solidFill>
              </a:rPr>
              <a:t> </a:t>
            </a:r>
            <a:r>
              <a:rPr lang="en-US" dirty="0" err="1">
                <a:solidFill>
                  <a:srgbClr val="FFFF00"/>
                </a:solidFill>
              </a:rPr>
              <a:t>oladigan</a:t>
            </a:r>
            <a:r>
              <a:rPr lang="en-US" dirty="0">
                <a:solidFill>
                  <a:srgbClr val="FFFF00"/>
                </a:solidFill>
              </a:rPr>
              <a:t> </a:t>
            </a:r>
            <a:r>
              <a:rPr lang="en-US" dirty="0" err="1">
                <a:solidFill>
                  <a:srgbClr val="FFFF00"/>
                </a:solidFill>
              </a:rPr>
              <a:t>yarim</a:t>
            </a:r>
            <a:r>
              <a:rPr lang="en-US" dirty="0">
                <a:solidFill>
                  <a:srgbClr val="FFFF00"/>
                </a:solidFill>
              </a:rPr>
              <a:t> </a:t>
            </a:r>
            <a:r>
              <a:rPr lang="en-US" dirty="0" err="1">
                <a:solidFill>
                  <a:srgbClr val="FFFF00"/>
                </a:solidFill>
              </a:rPr>
              <a:t>o’tkazgichli</a:t>
            </a:r>
            <a:r>
              <a:rPr lang="en-US" dirty="0">
                <a:solidFill>
                  <a:srgbClr val="FFFF00"/>
                </a:solidFill>
              </a:rPr>
              <a:t> </a:t>
            </a:r>
            <a:r>
              <a:rPr lang="en-US" dirty="0" err="1">
                <a:solidFill>
                  <a:srgbClr val="FFFF00"/>
                </a:solidFill>
              </a:rPr>
              <a:t>xotira</a:t>
            </a:r>
            <a:r>
              <a:rPr lang="en-US" dirty="0">
                <a:solidFill>
                  <a:srgbClr val="FFFF00"/>
                </a:solidFill>
              </a:rPr>
              <a:t>. </a:t>
            </a:r>
            <a:r>
              <a:rPr lang="en-US" dirty="0" err="1">
                <a:solidFill>
                  <a:srgbClr val="FFFF00"/>
                </a:solidFill>
              </a:rPr>
              <a:t>Hozirgi</a:t>
            </a:r>
            <a:r>
              <a:rPr lang="en-US" dirty="0">
                <a:solidFill>
                  <a:srgbClr val="FFFF00"/>
                </a:solidFill>
              </a:rPr>
              <a:t> </a:t>
            </a:r>
            <a:r>
              <a:rPr lang="en-US" dirty="0" err="1">
                <a:solidFill>
                  <a:srgbClr val="FFFF00"/>
                </a:solidFill>
              </a:rPr>
              <a:t>kunda</a:t>
            </a:r>
            <a:r>
              <a:rPr lang="en-US" dirty="0">
                <a:solidFill>
                  <a:srgbClr val="FFFF00"/>
                </a:solidFill>
              </a:rPr>
              <a:t> flesh </a:t>
            </a:r>
            <a:r>
              <a:rPr lang="en-US" dirty="0" err="1">
                <a:solidFill>
                  <a:srgbClr val="FFFF00"/>
                </a:solidFill>
              </a:rPr>
              <a:t>xotiralarning</a:t>
            </a:r>
            <a:r>
              <a:rPr lang="en-US" dirty="0">
                <a:solidFill>
                  <a:srgbClr val="FFFF00"/>
                </a:solidFill>
              </a:rPr>
              <a:t> </a:t>
            </a:r>
            <a:r>
              <a:rPr lang="en-US" dirty="0" err="1">
                <a:solidFill>
                  <a:srgbClr val="FFFF00"/>
                </a:solidFill>
              </a:rPr>
              <a:t>hajmi</a:t>
            </a:r>
            <a:r>
              <a:rPr lang="en-US" dirty="0">
                <a:solidFill>
                  <a:srgbClr val="FFFF00"/>
                </a:solidFill>
              </a:rPr>
              <a:t> 32 Gb </a:t>
            </a:r>
            <a:r>
              <a:rPr lang="en-US" dirty="0" err="1">
                <a:solidFill>
                  <a:srgbClr val="FFFF00"/>
                </a:solidFill>
              </a:rPr>
              <a:t>gacha</a:t>
            </a:r>
            <a:r>
              <a:rPr lang="en-US" dirty="0">
                <a:solidFill>
                  <a:srgbClr val="FFFF00"/>
                </a:solidFill>
              </a:rPr>
              <a:t> </a:t>
            </a:r>
            <a:r>
              <a:rPr lang="en-US" dirty="0" err="1">
                <a:solidFill>
                  <a:srgbClr val="FFFF00"/>
                </a:solidFill>
              </a:rPr>
              <a:t>bo’lgan</a:t>
            </a:r>
            <a:r>
              <a:rPr lang="en-US" dirty="0">
                <a:solidFill>
                  <a:srgbClr val="FFFF00"/>
                </a:solidFill>
              </a:rPr>
              <a:t> </a:t>
            </a:r>
            <a:r>
              <a:rPr lang="en-US" dirty="0" err="1">
                <a:solidFill>
                  <a:srgbClr val="FFFF00"/>
                </a:solidFill>
              </a:rPr>
              <a:t>axborotni</a:t>
            </a:r>
            <a:r>
              <a:rPr lang="en-US" dirty="0">
                <a:solidFill>
                  <a:srgbClr val="FFFF00"/>
                </a:solidFill>
              </a:rPr>
              <a:t> </a:t>
            </a:r>
            <a:r>
              <a:rPr lang="en-US" dirty="0" err="1">
                <a:solidFill>
                  <a:srgbClr val="FFFF00"/>
                </a:solidFill>
              </a:rPr>
              <a:t>o’ziga</a:t>
            </a:r>
            <a:r>
              <a:rPr lang="en-US" dirty="0">
                <a:solidFill>
                  <a:srgbClr val="FFFF00"/>
                </a:solidFill>
              </a:rPr>
              <a:t> </a:t>
            </a:r>
            <a:r>
              <a:rPr lang="en-US" dirty="0" err="1">
                <a:solidFill>
                  <a:srgbClr val="FFFF00"/>
                </a:solidFill>
              </a:rPr>
              <a:t>sig’dira</a:t>
            </a:r>
            <a:r>
              <a:rPr lang="en-US" dirty="0">
                <a:solidFill>
                  <a:srgbClr val="FFFF00"/>
                </a:solidFill>
              </a:rPr>
              <a:t> </a:t>
            </a:r>
            <a:r>
              <a:rPr lang="en-US" dirty="0" err="1">
                <a:solidFill>
                  <a:srgbClr val="FFFF00"/>
                </a:solidFill>
              </a:rPr>
              <a:t>oladigan</a:t>
            </a:r>
            <a:r>
              <a:rPr lang="en-US" dirty="0">
                <a:solidFill>
                  <a:srgbClr val="FFFF00"/>
                </a:solidFill>
              </a:rPr>
              <a:t> </a:t>
            </a:r>
            <a:r>
              <a:rPr lang="en-US" dirty="0" err="1">
                <a:solidFill>
                  <a:srgbClr val="FFFF00"/>
                </a:solidFill>
              </a:rPr>
              <a:t>turlari</a:t>
            </a:r>
            <a:r>
              <a:rPr lang="en-US" dirty="0">
                <a:solidFill>
                  <a:srgbClr val="FFFF00"/>
                </a:solidFill>
              </a:rPr>
              <a:t> </a:t>
            </a:r>
            <a:r>
              <a:rPr lang="en-US" dirty="0" err="1">
                <a:solidFill>
                  <a:srgbClr val="FFFF00"/>
                </a:solidFill>
              </a:rPr>
              <a:t>mavjud</a:t>
            </a:r>
            <a:r>
              <a:rPr lang="en-US" dirty="0">
                <a:solidFill>
                  <a:srgbClr val="FFFF00"/>
                </a:solidFill>
              </a:rPr>
              <a:t>. </a:t>
            </a:r>
            <a:r>
              <a:rPr lang="en-US" dirty="0" err="1">
                <a:solidFill>
                  <a:srgbClr val="FFFF00"/>
                </a:solidFill>
              </a:rPr>
              <a:t>Ma’lumot</a:t>
            </a:r>
            <a:r>
              <a:rPr lang="en-US" dirty="0">
                <a:solidFill>
                  <a:srgbClr val="FFFF00"/>
                </a:solidFill>
              </a:rPr>
              <a:t> </a:t>
            </a:r>
            <a:r>
              <a:rPr lang="en-US" dirty="0" err="1">
                <a:solidFill>
                  <a:srgbClr val="FFFF00"/>
                </a:solidFill>
              </a:rPr>
              <a:t>yozish</a:t>
            </a:r>
            <a:r>
              <a:rPr lang="en-US" dirty="0">
                <a:solidFill>
                  <a:srgbClr val="FFFF00"/>
                </a:solidFill>
              </a:rPr>
              <a:t> </a:t>
            </a:r>
            <a:r>
              <a:rPr lang="en-US" dirty="0" err="1">
                <a:solidFill>
                  <a:srgbClr val="FFFF00"/>
                </a:solidFill>
              </a:rPr>
              <a:t>tezligi</a:t>
            </a:r>
            <a:r>
              <a:rPr lang="en-US" dirty="0">
                <a:solidFill>
                  <a:srgbClr val="FFFF00"/>
                </a:solidFill>
              </a:rPr>
              <a:t> 6700 </a:t>
            </a:r>
            <a:r>
              <a:rPr lang="en-US" dirty="0" err="1">
                <a:solidFill>
                  <a:srgbClr val="FFFF00"/>
                </a:solidFill>
              </a:rPr>
              <a:t>kbaytG’sek</a:t>
            </a:r>
            <a:r>
              <a:rPr lang="en-US" dirty="0">
                <a:solidFill>
                  <a:srgbClr val="FFFF00"/>
                </a:solidFill>
              </a:rPr>
              <a:t> </a:t>
            </a:r>
            <a:r>
              <a:rPr lang="en-US" dirty="0" err="1">
                <a:solidFill>
                  <a:srgbClr val="FFFF00"/>
                </a:solidFill>
              </a:rPr>
              <a:t>gacha</a:t>
            </a:r>
            <a:r>
              <a:rPr lang="en-US" dirty="0">
                <a:solidFill>
                  <a:srgbClr val="FFFF00"/>
                </a:solidFill>
              </a:rPr>
              <a:t> </a:t>
            </a:r>
            <a:r>
              <a:rPr lang="en-US" dirty="0" err="1">
                <a:solidFill>
                  <a:srgbClr val="FFFF00"/>
                </a:solidFill>
              </a:rPr>
              <a:t>etadi</a:t>
            </a:r>
            <a:r>
              <a:rPr lang="en-US" dirty="0">
                <a:solidFill>
                  <a:srgbClr val="FFFF00"/>
                </a:solidFill>
              </a:rPr>
              <a:t>. </a:t>
            </a:r>
            <a:r>
              <a:rPr lang="en-US" dirty="0" err="1">
                <a:solidFill>
                  <a:srgbClr val="FFFF00"/>
                </a:solidFill>
              </a:rPr>
              <a:t>Ma’lumot</a:t>
            </a:r>
            <a:r>
              <a:rPr lang="en-US" dirty="0">
                <a:solidFill>
                  <a:srgbClr val="FFFF00"/>
                </a:solidFill>
              </a:rPr>
              <a:t> </a:t>
            </a:r>
            <a:r>
              <a:rPr lang="en-US" dirty="0" err="1">
                <a:solidFill>
                  <a:srgbClr val="FFFF00"/>
                </a:solidFill>
              </a:rPr>
              <a:t>o’qish</a:t>
            </a:r>
            <a:r>
              <a:rPr lang="en-US" dirty="0">
                <a:solidFill>
                  <a:srgbClr val="FFFF00"/>
                </a:solidFill>
              </a:rPr>
              <a:t> </a:t>
            </a:r>
            <a:r>
              <a:rPr lang="en-US" dirty="0" err="1">
                <a:solidFill>
                  <a:srgbClr val="FFFF00"/>
                </a:solidFill>
              </a:rPr>
              <a:t>tezligi</a:t>
            </a:r>
            <a:r>
              <a:rPr lang="en-US" dirty="0">
                <a:solidFill>
                  <a:srgbClr val="FFFF00"/>
                </a:solidFill>
              </a:rPr>
              <a:t> </a:t>
            </a:r>
            <a:r>
              <a:rPr lang="en-US" dirty="0" err="1">
                <a:solidFill>
                  <a:srgbClr val="FFFF00"/>
                </a:solidFill>
              </a:rPr>
              <a:t>esa</a:t>
            </a:r>
            <a:r>
              <a:rPr lang="en-US" dirty="0">
                <a:solidFill>
                  <a:srgbClr val="FFFF00"/>
                </a:solidFill>
              </a:rPr>
              <a:t> 18000 </a:t>
            </a:r>
            <a:r>
              <a:rPr lang="en-US" dirty="0" err="1">
                <a:solidFill>
                  <a:srgbClr val="FFFF00"/>
                </a:solidFill>
              </a:rPr>
              <a:t>kbaytG’sek</a:t>
            </a:r>
            <a:r>
              <a:rPr lang="en-US" dirty="0">
                <a:solidFill>
                  <a:srgbClr val="FFFF00"/>
                </a:solidFill>
              </a:rPr>
              <a:t> </a:t>
            </a:r>
            <a:r>
              <a:rPr lang="en-US" dirty="0" err="1">
                <a:solidFill>
                  <a:srgbClr val="FFFF00"/>
                </a:solidFill>
              </a:rPr>
              <a:t>gacha</a:t>
            </a:r>
            <a:r>
              <a:rPr lang="en-US" dirty="0">
                <a:solidFill>
                  <a:srgbClr val="FFFF00"/>
                </a:solidFill>
              </a:rPr>
              <a:t> </a:t>
            </a:r>
            <a:r>
              <a:rPr lang="en-US" dirty="0" err="1">
                <a:solidFill>
                  <a:srgbClr val="FFFF00"/>
                </a:solidFill>
              </a:rPr>
              <a:t>boradi</a:t>
            </a:r>
            <a:r>
              <a:rPr lang="en-US" dirty="0">
                <a:solidFill>
                  <a:srgbClr val="FFFF00"/>
                </a:solidFill>
              </a:rPr>
              <a:t>.</a:t>
            </a:r>
            <a:r>
              <a:rPr lang="en-US" b="1" dirty="0">
                <a:solidFill>
                  <a:srgbClr val="FFFF00"/>
                </a:solidFill>
              </a:rPr>
              <a:t> </a:t>
            </a:r>
            <a:endParaRPr lang="ru-RU" dirty="0">
              <a:solidFill>
                <a:srgbClr val="FFFF00"/>
              </a:solidFill>
            </a:endParaRPr>
          </a:p>
        </p:txBody>
      </p:sp>
      <p:pic>
        <p:nvPicPr>
          <p:cNvPr id="1229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4" y="476672"/>
            <a:ext cx="5832648"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25060318"/>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nodePh="1">
                                  <p:stCondLst>
                                    <p:cond delay="0"/>
                                  </p:stCondLst>
                                  <p:endCondLst>
                                    <p:cond evt="begin" delay="0">
                                      <p:tn val="5"/>
                                    </p:cond>
                                  </p:end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6"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7"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z-Latn-UZ" b="1" dirty="0">
                <a:solidFill>
                  <a:schemeClr val="bg1"/>
                </a:solidFill>
              </a:rPr>
              <a:t>Operasion tizimlar</a:t>
            </a:r>
            <a:r>
              <a:rPr lang="ru-RU" dirty="0">
                <a:solidFill>
                  <a:schemeClr val="bg1"/>
                </a:solidFill>
              </a:rPr>
              <a:t/>
            </a:r>
            <a:br>
              <a:rPr lang="ru-RU" dirty="0">
                <a:solidFill>
                  <a:schemeClr val="bg1"/>
                </a:solidFill>
              </a:rPr>
            </a:br>
            <a:endParaRPr lang="ru-RU" dirty="0">
              <a:solidFill>
                <a:schemeClr val="bg1"/>
              </a:solidFill>
            </a:endParaRPr>
          </a:p>
        </p:txBody>
      </p:sp>
      <p:sp>
        <p:nvSpPr>
          <p:cNvPr id="3" name="Объект 2"/>
          <p:cNvSpPr>
            <a:spLocks noGrp="1"/>
          </p:cNvSpPr>
          <p:nvPr>
            <p:ph idx="1"/>
          </p:nvPr>
        </p:nvSpPr>
        <p:spPr>
          <a:xfrm>
            <a:off x="457200" y="1052736"/>
            <a:ext cx="8229600" cy="5073427"/>
          </a:xfrm>
        </p:spPr>
        <p:txBody>
          <a:bodyPr/>
          <a:lstStyle/>
          <a:p>
            <a:endParaRPr lang="ru-RU" dirty="0"/>
          </a:p>
        </p:txBody>
      </p:sp>
      <p:sp>
        <p:nvSpPr>
          <p:cNvPr id="4" name="7-конечная звезда 3"/>
          <p:cNvSpPr/>
          <p:nvPr/>
        </p:nvSpPr>
        <p:spPr>
          <a:xfrm>
            <a:off x="467544" y="1484784"/>
            <a:ext cx="8136904" cy="5184576"/>
          </a:xfrm>
          <a:prstGeom prst="star7">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rgbClr val="C00000"/>
                </a:solidFill>
              </a:rPr>
              <a:t>Operasion</a:t>
            </a:r>
            <a:r>
              <a:rPr lang="en-US" dirty="0" smtClean="0">
                <a:solidFill>
                  <a:srgbClr val="C00000"/>
                </a:solidFill>
              </a:rPr>
              <a:t> </a:t>
            </a:r>
            <a:r>
              <a:rPr lang="en-US" dirty="0" err="1" smtClean="0">
                <a:solidFill>
                  <a:srgbClr val="C00000"/>
                </a:solidFill>
              </a:rPr>
              <a:t>tizim</a:t>
            </a:r>
            <a:r>
              <a:rPr lang="en-US" dirty="0" smtClean="0">
                <a:solidFill>
                  <a:srgbClr val="C00000"/>
                </a:solidFill>
              </a:rPr>
              <a:t> </a:t>
            </a:r>
            <a:r>
              <a:rPr lang="en-US" dirty="0" err="1" smtClean="0">
                <a:solidFill>
                  <a:srgbClr val="C00000"/>
                </a:solidFill>
              </a:rPr>
              <a:t>komp’yuterning</a:t>
            </a:r>
            <a:r>
              <a:rPr lang="en-US" dirty="0" smtClean="0">
                <a:solidFill>
                  <a:srgbClr val="C00000"/>
                </a:solidFill>
              </a:rPr>
              <a:t> </a:t>
            </a:r>
            <a:r>
              <a:rPr lang="en-US" dirty="0" err="1" smtClean="0">
                <a:solidFill>
                  <a:srgbClr val="C00000"/>
                </a:solidFill>
              </a:rPr>
              <a:t>dasturli</a:t>
            </a:r>
            <a:r>
              <a:rPr lang="en-US" dirty="0" smtClean="0">
                <a:solidFill>
                  <a:srgbClr val="C00000"/>
                </a:solidFill>
              </a:rPr>
              <a:t> </a:t>
            </a:r>
            <a:r>
              <a:rPr lang="en-US" dirty="0" err="1" smtClean="0">
                <a:solidFill>
                  <a:srgbClr val="C00000"/>
                </a:solidFill>
              </a:rPr>
              <a:t>ta’limotining</a:t>
            </a:r>
            <a:r>
              <a:rPr lang="en-US" dirty="0" smtClean="0">
                <a:solidFill>
                  <a:srgbClr val="C00000"/>
                </a:solidFill>
              </a:rPr>
              <a:t> </a:t>
            </a:r>
            <a:r>
              <a:rPr lang="en-US" dirty="0" err="1" smtClean="0">
                <a:solidFill>
                  <a:srgbClr val="C00000"/>
                </a:solidFill>
              </a:rPr>
              <a:t>eng</a:t>
            </a:r>
            <a:r>
              <a:rPr lang="en-US" dirty="0" smtClean="0">
                <a:solidFill>
                  <a:srgbClr val="C00000"/>
                </a:solidFill>
              </a:rPr>
              <a:t> </a:t>
            </a:r>
            <a:r>
              <a:rPr lang="en-US" dirty="0" err="1" smtClean="0">
                <a:solidFill>
                  <a:srgbClr val="C00000"/>
                </a:solidFill>
              </a:rPr>
              <a:t>asosiy</a:t>
            </a:r>
            <a:r>
              <a:rPr lang="en-US" dirty="0" smtClean="0">
                <a:solidFill>
                  <a:srgbClr val="C00000"/>
                </a:solidFill>
              </a:rPr>
              <a:t> </a:t>
            </a:r>
            <a:r>
              <a:rPr lang="en-US" dirty="0" err="1" smtClean="0">
                <a:solidFill>
                  <a:srgbClr val="C00000"/>
                </a:solidFill>
              </a:rPr>
              <a:t>qismlaridan</a:t>
            </a:r>
            <a:r>
              <a:rPr lang="en-US" dirty="0" smtClean="0">
                <a:solidFill>
                  <a:srgbClr val="C00000"/>
                </a:solidFill>
              </a:rPr>
              <a:t> </a:t>
            </a:r>
            <a:r>
              <a:rPr lang="en-US" dirty="0" err="1" smtClean="0">
                <a:solidFill>
                  <a:srgbClr val="C00000"/>
                </a:solidFill>
              </a:rPr>
              <a:t>bo’lib</a:t>
            </a:r>
            <a:r>
              <a:rPr lang="en-US" dirty="0" smtClean="0">
                <a:solidFill>
                  <a:srgbClr val="C00000"/>
                </a:solidFill>
              </a:rPr>
              <a:t>, u </a:t>
            </a:r>
            <a:r>
              <a:rPr lang="en-US" dirty="0" err="1" smtClean="0">
                <a:solidFill>
                  <a:srgbClr val="C00000"/>
                </a:solidFill>
              </a:rPr>
              <a:t>turli</a:t>
            </a:r>
            <a:r>
              <a:rPr lang="en-US" dirty="0" smtClean="0">
                <a:solidFill>
                  <a:srgbClr val="C00000"/>
                </a:solidFill>
              </a:rPr>
              <a:t> </a:t>
            </a:r>
            <a:r>
              <a:rPr lang="en-US" dirty="0" err="1" smtClean="0">
                <a:solidFill>
                  <a:srgbClr val="C00000"/>
                </a:solidFill>
              </a:rPr>
              <a:t>tartibda</a:t>
            </a:r>
            <a:r>
              <a:rPr lang="en-US" dirty="0" smtClean="0">
                <a:solidFill>
                  <a:srgbClr val="C00000"/>
                </a:solidFill>
              </a:rPr>
              <a:t> </a:t>
            </a:r>
            <a:r>
              <a:rPr lang="en-US" dirty="0" err="1" smtClean="0">
                <a:solidFill>
                  <a:srgbClr val="C00000"/>
                </a:solidFill>
              </a:rPr>
              <a:t>kompyuterning</a:t>
            </a:r>
            <a:r>
              <a:rPr lang="en-US" dirty="0" smtClean="0">
                <a:solidFill>
                  <a:srgbClr val="C00000"/>
                </a:solidFill>
              </a:rPr>
              <a:t> </a:t>
            </a:r>
            <a:r>
              <a:rPr lang="en-US" dirty="0" err="1" smtClean="0">
                <a:solidFill>
                  <a:srgbClr val="C00000"/>
                </a:solidFill>
              </a:rPr>
              <a:t>eng</a:t>
            </a:r>
            <a:r>
              <a:rPr lang="en-US" dirty="0" smtClean="0">
                <a:solidFill>
                  <a:srgbClr val="C00000"/>
                </a:solidFill>
              </a:rPr>
              <a:t> </a:t>
            </a:r>
            <a:r>
              <a:rPr lang="en-US" dirty="0" err="1" smtClean="0">
                <a:solidFill>
                  <a:srgbClr val="C00000"/>
                </a:solidFill>
              </a:rPr>
              <a:t>samarali</a:t>
            </a:r>
            <a:r>
              <a:rPr lang="en-US" dirty="0" smtClean="0">
                <a:solidFill>
                  <a:srgbClr val="C00000"/>
                </a:solidFill>
              </a:rPr>
              <a:t> </a:t>
            </a:r>
            <a:r>
              <a:rPr lang="en-US" dirty="0" err="1" smtClean="0">
                <a:solidFill>
                  <a:srgbClr val="C00000"/>
                </a:solidFill>
              </a:rPr>
              <a:t>ishlashini</a:t>
            </a:r>
            <a:r>
              <a:rPr lang="en-US" dirty="0" smtClean="0">
                <a:solidFill>
                  <a:srgbClr val="C00000"/>
                </a:solidFill>
              </a:rPr>
              <a:t>, </a:t>
            </a:r>
            <a:r>
              <a:rPr lang="en-US" dirty="0" err="1" smtClean="0">
                <a:solidFill>
                  <a:srgbClr val="C00000"/>
                </a:solidFill>
              </a:rPr>
              <a:t>shuningdek</a:t>
            </a:r>
            <a:r>
              <a:rPr lang="en-US" dirty="0" smtClean="0">
                <a:solidFill>
                  <a:srgbClr val="C00000"/>
                </a:solidFill>
              </a:rPr>
              <a:t> </a:t>
            </a:r>
            <a:r>
              <a:rPr lang="en-US" dirty="0" err="1" smtClean="0">
                <a:solidFill>
                  <a:srgbClr val="C00000"/>
                </a:solidFill>
              </a:rPr>
              <a:t>masalalardan</a:t>
            </a:r>
            <a:r>
              <a:rPr lang="en-US" dirty="0" smtClean="0">
                <a:solidFill>
                  <a:srgbClr val="C00000"/>
                </a:solidFill>
              </a:rPr>
              <a:t> </a:t>
            </a:r>
            <a:r>
              <a:rPr lang="en-US" dirty="0" err="1" smtClean="0">
                <a:solidFill>
                  <a:srgbClr val="C00000"/>
                </a:solidFill>
              </a:rPr>
              <a:t>kompyuterda</a:t>
            </a:r>
            <a:r>
              <a:rPr lang="en-US" dirty="0" smtClean="0">
                <a:solidFill>
                  <a:srgbClr val="C00000"/>
                </a:solidFill>
              </a:rPr>
              <a:t> </a:t>
            </a:r>
            <a:r>
              <a:rPr lang="en-US" dirty="0" err="1" smtClean="0">
                <a:solidFill>
                  <a:srgbClr val="C00000"/>
                </a:solidFill>
              </a:rPr>
              <a:t>yechishga</a:t>
            </a:r>
            <a:r>
              <a:rPr lang="en-US" dirty="0" smtClean="0">
                <a:solidFill>
                  <a:srgbClr val="C00000"/>
                </a:solidFill>
              </a:rPr>
              <a:t> </a:t>
            </a:r>
            <a:r>
              <a:rPr lang="en-US" dirty="0" err="1" smtClean="0">
                <a:solidFill>
                  <a:srgbClr val="C00000"/>
                </a:solidFill>
              </a:rPr>
              <a:t>tayyorlash</a:t>
            </a:r>
            <a:r>
              <a:rPr lang="en-US" dirty="0" smtClean="0">
                <a:solidFill>
                  <a:srgbClr val="C00000"/>
                </a:solidFill>
              </a:rPr>
              <a:t> </a:t>
            </a:r>
            <a:r>
              <a:rPr lang="en-US" dirty="0" err="1" smtClean="0">
                <a:solidFill>
                  <a:srgbClr val="C00000"/>
                </a:solidFill>
              </a:rPr>
              <a:t>uchun</a:t>
            </a:r>
            <a:r>
              <a:rPr lang="en-US" dirty="0" smtClean="0">
                <a:solidFill>
                  <a:srgbClr val="C00000"/>
                </a:solidFill>
              </a:rPr>
              <a:t> </a:t>
            </a:r>
            <a:r>
              <a:rPr lang="en-US" dirty="0" err="1" smtClean="0">
                <a:solidFill>
                  <a:srgbClr val="C00000"/>
                </a:solidFill>
              </a:rPr>
              <a:t>amalga</a:t>
            </a:r>
            <a:r>
              <a:rPr lang="en-US" dirty="0" smtClean="0">
                <a:solidFill>
                  <a:srgbClr val="C00000"/>
                </a:solidFill>
              </a:rPr>
              <a:t> </a:t>
            </a:r>
            <a:r>
              <a:rPr lang="en-US" dirty="0" err="1" smtClean="0">
                <a:solidFill>
                  <a:srgbClr val="C00000"/>
                </a:solidFill>
              </a:rPr>
              <a:t>oshiriladigan</a:t>
            </a:r>
            <a:r>
              <a:rPr lang="en-US" dirty="0" smtClean="0">
                <a:solidFill>
                  <a:srgbClr val="C00000"/>
                </a:solidFill>
              </a:rPr>
              <a:t> </a:t>
            </a:r>
            <a:r>
              <a:rPr lang="en-US" dirty="0" err="1" smtClean="0">
                <a:solidFill>
                  <a:srgbClr val="C00000"/>
                </a:solidFill>
              </a:rPr>
              <a:t>barcha</a:t>
            </a:r>
            <a:r>
              <a:rPr lang="en-US" dirty="0" smtClean="0">
                <a:solidFill>
                  <a:srgbClr val="C00000"/>
                </a:solidFill>
              </a:rPr>
              <a:t> </a:t>
            </a:r>
            <a:r>
              <a:rPr lang="en-US" dirty="0" err="1" smtClean="0">
                <a:solidFill>
                  <a:srgbClr val="C00000"/>
                </a:solidFill>
              </a:rPr>
              <a:t>bosqichlarga</a:t>
            </a:r>
            <a:r>
              <a:rPr lang="en-US" dirty="0" smtClean="0">
                <a:solidFill>
                  <a:srgbClr val="C00000"/>
                </a:solidFill>
              </a:rPr>
              <a:t> </a:t>
            </a:r>
            <a:r>
              <a:rPr lang="en-US" dirty="0" err="1" smtClean="0">
                <a:solidFill>
                  <a:srgbClr val="C00000"/>
                </a:solidFill>
              </a:rPr>
              <a:t>sarflanadigan</a:t>
            </a:r>
            <a:r>
              <a:rPr lang="en-US" dirty="0" smtClean="0">
                <a:solidFill>
                  <a:srgbClr val="C00000"/>
                </a:solidFill>
              </a:rPr>
              <a:t> </a:t>
            </a:r>
            <a:r>
              <a:rPr lang="en-US" dirty="0" err="1" smtClean="0">
                <a:solidFill>
                  <a:srgbClr val="C00000"/>
                </a:solidFill>
              </a:rPr>
              <a:t>mehnatni</a:t>
            </a:r>
            <a:r>
              <a:rPr lang="en-US" dirty="0" smtClean="0">
                <a:solidFill>
                  <a:srgbClr val="C00000"/>
                </a:solidFill>
              </a:rPr>
              <a:t> </a:t>
            </a:r>
            <a:r>
              <a:rPr lang="en-US" dirty="0" err="1" smtClean="0">
                <a:solidFill>
                  <a:srgbClr val="C00000"/>
                </a:solidFill>
              </a:rPr>
              <a:t>engillashtirishni</a:t>
            </a:r>
            <a:r>
              <a:rPr lang="en-US" dirty="0" smtClean="0">
                <a:solidFill>
                  <a:srgbClr val="C00000"/>
                </a:solidFill>
              </a:rPr>
              <a:t> </a:t>
            </a:r>
            <a:r>
              <a:rPr lang="en-US" dirty="0" err="1" smtClean="0">
                <a:solidFill>
                  <a:srgbClr val="C00000"/>
                </a:solidFill>
              </a:rPr>
              <a:t>va</a:t>
            </a:r>
            <a:r>
              <a:rPr lang="en-US" dirty="0" smtClean="0">
                <a:solidFill>
                  <a:srgbClr val="C00000"/>
                </a:solidFill>
              </a:rPr>
              <a:t> </a:t>
            </a:r>
            <a:r>
              <a:rPr lang="en-US" dirty="0" err="1" smtClean="0">
                <a:solidFill>
                  <a:srgbClr val="C00000"/>
                </a:solidFill>
              </a:rPr>
              <a:t>amaliy</a:t>
            </a:r>
            <a:r>
              <a:rPr lang="en-US" dirty="0" smtClean="0">
                <a:solidFill>
                  <a:srgbClr val="C00000"/>
                </a:solidFill>
              </a:rPr>
              <a:t> </a:t>
            </a:r>
            <a:r>
              <a:rPr lang="en-US" dirty="0" err="1" smtClean="0">
                <a:solidFill>
                  <a:srgbClr val="C00000"/>
                </a:solidFill>
              </a:rPr>
              <a:t>dasturlarni</a:t>
            </a:r>
            <a:r>
              <a:rPr lang="en-US" dirty="0" smtClean="0">
                <a:solidFill>
                  <a:srgbClr val="C00000"/>
                </a:solidFill>
              </a:rPr>
              <a:t> </a:t>
            </a:r>
            <a:r>
              <a:rPr lang="en-US" dirty="0" err="1" smtClean="0">
                <a:solidFill>
                  <a:srgbClr val="C00000"/>
                </a:solidFill>
              </a:rPr>
              <a:t>komp’yuterda</a:t>
            </a:r>
            <a:r>
              <a:rPr lang="en-US" dirty="0" smtClean="0">
                <a:solidFill>
                  <a:srgbClr val="C00000"/>
                </a:solidFill>
              </a:rPr>
              <a:t> </a:t>
            </a:r>
            <a:r>
              <a:rPr lang="en-US" dirty="0" err="1" smtClean="0">
                <a:solidFill>
                  <a:srgbClr val="C00000"/>
                </a:solidFill>
              </a:rPr>
              <a:t>bajarishni</a:t>
            </a:r>
            <a:r>
              <a:rPr lang="en-US" dirty="0" smtClean="0">
                <a:solidFill>
                  <a:srgbClr val="C00000"/>
                </a:solidFill>
              </a:rPr>
              <a:t> </a:t>
            </a:r>
            <a:r>
              <a:rPr lang="en-US" dirty="0" err="1" smtClean="0">
                <a:solidFill>
                  <a:srgbClr val="C00000"/>
                </a:solidFill>
              </a:rPr>
              <a:t>avtomatlashtirishni</a:t>
            </a:r>
            <a:r>
              <a:rPr lang="en-US" dirty="0" smtClean="0">
                <a:solidFill>
                  <a:srgbClr val="C00000"/>
                </a:solidFill>
              </a:rPr>
              <a:t> </a:t>
            </a:r>
            <a:r>
              <a:rPr lang="en-US" dirty="0" err="1" smtClean="0">
                <a:solidFill>
                  <a:srgbClr val="C00000"/>
                </a:solidFill>
              </a:rPr>
              <a:t>ta’minlaydigan</a:t>
            </a:r>
            <a:r>
              <a:rPr lang="en-US" dirty="0" smtClean="0">
                <a:solidFill>
                  <a:srgbClr val="C00000"/>
                </a:solidFill>
              </a:rPr>
              <a:t> </a:t>
            </a:r>
            <a:r>
              <a:rPr lang="en-US" dirty="0" err="1" smtClean="0">
                <a:solidFill>
                  <a:srgbClr val="C00000"/>
                </a:solidFill>
              </a:rPr>
              <a:t>dasturli</a:t>
            </a:r>
            <a:r>
              <a:rPr lang="en-US" dirty="0" smtClean="0">
                <a:solidFill>
                  <a:srgbClr val="C00000"/>
                </a:solidFill>
              </a:rPr>
              <a:t> </a:t>
            </a:r>
            <a:r>
              <a:rPr lang="en-US" dirty="0" err="1" smtClean="0">
                <a:solidFill>
                  <a:srgbClr val="C00000"/>
                </a:solidFill>
              </a:rPr>
              <a:t>vositalar</a:t>
            </a:r>
            <a:r>
              <a:rPr lang="en-US" dirty="0" smtClean="0">
                <a:solidFill>
                  <a:srgbClr val="C00000"/>
                </a:solidFill>
              </a:rPr>
              <a:t> </a:t>
            </a:r>
            <a:r>
              <a:rPr lang="en-US" dirty="0" err="1" smtClean="0">
                <a:solidFill>
                  <a:srgbClr val="C00000"/>
                </a:solidFill>
              </a:rPr>
              <a:t>majmuasidan</a:t>
            </a:r>
            <a:r>
              <a:rPr lang="en-US" dirty="0" smtClean="0">
                <a:solidFill>
                  <a:srgbClr val="C00000"/>
                </a:solidFill>
              </a:rPr>
              <a:t> </a:t>
            </a:r>
            <a:r>
              <a:rPr lang="en-US" dirty="0" err="1" smtClean="0">
                <a:solidFill>
                  <a:srgbClr val="C00000"/>
                </a:solidFill>
              </a:rPr>
              <a:t>iborat</a:t>
            </a:r>
            <a:r>
              <a:rPr lang="en-US" dirty="0" smtClean="0">
                <a:solidFill>
                  <a:srgbClr val="C00000"/>
                </a:solidFill>
              </a:rPr>
              <a:t> </a:t>
            </a:r>
            <a:r>
              <a:rPr lang="en-US" dirty="0" err="1" smtClean="0">
                <a:solidFill>
                  <a:srgbClr val="C00000"/>
                </a:solidFill>
              </a:rPr>
              <a:t>bo’ladi</a:t>
            </a:r>
            <a:r>
              <a:rPr lang="en-US" dirty="0" smtClean="0"/>
              <a:t>. </a:t>
            </a:r>
            <a:endParaRPr lang="ru-RU" dirty="0"/>
          </a:p>
        </p:txBody>
      </p:sp>
    </p:spTree>
    <p:extLst>
      <p:ext uri="{BB962C8B-B14F-4D97-AF65-F5344CB8AC3E}">
        <p14:creationId xmlns:p14="http://schemas.microsoft.com/office/powerpoint/2010/main" val="2468534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1" presetClass="entr" presetSubtype="1"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wheel(1)">
                                      <p:cBhvr>
                                        <p:cTn id="14"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386610"/>
          </a:xfrm>
        </p:spPr>
        <p:txBody>
          <a:bodyPr>
            <a:normAutofit/>
          </a:bodyPr>
          <a:lstStyle/>
          <a:p>
            <a:r>
              <a:rPr lang="uz-Cyrl-UZ" sz="5400" b="1" dirty="0">
                <a:solidFill>
                  <a:srgbClr val="C00000"/>
                </a:solidFill>
              </a:rPr>
              <a:t>AKT rivojlantirish to’g’risidagi O’zR Prezidenti Farmonlari, VMning Qarorlari va XTVning me’yoriy hujjatlari</a:t>
            </a:r>
            <a:endParaRPr lang="ru-RU" sz="5400" dirty="0">
              <a:solidFill>
                <a:srgbClr val="C00000"/>
              </a:solidFill>
            </a:endParaRPr>
          </a:p>
        </p:txBody>
      </p:sp>
      <p:sp>
        <p:nvSpPr>
          <p:cNvPr id="3" name="Объект 2"/>
          <p:cNvSpPr>
            <a:spLocks noGrp="1"/>
          </p:cNvSpPr>
          <p:nvPr>
            <p:ph idx="1"/>
          </p:nvPr>
        </p:nvSpPr>
        <p:spPr>
          <a:xfrm>
            <a:off x="251520" y="6309320"/>
            <a:ext cx="8229600" cy="562133"/>
          </a:xfrm>
        </p:spPr>
        <p:txBody>
          <a:bodyPr>
            <a:normAutofit lnSpcReduction="10000"/>
          </a:bodyPr>
          <a:lstStyle/>
          <a:p>
            <a:endParaRPr lang="ru-RU" dirty="0"/>
          </a:p>
        </p:txBody>
      </p:sp>
    </p:spTree>
    <p:extLst>
      <p:ext uri="{BB962C8B-B14F-4D97-AF65-F5344CB8AC3E}">
        <p14:creationId xmlns:p14="http://schemas.microsoft.com/office/powerpoint/2010/main" val="3405322435"/>
      </p:ext>
    </p:extLst>
  </p:cSld>
  <p:clrMapOvr>
    <a:masterClrMapping/>
  </p:clrMapOvr>
  <mc:AlternateContent xmlns:mc="http://schemas.openxmlformats.org/markup-compatibility/2006" xmlns:p14="http://schemas.microsoft.com/office/powerpoint/2010/main">
    <mc:Choice Requires="p14">
      <p:transition spd="slow" p14:dur="1600">
        <p:blinds dir="vert"/>
        <p:sndAc>
          <p:stSnd>
            <p:snd r:embed="rId2" name="wind.wav"/>
          </p:stSnd>
        </p:sndAc>
      </p:transition>
    </mc:Choice>
    <mc:Fallback xmlns="">
      <p:transition spd="slow">
        <p:blinds dir="vert"/>
        <p:sndAc>
          <p:stSnd>
            <p:snd r:embed="rId3" name="wind.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674642"/>
          </a:xfrm>
        </p:spPr>
        <p:txBody>
          <a:bodyPr/>
          <a:lstStyle/>
          <a:p>
            <a:endParaRPr lang="ru-RU" dirty="0"/>
          </a:p>
        </p:txBody>
      </p:sp>
      <p:sp>
        <p:nvSpPr>
          <p:cNvPr id="3" name="Объект 2"/>
          <p:cNvSpPr>
            <a:spLocks noGrp="1"/>
          </p:cNvSpPr>
          <p:nvPr>
            <p:ph idx="1"/>
          </p:nvPr>
        </p:nvSpPr>
        <p:spPr>
          <a:xfrm flipV="1">
            <a:off x="457200" y="6126163"/>
            <a:ext cx="8229600" cy="327173"/>
          </a:xfrm>
        </p:spPr>
        <p:txBody>
          <a:bodyPr>
            <a:normAutofit fontScale="55000" lnSpcReduction="20000"/>
          </a:bodyPr>
          <a:lstStyle/>
          <a:p>
            <a:endParaRPr lang="ru-RU" dirty="0"/>
          </a:p>
        </p:txBody>
      </p:sp>
      <p:sp>
        <p:nvSpPr>
          <p:cNvPr id="4" name="Солнце 3"/>
          <p:cNvSpPr/>
          <p:nvPr/>
        </p:nvSpPr>
        <p:spPr>
          <a:xfrm>
            <a:off x="395536" y="-171400"/>
            <a:ext cx="8280920" cy="6840760"/>
          </a:xfrm>
          <a:prstGeom prst="sun">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C00000"/>
                </a:solidFill>
              </a:rPr>
              <a:t>Agar «</a:t>
            </a:r>
            <a:r>
              <a:rPr lang="en-US" dirty="0" err="1" smtClean="0">
                <a:solidFill>
                  <a:srgbClr val="C00000"/>
                </a:solidFill>
              </a:rPr>
              <a:t>operasion</a:t>
            </a:r>
            <a:r>
              <a:rPr lang="en-US" dirty="0" smtClean="0">
                <a:solidFill>
                  <a:srgbClr val="C00000"/>
                </a:solidFill>
              </a:rPr>
              <a:t> </a:t>
            </a:r>
            <a:r>
              <a:rPr lang="en-US" dirty="0" err="1" smtClean="0">
                <a:solidFill>
                  <a:srgbClr val="C00000"/>
                </a:solidFill>
              </a:rPr>
              <a:t>tizim</a:t>
            </a:r>
            <a:r>
              <a:rPr lang="en-US" dirty="0" smtClean="0">
                <a:solidFill>
                  <a:srgbClr val="C00000"/>
                </a:solidFill>
              </a:rPr>
              <a:t>» (OT) </a:t>
            </a:r>
            <a:r>
              <a:rPr lang="en-US" dirty="0" err="1" smtClean="0">
                <a:solidFill>
                  <a:srgbClr val="C00000"/>
                </a:solidFill>
              </a:rPr>
              <a:t>tushunchasini</a:t>
            </a:r>
            <a:r>
              <a:rPr lang="en-US" dirty="0" smtClean="0">
                <a:solidFill>
                  <a:srgbClr val="C00000"/>
                </a:solidFill>
              </a:rPr>
              <a:t>  </a:t>
            </a:r>
            <a:r>
              <a:rPr lang="en-US" dirty="0" err="1" smtClean="0">
                <a:solidFill>
                  <a:srgbClr val="C00000"/>
                </a:solidFill>
              </a:rPr>
              <a:t>qisqacha</a:t>
            </a:r>
            <a:r>
              <a:rPr lang="en-US" dirty="0" smtClean="0">
                <a:solidFill>
                  <a:srgbClr val="C00000"/>
                </a:solidFill>
              </a:rPr>
              <a:t> </a:t>
            </a:r>
            <a:r>
              <a:rPr lang="en-US" dirty="0" err="1" smtClean="0">
                <a:solidFill>
                  <a:srgbClr val="C00000"/>
                </a:solidFill>
              </a:rPr>
              <a:t>izohlasak</a:t>
            </a:r>
            <a:r>
              <a:rPr lang="en-US" dirty="0" smtClean="0">
                <a:solidFill>
                  <a:srgbClr val="C00000"/>
                </a:solidFill>
              </a:rPr>
              <a:t>, </a:t>
            </a:r>
            <a:r>
              <a:rPr lang="en-US" dirty="0" err="1" smtClean="0">
                <a:solidFill>
                  <a:srgbClr val="C00000"/>
                </a:solidFill>
              </a:rPr>
              <a:t>bu</a:t>
            </a:r>
            <a:r>
              <a:rPr lang="en-US" dirty="0" smtClean="0">
                <a:solidFill>
                  <a:srgbClr val="C00000"/>
                </a:solidFill>
              </a:rPr>
              <a:t> </a:t>
            </a:r>
            <a:r>
              <a:rPr lang="en-US" dirty="0" err="1" smtClean="0">
                <a:solidFill>
                  <a:srgbClr val="C00000"/>
                </a:solidFill>
              </a:rPr>
              <a:t>boshqaruv</a:t>
            </a:r>
            <a:r>
              <a:rPr lang="en-US" dirty="0" smtClean="0">
                <a:solidFill>
                  <a:srgbClr val="C00000"/>
                </a:solidFill>
              </a:rPr>
              <a:t> </a:t>
            </a:r>
            <a:r>
              <a:rPr lang="en-US" dirty="0" err="1" smtClean="0">
                <a:solidFill>
                  <a:srgbClr val="C00000"/>
                </a:solidFill>
              </a:rPr>
              <a:t>dasturidir</a:t>
            </a:r>
            <a:r>
              <a:rPr lang="en-US" dirty="0" smtClean="0">
                <a:solidFill>
                  <a:srgbClr val="C00000"/>
                </a:solidFill>
              </a:rPr>
              <a:t>. OT </a:t>
            </a:r>
            <a:r>
              <a:rPr lang="en-US" dirty="0" err="1" smtClean="0">
                <a:solidFill>
                  <a:srgbClr val="C00000"/>
                </a:solidFill>
              </a:rPr>
              <a:t>bu</a:t>
            </a:r>
            <a:r>
              <a:rPr lang="en-US" dirty="0" smtClean="0">
                <a:solidFill>
                  <a:srgbClr val="C00000"/>
                </a:solidFill>
              </a:rPr>
              <a:t> – </a:t>
            </a:r>
            <a:r>
              <a:rPr lang="en-US" dirty="0" err="1" smtClean="0">
                <a:solidFill>
                  <a:srgbClr val="C00000"/>
                </a:solidFill>
              </a:rPr>
              <a:t>kompyuetrning</a:t>
            </a:r>
            <a:r>
              <a:rPr lang="en-US" dirty="0" smtClean="0">
                <a:solidFill>
                  <a:srgbClr val="C00000"/>
                </a:solidFill>
              </a:rPr>
              <a:t> </a:t>
            </a:r>
            <a:r>
              <a:rPr lang="en-US" dirty="0" err="1" smtClean="0">
                <a:solidFill>
                  <a:srgbClr val="C00000"/>
                </a:solidFill>
              </a:rPr>
              <a:t>fizik</a:t>
            </a:r>
            <a:r>
              <a:rPr lang="en-US" dirty="0" smtClean="0">
                <a:solidFill>
                  <a:srgbClr val="C00000"/>
                </a:solidFill>
              </a:rPr>
              <a:t> </a:t>
            </a:r>
            <a:r>
              <a:rPr lang="en-US" dirty="0" err="1" smtClean="0">
                <a:solidFill>
                  <a:srgbClr val="C00000"/>
                </a:solidFill>
              </a:rPr>
              <a:t>va</a:t>
            </a:r>
            <a:r>
              <a:rPr lang="en-US" dirty="0" smtClean="0">
                <a:solidFill>
                  <a:srgbClr val="C00000"/>
                </a:solidFill>
              </a:rPr>
              <a:t> </a:t>
            </a:r>
            <a:r>
              <a:rPr lang="en-US" dirty="0" err="1" smtClean="0">
                <a:solidFill>
                  <a:srgbClr val="C00000"/>
                </a:solidFill>
              </a:rPr>
              <a:t>dasturiy</a:t>
            </a:r>
            <a:r>
              <a:rPr lang="en-US" dirty="0" smtClean="0">
                <a:solidFill>
                  <a:srgbClr val="C00000"/>
                </a:solidFill>
              </a:rPr>
              <a:t> </a:t>
            </a:r>
            <a:r>
              <a:rPr lang="en-US" dirty="0" err="1" smtClean="0">
                <a:solidFill>
                  <a:srgbClr val="C00000"/>
                </a:solidFill>
              </a:rPr>
              <a:t>resurslarini</a:t>
            </a:r>
            <a:r>
              <a:rPr lang="en-US" dirty="0" smtClean="0">
                <a:solidFill>
                  <a:srgbClr val="C00000"/>
                </a:solidFill>
              </a:rPr>
              <a:t> </a:t>
            </a:r>
            <a:r>
              <a:rPr lang="en-US" dirty="0" err="1" smtClean="0">
                <a:solidFill>
                  <a:srgbClr val="C00000"/>
                </a:solidFill>
              </a:rPr>
              <a:t>taqsimlash</a:t>
            </a:r>
            <a:r>
              <a:rPr lang="en-US" dirty="0" smtClean="0">
                <a:solidFill>
                  <a:srgbClr val="C00000"/>
                </a:solidFill>
              </a:rPr>
              <a:t> </a:t>
            </a:r>
            <a:r>
              <a:rPr lang="en-US" dirty="0" err="1" smtClean="0">
                <a:solidFill>
                  <a:srgbClr val="C00000"/>
                </a:solidFill>
              </a:rPr>
              <a:t>va</a:t>
            </a:r>
            <a:r>
              <a:rPr lang="en-US" dirty="0" smtClean="0">
                <a:solidFill>
                  <a:srgbClr val="C00000"/>
                </a:solidFill>
              </a:rPr>
              <a:t> </a:t>
            </a:r>
            <a:r>
              <a:rPr lang="en-US" dirty="0" err="1" smtClean="0">
                <a:solidFill>
                  <a:srgbClr val="C00000"/>
                </a:solidFill>
              </a:rPr>
              <a:t>ularni</a:t>
            </a:r>
            <a:r>
              <a:rPr lang="en-US" dirty="0" smtClean="0">
                <a:solidFill>
                  <a:srgbClr val="C00000"/>
                </a:solidFill>
              </a:rPr>
              <a:t> </a:t>
            </a:r>
            <a:r>
              <a:rPr lang="en-US" dirty="0" err="1" smtClean="0">
                <a:solidFill>
                  <a:srgbClr val="C00000"/>
                </a:solidFill>
              </a:rPr>
              <a:t>boshqarish</a:t>
            </a:r>
            <a:r>
              <a:rPr lang="en-US" dirty="0" smtClean="0">
                <a:solidFill>
                  <a:srgbClr val="C00000"/>
                </a:solidFill>
              </a:rPr>
              <a:t> </a:t>
            </a:r>
            <a:r>
              <a:rPr lang="en-US" dirty="0" err="1" smtClean="0">
                <a:solidFill>
                  <a:srgbClr val="C00000"/>
                </a:solidFill>
              </a:rPr>
              <a:t>uchun</a:t>
            </a:r>
            <a:r>
              <a:rPr lang="en-US" dirty="0" smtClean="0">
                <a:solidFill>
                  <a:srgbClr val="C00000"/>
                </a:solidFill>
              </a:rPr>
              <a:t> </a:t>
            </a:r>
            <a:r>
              <a:rPr lang="en-US" dirty="0" err="1" smtClean="0">
                <a:solidFill>
                  <a:srgbClr val="C00000"/>
                </a:solidFill>
              </a:rPr>
              <a:t>ishlatiladigan</a:t>
            </a:r>
            <a:r>
              <a:rPr lang="en-US" dirty="0" smtClean="0">
                <a:solidFill>
                  <a:srgbClr val="C00000"/>
                </a:solidFill>
              </a:rPr>
              <a:t> </a:t>
            </a:r>
            <a:r>
              <a:rPr lang="en-US" dirty="0" err="1" smtClean="0">
                <a:solidFill>
                  <a:srgbClr val="C00000"/>
                </a:solidFill>
              </a:rPr>
              <a:t>dastur</a:t>
            </a:r>
            <a:r>
              <a:rPr lang="en-US" dirty="0" smtClean="0">
                <a:solidFill>
                  <a:srgbClr val="C00000"/>
                </a:solidFill>
              </a:rPr>
              <a:t>. </a:t>
            </a:r>
            <a:r>
              <a:rPr lang="en-US" dirty="0" err="1" smtClean="0">
                <a:solidFill>
                  <a:srgbClr val="C00000"/>
                </a:solidFill>
              </a:rPr>
              <a:t>Har</a:t>
            </a:r>
            <a:r>
              <a:rPr lang="en-US" dirty="0" smtClean="0">
                <a:solidFill>
                  <a:srgbClr val="C00000"/>
                </a:solidFill>
              </a:rPr>
              <a:t> </a:t>
            </a:r>
            <a:r>
              <a:rPr lang="en-US" dirty="0" err="1" smtClean="0">
                <a:solidFill>
                  <a:srgbClr val="C00000"/>
                </a:solidFill>
              </a:rPr>
              <a:t>qanday</a:t>
            </a:r>
            <a:r>
              <a:rPr lang="en-US" dirty="0" smtClean="0">
                <a:solidFill>
                  <a:srgbClr val="C00000"/>
                </a:solidFill>
              </a:rPr>
              <a:t> </a:t>
            </a:r>
            <a:r>
              <a:rPr lang="en-US" dirty="0" err="1" smtClean="0">
                <a:solidFill>
                  <a:srgbClr val="C00000"/>
                </a:solidFill>
              </a:rPr>
              <a:t>kompyuter</a:t>
            </a:r>
            <a:r>
              <a:rPr lang="en-US" dirty="0" smtClean="0">
                <a:solidFill>
                  <a:srgbClr val="C00000"/>
                </a:solidFill>
              </a:rPr>
              <a:t> </a:t>
            </a:r>
            <a:r>
              <a:rPr lang="en-US" dirty="0" err="1" smtClean="0">
                <a:solidFill>
                  <a:srgbClr val="C00000"/>
                </a:solidFill>
              </a:rPr>
              <a:t>ishlashi</a:t>
            </a:r>
            <a:r>
              <a:rPr lang="en-US" dirty="0" smtClean="0">
                <a:solidFill>
                  <a:srgbClr val="C00000"/>
                </a:solidFill>
              </a:rPr>
              <a:t> </a:t>
            </a:r>
            <a:r>
              <a:rPr lang="en-US" dirty="0" err="1" smtClean="0">
                <a:solidFill>
                  <a:srgbClr val="C00000"/>
                </a:solidFill>
              </a:rPr>
              <a:t>uchun</a:t>
            </a:r>
            <a:r>
              <a:rPr lang="en-US" dirty="0" smtClean="0">
                <a:solidFill>
                  <a:srgbClr val="C00000"/>
                </a:solidFill>
              </a:rPr>
              <a:t>  </a:t>
            </a:r>
            <a:r>
              <a:rPr lang="en-US" dirty="0" err="1" smtClean="0">
                <a:solidFill>
                  <a:srgbClr val="C00000"/>
                </a:solidFill>
              </a:rPr>
              <a:t>dasturiy</a:t>
            </a:r>
            <a:r>
              <a:rPr lang="en-US" dirty="0" smtClean="0">
                <a:solidFill>
                  <a:srgbClr val="C00000"/>
                </a:solidFill>
              </a:rPr>
              <a:t> </a:t>
            </a:r>
            <a:r>
              <a:rPr lang="en-US" dirty="0" err="1" smtClean="0">
                <a:solidFill>
                  <a:srgbClr val="C00000"/>
                </a:solidFill>
              </a:rPr>
              <a:t>ta’minot</a:t>
            </a:r>
            <a:r>
              <a:rPr lang="en-US" dirty="0" smtClean="0">
                <a:solidFill>
                  <a:srgbClr val="C00000"/>
                </a:solidFill>
              </a:rPr>
              <a:t> </a:t>
            </a:r>
            <a:r>
              <a:rPr lang="en-US" dirty="0" err="1" smtClean="0">
                <a:solidFill>
                  <a:srgbClr val="C00000"/>
                </a:solidFill>
              </a:rPr>
              <a:t>kerak</a:t>
            </a:r>
            <a:r>
              <a:rPr lang="en-US" dirty="0" smtClean="0">
                <a:solidFill>
                  <a:srgbClr val="C00000"/>
                </a:solidFill>
              </a:rPr>
              <a:t> </a:t>
            </a:r>
            <a:r>
              <a:rPr lang="en-US" dirty="0" err="1" smtClean="0">
                <a:solidFill>
                  <a:srgbClr val="C00000"/>
                </a:solidFill>
              </a:rPr>
              <a:t>bo’ladi</a:t>
            </a:r>
            <a:r>
              <a:rPr lang="en-US" dirty="0" smtClean="0">
                <a:solidFill>
                  <a:srgbClr val="C00000"/>
                </a:solidFill>
              </a:rPr>
              <a:t>. </a:t>
            </a:r>
            <a:endParaRPr lang="ru-RU" dirty="0">
              <a:solidFill>
                <a:srgbClr val="C00000"/>
              </a:solidFill>
            </a:endParaRPr>
          </a:p>
        </p:txBody>
      </p:sp>
    </p:spTree>
    <p:extLst>
      <p:ext uri="{BB962C8B-B14F-4D97-AF65-F5344CB8AC3E}">
        <p14:creationId xmlns:p14="http://schemas.microsoft.com/office/powerpoint/2010/main" val="18783156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z-Cyrl-UZ" b="1" dirty="0">
                <a:solidFill>
                  <a:schemeClr val="bg1"/>
                </a:solidFill>
              </a:rPr>
              <a:t>Windows operasion tizimi quyidagi imkoniyatlarga ega: </a:t>
            </a:r>
            <a:r>
              <a:rPr lang="ru-RU" dirty="0">
                <a:solidFill>
                  <a:schemeClr val="bg1"/>
                </a:solidFill>
              </a:rPr>
              <a:t/>
            </a:r>
            <a:br>
              <a:rPr lang="ru-RU" dirty="0">
                <a:solidFill>
                  <a:schemeClr val="bg1"/>
                </a:solidFill>
              </a:rPr>
            </a:br>
            <a:endParaRPr lang="ru-RU" dirty="0">
              <a:solidFill>
                <a:schemeClr val="bg1"/>
              </a:solidFill>
            </a:endParaRPr>
          </a:p>
        </p:txBody>
      </p:sp>
      <p:sp>
        <p:nvSpPr>
          <p:cNvPr id="3" name="Объект 2"/>
          <p:cNvSpPr>
            <a:spLocks noGrp="1"/>
          </p:cNvSpPr>
          <p:nvPr>
            <p:ph idx="1"/>
          </p:nvPr>
        </p:nvSpPr>
        <p:spPr/>
        <p:txBody>
          <a:bodyPr>
            <a:normAutofit fontScale="70000" lnSpcReduction="20000"/>
          </a:bodyPr>
          <a:lstStyle/>
          <a:p>
            <a:r>
              <a:rPr lang="uk-UA" b="1" dirty="0"/>
              <a:t>-</a:t>
            </a:r>
            <a:r>
              <a:rPr lang="uk-UA" dirty="0">
                <a:solidFill>
                  <a:srgbClr val="FFFF00"/>
                </a:solidFill>
              </a:rPr>
              <a:t>Universal </a:t>
            </a:r>
            <a:r>
              <a:rPr lang="uk-UA" dirty="0" err="1">
                <a:solidFill>
                  <a:srgbClr val="FFFF00"/>
                </a:solidFill>
              </a:rPr>
              <a:t>grafika</a:t>
            </a:r>
            <a:r>
              <a:rPr lang="uk-UA" dirty="0">
                <a:solidFill>
                  <a:srgbClr val="FFFF00"/>
                </a:solidFill>
              </a:rPr>
              <a:t> - </a:t>
            </a:r>
            <a:r>
              <a:rPr lang="uz-Cyrl-UZ" dirty="0">
                <a:solidFill>
                  <a:srgbClr val="FFFF00"/>
                </a:solidFill>
              </a:rPr>
              <a:t>Windows </a:t>
            </a:r>
            <a:r>
              <a:rPr lang="uk-UA" dirty="0" err="1">
                <a:solidFill>
                  <a:srgbClr val="FFFF00"/>
                </a:solidFill>
              </a:rPr>
              <a:t>dasturlarning</a:t>
            </a:r>
            <a:r>
              <a:rPr lang="uk-UA" dirty="0">
                <a:solidFill>
                  <a:srgbClr val="FFFF00"/>
                </a:solidFill>
              </a:rPr>
              <a:t> </a:t>
            </a:r>
            <a:r>
              <a:rPr lang="uk-UA" dirty="0" err="1">
                <a:solidFill>
                  <a:srgbClr val="FFFF00"/>
                </a:solidFill>
              </a:rPr>
              <a:t>qurilmalarga</a:t>
            </a:r>
            <a:r>
              <a:rPr lang="uk-UA" dirty="0">
                <a:solidFill>
                  <a:srgbClr val="FFFF00"/>
                </a:solidFill>
              </a:rPr>
              <a:t> </a:t>
            </a:r>
            <a:r>
              <a:rPr lang="uk-UA" dirty="0" err="1">
                <a:solidFill>
                  <a:srgbClr val="FFFF00"/>
                </a:solidFill>
              </a:rPr>
              <a:t>va</a:t>
            </a:r>
            <a:r>
              <a:rPr lang="uk-UA" dirty="0">
                <a:solidFill>
                  <a:srgbClr val="FFFF00"/>
                </a:solidFill>
              </a:rPr>
              <a:t> </a:t>
            </a:r>
            <a:r>
              <a:rPr lang="uk-UA" dirty="0" err="1">
                <a:solidFill>
                  <a:srgbClr val="FFFF00"/>
                </a:solidFill>
              </a:rPr>
              <a:t>dasturiy</a:t>
            </a:r>
            <a:r>
              <a:rPr lang="uk-UA" dirty="0">
                <a:solidFill>
                  <a:srgbClr val="FFFF00"/>
                </a:solidFill>
              </a:rPr>
              <a:t> </a:t>
            </a:r>
            <a:r>
              <a:rPr lang="uk-UA" dirty="0" err="1">
                <a:solidFill>
                  <a:srgbClr val="FFFF00"/>
                </a:solidFill>
              </a:rPr>
              <a:t>ta’minotga</a:t>
            </a:r>
            <a:r>
              <a:rPr lang="uk-UA" dirty="0">
                <a:solidFill>
                  <a:srgbClr val="FFFF00"/>
                </a:solidFill>
              </a:rPr>
              <a:t> </a:t>
            </a:r>
            <a:r>
              <a:rPr lang="uk-UA" dirty="0" err="1">
                <a:solidFill>
                  <a:srgbClr val="FFFF00"/>
                </a:solidFill>
              </a:rPr>
              <a:t>bog’liqsizligini</a:t>
            </a:r>
            <a:r>
              <a:rPr lang="uk-UA" dirty="0">
                <a:solidFill>
                  <a:srgbClr val="FFFF00"/>
                </a:solidFill>
              </a:rPr>
              <a:t> </a:t>
            </a:r>
            <a:r>
              <a:rPr lang="uk-UA" dirty="0" err="1">
                <a:solidFill>
                  <a:srgbClr val="FFFF00"/>
                </a:solidFill>
              </a:rPr>
              <a:t>ta’minlaydi</a:t>
            </a:r>
            <a:r>
              <a:rPr lang="uk-UA" dirty="0">
                <a:solidFill>
                  <a:srgbClr val="FFFF00"/>
                </a:solidFill>
              </a:rPr>
              <a:t>.</a:t>
            </a:r>
            <a:endParaRPr lang="ru-RU" dirty="0">
              <a:solidFill>
                <a:srgbClr val="FFFF00"/>
              </a:solidFill>
            </a:endParaRPr>
          </a:p>
          <a:p>
            <a:r>
              <a:rPr lang="uk-UA" dirty="0">
                <a:solidFill>
                  <a:srgbClr val="FFFF00"/>
                </a:solidFill>
              </a:rPr>
              <a:t>-Yagona </a:t>
            </a:r>
            <a:r>
              <a:rPr lang="uk-UA" dirty="0" err="1">
                <a:solidFill>
                  <a:srgbClr val="FFFF00"/>
                </a:solidFill>
              </a:rPr>
              <a:t>interfeys</a:t>
            </a:r>
            <a:r>
              <a:rPr lang="uk-UA" dirty="0">
                <a:solidFill>
                  <a:srgbClr val="FFFF00"/>
                </a:solidFill>
              </a:rPr>
              <a:t> - </a:t>
            </a:r>
            <a:r>
              <a:rPr lang="en-US" dirty="0">
                <a:solidFill>
                  <a:srgbClr val="FFFF00"/>
                </a:solidFill>
              </a:rPr>
              <a:t>Windows </a:t>
            </a:r>
            <a:r>
              <a:rPr lang="uk-UA" dirty="0" err="1">
                <a:solidFill>
                  <a:srgbClr val="FFFF00"/>
                </a:solidFill>
              </a:rPr>
              <a:t>da</a:t>
            </a:r>
            <a:r>
              <a:rPr lang="uk-UA" dirty="0">
                <a:solidFill>
                  <a:srgbClr val="FFFF00"/>
                </a:solidFill>
              </a:rPr>
              <a:t> </a:t>
            </a:r>
            <a:r>
              <a:rPr lang="uk-UA" dirty="0" err="1">
                <a:solidFill>
                  <a:srgbClr val="FFFF00"/>
                </a:solidFill>
              </a:rPr>
              <a:t>foydalanuvchining</a:t>
            </a:r>
            <a:r>
              <a:rPr lang="uk-UA" dirty="0">
                <a:solidFill>
                  <a:srgbClr val="FFFF00"/>
                </a:solidFill>
              </a:rPr>
              <a:t> </a:t>
            </a:r>
            <a:r>
              <a:rPr lang="uk-UA" dirty="0" err="1">
                <a:solidFill>
                  <a:srgbClr val="FFFF00"/>
                </a:solidFill>
              </a:rPr>
              <a:t>muloqoti</a:t>
            </a:r>
            <a:r>
              <a:rPr lang="uk-UA" dirty="0">
                <a:solidFill>
                  <a:srgbClr val="FFFF00"/>
                </a:solidFill>
              </a:rPr>
              <a:t> </a:t>
            </a:r>
            <a:r>
              <a:rPr lang="uk-UA" dirty="0" err="1">
                <a:solidFill>
                  <a:srgbClr val="FFFF00"/>
                </a:solidFill>
              </a:rPr>
              <a:t>yagona</a:t>
            </a:r>
            <a:r>
              <a:rPr lang="uk-UA" dirty="0">
                <a:solidFill>
                  <a:srgbClr val="FFFF00"/>
                </a:solidFill>
              </a:rPr>
              <a:t>, </a:t>
            </a:r>
            <a:r>
              <a:rPr lang="uk-UA" dirty="0" err="1">
                <a:solidFill>
                  <a:srgbClr val="FFFF00"/>
                </a:solidFill>
              </a:rPr>
              <a:t>ya’ni</a:t>
            </a:r>
            <a:r>
              <a:rPr lang="uk-UA" dirty="0">
                <a:solidFill>
                  <a:srgbClr val="FFFF00"/>
                </a:solidFill>
              </a:rPr>
              <a:t> </a:t>
            </a:r>
            <a:r>
              <a:rPr lang="uk-UA" dirty="0" err="1">
                <a:solidFill>
                  <a:srgbClr val="FFFF00"/>
                </a:solidFill>
              </a:rPr>
              <a:t>turli</a:t>
            </a:r>
            <a:r>
              <a:rPr lang="uk-UA" dirty="0">
                <a:solidFill>
                  <a:srgbClr val="FFFF00"/>
                </a:solidFill>
              </a:rPr>
              <a:t> </a:t>
            </a:r>
            <a:r>
              <a:rPr lang="uk-UA" dirty="0" err="1">
                <a:solidFill>
                  <a:srgbClr val="FFFF00"/>
                </a:solidFill>
              </a:rPr>
              <a:t>dasturlar</a:t>
            </a:r>
            <a:r>
              <a:rPr lang="uk-UA" dirty="0">
                <a:solidFill>
                  <a:srgbClr val="FFFF00"/>
                </a:solidFill>
              </a:rPr>
              <a:t> </a:t>
            </a:r>
            <a:r>
              <a:rPr lang="uk-UA" dirty="0" err="1">
                <a:solidFill>
                  <a:srgbClr val="FFFF00"/>
                </a:solidFill>
              </a:rPr>
              <a:t>bilan</a:t>
            </a:r>
            <a:r>
              <a:rPr lang="uk-UA" dirty="0">
                <a:solidFill>
                  <a:srgbClr val="FFFF00"/>
                </a:solidFill>
              </a:rPr>
              <a:t> </a:t>
            </a:r>
            <a:r>
              <a:rPr lang="uk-UA" dirty="0" err="1">
                <a:solidFill>
                  <a:srgbClr val="FFFF00"/>
                </a:solidFill>
              </a:rPr>
              <a:t>ishlash</a:t>
            </a:r>
            <a:r>
              <a:rPr lang="uk-UA" dirty="0">
                <a:solidFill>
                  <a:srgbClr val="FFFF00"/>
                </a:solidFill>
              </a:rPr>
              <a:t> </a:t>
            </a:r>
            <a:r>
              <a:rPr lang="uk-UA" dirty="0" err="1">
                <a:solidFill>
                  <a:srgbClr val="FFFF00"/>
                </a:solidFill>
              </a:rPr>
              <a:t>qoidalari</a:t>
            </a:r>
            <a:r>
              <a:rPr lang="uk-UA" dirty="0">
                <a:solidFill>
                  <a:srgbClr val="FFFF00"/>
                </a:solidFill>
              </a:rPr>
              <a:t> </a:t>
            </a:r>
            <a:r>
              <a:rPr lang="uk-UA" dirty="0" err="1">
                <a:solidFill>
                  <a:srgbClr val="FFFF00"/>
                </a:solidFill>
              </a:rPr>
              <a:t>umumiy</a:t>
            </a:r>
            <a:r>
              <a:rPr lang="uk-UA" dirty="0">
                <a:solidFill>
                  <a:srgbClr val="FFFF00"/>
                </a:solidFill>
              </a:rPr>
              <a:t>. </a:t>
            </a:r>
            <a:r>
              <a:rPr lang="uk-UA" dirty="0" err="1">
                <a:solidFill>
                  <a:srgbClr val="FFFF00"/>
                </a:solidFill>
              </a:rPr>
              <a:t>Shuning</a:t>
            </a:r>
            <a:r>
              <a:rPr lang="uk-UA" dirty="0">
                <a:solidFill>
                  <a:srgbClr val="FFFF00"/>
                </a:solidFill>
              </a:rPr>
              <a:t> </a:t>
            </a:r>
            <a:r>
              <a:rPr lang="uk-UA" dirty="0" err="1">
                <a:solidFill>
                  <a:srgbClr val="FFFF00"/>
                </a:solidFill>
              </a:rPr>
              <a:t>uchun</a:t>
            </a:r>
            <a:r>
              <a:rPr lang="uk-UA" dirty="0">
                <a:solidFill>
                  <a:srgbClr val="FFFF00"/>
                </a:solidFill>
              </a:rPr>
              <a:t> </a:t>
            </a:r>
            <a:r>
              <a:rPr lang="uk-UA" dirty="0" err="1">
                <a:solidFill>
                  <a:srgbClr val="FFFF00"/>
                </a:solidFill>
              </a:rPr>
              <a:t>yangi</a:t>
            </a:r>
            <a:r>
              <a:rPr lang="uk-UA" dirty="0">
                <a:solidFill>
                  <a:srgbClr val="FFFF00"/>
                </a:solidFill>
              </a:rPr>
              <a:t> </a:t>
            </a:r>
            <a:r>
              <a:rPr lang="uk-UA" dirty="0" err="1">
                <a:solidFill>
                  <a:srgbClr val="FFFF00"/>
                </a:solidFill>
              </a:rPr>
              <a:t>dastur</a:t>
            </a:r>
            <a:r>
              <a:rPr lang="uk-UA" dirty="0">
                <a:solidFill>
                  <a:srgbClr val="FFFF00"/>
                </a:solidFill>
              </a:rPr>
              <a:t> </a:t>
            </a:r>
            <a:r>
              <a:rPr lang="uk-UA" dirty="0" err="1">
                <a:solidFill>
                  <a:srgbClr val="FFFF00"/>
                </a:solidFill>
              </a:rPr>
              <a:t>bilan</a:t>
            </a:r>
            <a:r>
              <a:rPr lang="uk-UA" dirty="0">
                <a:solidFill>
                  <a:srgbClr val="FFFF00"/>
                </a:solidFill>
              </a:rPr>
              <a:t> </a:t>
            </a:r>
            <a:r>
              <a:rPr lang="uk-UA" dirty="0" err="1">
                <a:solidFill>
                  <a:srgbClr val="FFFF00"/>
                </a:solidFill>
              </a:rPr>
              <a:t>ishlaganingizda</a:t>
            </a:r>
            <a:r>
              <a:rPr lang="uk-UA" dirty="0">
                <a:solidFill>
                  <a:srgbClr val="FFFF00"/>
                </a:solidFill>
              </a:rPr>
              <a:t> </a:t>
            </a:r>
            <a:r>
              <a:rPr lang="uk-UA" dirty="0" err="1">
                <a:solidFill>
                  <a:srgbClr val="FFFF00"/>
                </a:solidFill>
              </a:rPr>
              <a:t>bu</a:t>
            </a:r>
            <a:r>
              <a:rPr lang="uk-UA" dirty="0">
                <a:solidFill>
                  <a:srgbClr val="FFFF00"/>
                </a:solidFill>
              </a:rPr>
              <a:t> </a:t>
            </a:r>
            <a:r>
              <a:rPr lang="uk-UA" dirty="0" err="1">
                <a:solidFill>
                  <a:srgbClr val="FFFF00"/>
                </a:solidFill>
              </a:rPr>
              <a:t>qoidalardan</a:t>
            </a:r>
            <a:r>
              <a:rPr lang="uk-UA" dirty="0">
                <a:solidFill>
                  <a:srgbClr val="FFFF00"/>
                </a:solidFill>
              </a:rPr>
              <a:t> </a:t>
            </a:r>
            <a:r>
              <a:rPr lang="uk-UA" dirty="0" err="1">
                <a:solidFill>
                  <a:srgbClr val="FFFF00"/>
                </a:solidFill>
              </a:rPr>
              <a:t>foydalanishingiz</a:t>
            </a:r>
            <a:r>
              <a:rPr lang="uk-UA" dirty="0">
                <a:solidFill>
                  <a:srgbClr val="FFFF00"/>
                </a:solidFill>
              </a:rPr>
              <a:t> </a:t>
            </a:r>
            <a:r>
              <a:rPr lang="uk-UA" dirty="0" err="1">
                <a:solidFill>
                  <a:srgbClr val="FFFF00"/>
                </a:solidFill>
              </a:rPr>
              <a:t>mumkin</a:t>
            </a:r>
            <a:r>
              <a:rPr lang="uk-UA" dirty="0">
                <a:solidFill>
                  <a:srgbClr val="FFFF00"/>
                </a:solidFill>
              </a:rPr>
              <a:t>.</a:t>
            </a:r>
            <a:endParaRPr lang="ru-RU" dirty="0">
              <a:solidFill>
                <a:srgbClr val="FFFF00"/>
              </a:solidFill>
            </a:endParaRPr>
          </a:p>
          <a:p>
            <a:r>
              <a:rPr lang="uk-UA" dirty="0">
                <a:solidFill>
                  <a:srgbClr val="FFFF00"/>
                </a:solidFill>
              </a:rPr>
              <a:t>-Mavjud </a:t>
            </a:r>
            <a:r>
              <a:rPr lang="uk-UA" dirty="0" err="1">
                <a:solidFill>
                  <a:srgbClr val="FFFF00"/>
                </a:solidFill>
              </a:rPr>
              <a:t>dasturiy</a:t>
            </a:r>
            <a:r>
              <a:rPr lang="uk-UA" dirty="0">
                <a:solidFill>
                  <a:srgbClr val="FFFF00"/>
                </a:solidFill>
              </a:rPr>
              <a:t> </a:t>
            </a:r>
            <a:r>
              <a:rPr lang="uk-UA" dirty="0" err="1">
                <a:solidFill>
                  <a:srgbClr val="FFFF00"/>
                </a:solidFill>
              </a:rPr>
              <a:t>ta’minot</a:t>
            </a:r>
            <a:r>
              <a:rPr lang="uk-UA" dirty="0">
                <a:solidFill>
                  <a:srgbClr val="FFFF00"/>
                </a:solidFill>
              </a:rPr>
              <a:t> </a:t>
            </a:r>
            <a:r>
              <a:rPr lang="uk-UA" dirty="0" err="1">
                <a:solidFill>
                  <a:srgbClr val="FFFF00"/>
                </a:solidFill>
              </a:rPr>
              <a:t>bilan</a:t>
            </a:r>
            <a:r>
              <a:rPr lang="uk-UA" dirty="0">
                <a:solidFill>
                  <a:srgbClr val="FFFF00"/>
                </a:solidFill>
              </a:rPr>
              <a:t> </a:t>
            </a:r>
            <a:r>
              <a:rPr lang="uk-UA" dirty="0" err="1">
                <a:solidFill>
                  <a:srgbClr val="FFFF00"/>
                </a:solidFill>
              </a:rPr>
              <a:t>muvofiqligi</a:t>
            </a:r>
            <a:r>
              <a:rPr lang="uk-UA" dirty="0">
                <a:solidFill>
                  <a:srgbClr val="FFFF00"/>
                </a:solidFill>
              </a:rPr>
              <a:t> - </a:t>
            </a:r>
            <a:r>
              <a:rPr lang="ru-RU" dirty="0" err="1">
                <a:solidFill>
                  <a:srgbClr val="FFFF00"/>
                </a:solidFill>
              </a:rPr>
              <a:t>Windows</a:t>
            </a:r>
            <a:r>
              <a:rPr lang="ru-RU" dirty="0">
                <a:solidFill>
                  <a:srgbClr val="FFFF00"/>
                </a:solidFill>
              </a:rPr>
              <a:t> MS DOS </a:t>
            </a:r>
            <a:r>
              <a:rPr lang="uk-UA" dirty="0" err="1">
                <a:solidFill>
                  <a:srgbClr val="FFFF00"/>
                </a:solidFill>
              </a:rPr>
              <a:t>ning</a:t>
            </a:r>
            <a:r>
              <a:rPr lang="uk-UA" dirty="0">
                <a:solidFill>
                  <a:srgbClr val="FFFF00"/>
                </a:solidFill>
              </a:rPr>
              <a:t> </a:t>
            </a:r>
            <a:r>
              <a:rPr lang="uk-UA" dirty="0" err="1">
                <a:solidFill>
                  <a:srgbClr val="FFFF00"/>
                </a:solidFill>
              </a:rPr>
              <a:t>barcha</a:t>
            </a:r>
            <a:r>
              <a:rPr lang="uk-UA" dirty="0">
                <a:solidFill>
                  <a:srgbClr val="FFFF00"/>
                </a:solidFill>
              </a:rPr>
              <a:t> </a:t>
            </a:r>
            <a:r>
              <a:rPr lang="uk-UA" dirty="0" err="1">
                <a:solidFill>
                  <a:srgbClr val="FFFF00"/>
                </a:solidFill>
              </a:rPr>
              <a:t>amaliy</a:t>
            </a:r>
            <a:r>
              <a:rPr lang="uk-UA" dirty="0">
                <a:solidFill>
                  <a:srgbClr val="FFFF00"/>
                </a:solidFill>
              </a:rPr>
              <a:t> </a:t>
            </a:r>
            <a:r>
              <a:rPr lang="uk-UA" dirty="0" err="1">
                <a:solidFill>
                  <a:srgbClr val="FFFF00"/>
                </a:solidFill>
              </a:rPr>
              <a:t>paketlari</a:t>
            </a:r>
            <a:r>
              <a:rPr lang="uk-UA" dirty="0">
                <a:solidFill>
                  <a:srgbClr val="FFFF00"/>
                </a:solidFill>
              </a:rPr>
              <a:t>, </a:t>
            </a:r>
            <a:r>
              <a:rPr lang="uk-UA" dirty="0" err="1">
                <a:solidFill>
                  <a:srgbClr val="FFFF00"/>
                </a:solidFill>
              </a:rPr>
              <a:t>tahrirlagichlari</a:t>
            </a:r>
            <a:r>
              <a:rPr lang="uk-UA" dirty="0">
                <a:solidFill>
                  <a:srgbClr val="FFFF00"/>
                </a:solidFill>
              </a:rPr>
              <a:t>, </a:t>
            </a:r>
            <a:r>
              <a:rPr lang="uk-UA" dirty="0" err="1">
                <a:solidFill>
                  <a:srgbClr val="FFFF00"/>
                </a:solidFill>
              </a:rPr>
              <a:t>elektron</a:t>
            </a:r>
            <a:r>
              <a:rPr lang="uk-UA" dirty="0">
                <a:solidFill>
                  <a:srgbClr val="FFFF00"/>
                </a:solidFill>
              </a:rPr>
              <a:t> </a:t>
            </a:r>
            <a:r>
              <a:rPr lang="uk-UA" dirty="0" err="1">
                <a:solidFill>
                  <a:srgbClr val="FFFF00"/>
                </a:solidFill>
              </a:rPr>
              <a:t>jadvallari</a:t>
            </a:r>
            <a:r>
              <a:rPr lang="uk-UA" dirty="0">
                <a:solidFill>
                  <a:srgbClr val="FFFF00"/>
                </a:solidFill>
              </a:rPr>
              <a:t> </a:t>
            </a:r>
            <a:r>
              <a:rPr lang="uk-UA" dirty="0" err="1">
                <a:solidFill>
                  <a:srgbClr val="FFFF00"/>
                </a:solidFill>
              </a:rPr>
              <a:t>ishini</a:t>
            </a:r>
            <a:r>
              <a:rPr lang="uk-UA" dirty="0">
                <a:solidFill>
                  <a:srgbClr val="FFFF00"/>
                </a:solidFill>
              </a:rPr>
              <a:t> </a:t>
            </a:r>
            <a:r>
              <a:rPr lang="uk-UA" dirty="0" err="1">
                <a:solidFill>
                  <a:srgbClr val="FFFF00"/>
                </a:solidFill>
              </a:rPr>
              <a:t>to’la</a:t>
            </a:r>
            <a:r>
              <a:rPr lang="uk-UA" dirty="0">
                <a:solidFill>
                  <a:srgbClr val="FFFF00"/>
                </a:solidFill>
              </a:rPr>
              <a:t> </a:t>
            </a:r>
            <a:r>
              <a:rPr lang="uk-UA" dirty="0" err="1">
                <a:solidFill>
                  <a:srgbClr val="FFFF00"/>
                </a:solidFill>
              </a:rPr>
              <a:t>ta’minlaydi</a:t>
            </a:r>
            <a:r>
              <a:rPr lang="uk-UA" dirty="0">
                <a:solidFill>
                  <a:srgbClr val="FFFF00"/>
                </a:solidFill>
              </a:rPr>
              <a:t>.</a:t>
            </a:r>
            <a:endParaRPr lang="ru-RU" dirty="0">
              <a:solidFill>
                <a:srgbClr val="FFFF00"/>
              </a:solidFill>
            </a:endParaRPr>
          </a:p>
          <a:p>
            <a:r>
              <a:rPr lang="uk-UA" dirty="0" err="1">
                <a:solidFill>
                  <a:srgbClr val="FFFF00"/>
                </a:solidFill>
              </a:rPr>
              <a:t>-Ko’p</a:t>
            </a:r>
            <a:r>
              <a:rPr lang="uk-UA" dirty="0">
                <a:solidFill>
                  <a:srgbClr val="FFFF00"/>
                </a:solidFill>
              </a:rPr>
              <a:t> </a:t>
            </a:r>
            <a:r>
              <a:rPr lang="uk-UA" dirty="0" err="1">
                <a:solidFill>
                  <a:srgbClr val="FFFF00"/>
                </a:solidFill>
              </a:rPr>
              <a:t>masalaligi</a:t>
            </a:r>
            <a:r>
              <a:rPr lang="uk-UA" dirty="0">
                <a:solidFill>
                  <a:srgbClr val="FFFF00"/>
                </a:solidFill>
              </a:rPr>
              <a:t> - </a:t>
            </a:r>
            <a:r>
              <a:rPr lang="en-US" dirty="0">
                <a:solidFill>
                  <a:srgbClr val="FFFF00"/>
                </a:solidFill>
              </a:rPr>
              <a:t>Windows </a:t>
            </a:r>
            <a:r>
              <a:rPr lang="uk-UA" dirty="0" err="1">
                <a:solidFill>
                  <a:srgbClr val="FFFF00"/>
                </a:solidFill>
              </a:rPr>
              <a:t>bir</a:t>
            </a:r>
            <a:r>
              <a:rPr lang="uk-UA" dirty="0">
                <a:solidFill>
                  <a:srgbClr val="FFFF00"/>
                </a:solidFill>
              </a:rPr>
              <a:t> </a:t>
            </a:r>
            <a:r>
              <a:rPr lang="uk-UA" dirty="0" err="1">
                <a:solidFill>
                  <a:srgbClr val="FFFF00"/>
                </a:solidFill>
              </a:rPr>
              <a:t>paytning</a:t>
            </a:r>
            <a:r>
              <a:rPr lang="uk-UA" dirty="0">
                <a:solidFill>
                  <a:srgbClr val="FFFF00"/>
                </a:solidFill>
              </a:rPr>
              <a:t> </a:t>
            </a:r>
            <a:r>
              <a:rPr lang="uk-UA" dirty="0" err="1">
                <a:solidFill>
                  <a:srgbClr val="FFFF00"/>
                </a:solidFill>
              </a:rPr>
              <a:t>o’zida</a:t>
            </a:r>
            <a:r>
              <a:rPr lang="uk-UA" dirty="0">
                <a:solidFill>
                  <a:srgbClr val="FFFF00"/>
                </a:solidFill>
              </a:rPr>
              <a:t> </a:t>
            </a:r>
            <a:r>
              <a:rPr lang="uk-UA" dirty="0" err="1">
                <a:solidFill>
                  <a:srgbClr val="FFFF00"/>
                </a:solidFill>
              </a:rPr>
              <a:t>bir</a:t>
            </a:r>
            <a:r>
              <a:rPr lang="uk-UA" dirty="0">
                <a:solidFill>
                  <a:srgbClr val="FFFF00"/>
                </a:solidFill>
              </a:rPr>
              <a:t> </a:t>
            </a:r>
            <a:r>
              <a:rPr lang="uk-UA" dirty="0" err="1">
                <a:solidFill>
                  <a:srgbClr val="FFFF00"/>
                </a:solidFill>
              </a:rPr>
              <a:t>necha</a:t>
            </a:r>
            <a:r>
              <a:rPr lang="uk-UA" dirty="0">
                <a:solidFill>
                  <a:srgbClr val="FFFF00"/>
                </a:solidFill>
              </a:rPr>
              <a:t> </a:t>
            </a:r>
            <a:r>
              <a:rPr lang="uk-UA" dirty="0" err="1">
                <a:solidFill>
                  <a:srgbClr val="FFFF00"/>
                </a:solidFill>
              </a:rPr>
              <a:t>masalani</a:t>
            </a:r>
            <a:r>
              <a:rPr lang="uk-UA" dirty="0">
                <a:solidFill>
                  <a:srgbClr val="FFFF00"/>
                </a:solidFill>
              </a:rPr>
              <a:t> </a:t>
            </a:r>
            <a:r>
              <a:rPr lang="uk-UA" dirty="0" err="1">
                <a:solidFill>
                  <a:srgbClr val="FFFF00"/>
                </a:solidFill>
              </a:rPr>
              <a:t>hal</a:t>
            </a:r>
            <a:r>
              <a:rPr lang="uk-UA" dirty="0">
                <a:solidFill>
                  <a:srgbClr val="FFFF00"/>
                </a:solidFill>
              </a:rPr>
              <a:t> </a:t>
            </a:r>
            <a:r>
              <a:rPr lang="uk-UA" dirty="0" err="1">
                <a:solidFill>
                  <a:srgbClr val="FFFF00"/>
                </a:solidFill>
              </a:rPr>
              <a:t>etadi</a:t>
            </a:r>
            <a:r>
              <a:rPr lang="uk-UA" dirty="0">
                <a:solidFill>
                  <a:srgbClr val="FFFF00"/>
                </a:solidFill>
              </a:rPr>
              <a:t>, </a:t>
            </a:r>
            <a:r>
              <a:rPr lang="uk-UA" dirty="0" err="1">
                <a:solidFill>
                  <a:srgbClr val="FFFF00"/>
                </a:solidFill>
              </a:rPr>
              <a:t>bir</a:t>
            </a:r>
            <a:r>
              <a:rPr lang="uk-UA" dirty="0">
                <a:solidFill>
                  <a:srgbClr val="FFFF00"/>
                </a:solidFill>
              </a:rPr>
              <a:t> </a:t>
            </a:r>
            <a:r>
              <a:rPr lang="uk-UA" dirty="0" err="1">
                <a:solidFill>
                  <a:srgbClr val="FFFF00"/>
                </a:solidFill>
              </a:rPr>
              <a:t>dasturdan</a:t>
            </a:r>
            <a:r>
              <a:rPr lang="uk-UA" dirty="0">
                <a:solidFill>
                  <a:srgbClr val="FFFF00"/>
                </a:solidFill>
              </a:rPr>
              <a:t> </a:t>
            </a:r>
            <a:r>
              <a:rPr lang="uk-UA" dirty="0" err="1">
                <a:solidFill>
                  <a:srgbClr val="FFFF00"/>
                </a:solidFill>
              </a:rPr>
              <a:t>boshqasiga</a:t>
            </a:r>
            <a:r>
              <a:rPr lang="uk-UA" dirty="0">
                <a:solidFill>
                  <a:srgbClr val="FFFF00"/>
                </a:solidFill>
              </a:rPr>
              <a:t> </a:t>
            </a:r>
            <a:r>
              <a:rPr lang="uk-UA" dirty="0" err="1">
                <a:solidFill>
                  <a:srgbClr val="FFFF00"/>
                </a:solidFill>
              </a:rPr>
              <a:t>o’tishni</a:t>
            </a:r>
            <a:r>
              <a:rPr lang="uk-UA" dirty="0">
                <a:solidFill>
                  <a:srgbClr val="FFFF00"/>
                </a:solidFill>
              </a:rPr>
              <a:t> </a:t>
            </a:r>
            <a:r>
              <a:rPr lang="uk-UA" dirty="0" err="1">
                <a:solidFill>
                  <a:srgbClr val="FFFF00"/>
                </a:solidFill>
              </a:rPr>
              <a:t>ta’minlaydi</a:t>
            </a:r>
            <a:r>
              <a:rPr lang="uk-UA" dirty="0">
                <a:solidFill>
                  <a:srgbClr val="FFFF00"/>
                </a:solidFill>
              </a:rPr>
              <a:t>.</a:t>
            </a:r>
            <a:endParaRPr lang="ru-RU" dirty="0">
              <a:solidFill>
                <a:srgbClr val="FFFF00"/>
              </a:solidFill>
            </a:endParaRPr>
          </a:p>
          <a:p>
            <a:r>
              <a:rPr lang="uk-UA" dirty="0">
                <a:solidFill>
                  <a:srgbClr val="FFFF00"/>
                </a:solidFill>
              </a:rPr>
              <a:t>-</a:t>
            </a:r>
            <a:r>
              <a:rPr lang="en-US" dirty="0">
                <a:solidFill>
                  <a:srgbClr val="FFFF00"/>
                </a:solidFill>
              </a:rPr>
              <a:t>Windows </a:t>
            </a:r>
            <a:r>
              <a:rPr lang="uk-UA" dirty="0" err="1">
                <a:solidFill>
                  <a:srgbClr val="FFFF00"/>
                </a:solidFill>
              </a:rPr>
              <a:t>mavjud</a:t>
            </a:r>
            <a:r>
              <a:rPr lang="uk-UA" dirty="0">
                <a:solidFill>
                  <a:srgbClr val="FFFF00"/>
                </a:solidFill>
              </a:rPr>
              <a:t> </a:t>
            </a:r>
            <a:r>
              <a:rPr lang="uk-UA" dirty="0" err="1">
                <a:solidFill>
                  <a:srgbClr val="FFFF00"/>
                </a:solidFill>
              </a:rPr>
              <a:t>tezkor</a:t>
            </a:r>
            <a:r>
              <a:rPr lang="uk-UA" dirty="0">
                <a:solidFill>
                  <a:srgbClr val="FFFF00"/>
                </a:solidFill>
              </a:rPr>
              <a:t> </a:t>
            </a:r>
            <a:r>
              <a:rPr lang="uk-UA" dirty="0" err="1">
                <a:solidFill>
                  <a:srgbClr val="FFFF00"/>
                </a:solidFill>
              </a:rPr>
              <a:t>xotiradan</a:t>
            </a:r>
            <a:r>
              <a:rPr lang="uk-UA" dirty="0">
                <a:solidFill>
                  <a:srgbClr val="FFFF00"/>
                </a:solidFill>
              </a:rPr>
              <a:t> </a:t>
            </a:r>
            <a:r>
              <a:rPr lang="uk-UA" dirty="0" err="1">
                <a:solidFill>
                  <a:srgbClr val="FFFF00"/>
                </a:solidFill>
              </a:rPr>
              <a:t>to’la</a:t>
            </a:r>
            <a:r>
              <a:rPr lang="uk-UA" dirty="0">
                <a:solidFill>
                  <a:srgbClr val="FFFF00"/>
                </a:solidFill>
              </a:rPr>
              <a:t> </a:t>
            </a:r>
            <a:r>
              <a:rPr lang="uk-UA" dirty="0" err="1">
                <a:solidFill>
                  <a:srgbClr val="FFFF00"/>
                </a:solidFill>
              </a:rPr>
              <a:t>foydalana</a:t>
            </a:r>
            <a:r>
              <a:rPr lang="uk-UA" dirty="0">
                <a:solidFill>
                  <a:srgbClr val="FFFF00"/>
                </a:solidFill>
              </a:rPr>
              <a:t> </a:t>
            </a:r>
            <a:r>
              <a:rPr lang="uk-UA" dirty="0" err="1">
                <a:solidFill>
                  <a:srgbClr val="FFFF00"/>
                </a:solidFill>
              </a:rPr>
              <a:t>oladi</a:t>
            </a:r>
            <a:r>
              <a:rPr lang="uk-UA" dirty="0">
                <a:solidFill>
                  <a:srgbClr val="FFFF00"/>
                </a:solidFill>
              </a:rPr>
              <a:t>.</a:t>
            </a:r>
            <a:endParaRPr lang="ru-RU" dirty="0">
              <a:solidFill>
                <a:srgbClr val="FFFF00"/>
              </a:solidFill>
            </a:endParaRPr>
          </a:p>
          <a:p>
            <a:r>
              <a:rPr lang="uk-UA" dirty="0">
                <a:solidFill>
                  <a:srgbClr val="FFFF00"/>
                </a:solidFill>
              </a:rPr>
              <a:t>-Qurilma </a:t>
            </a:r>
            <a:r>
              <a:rPr lang="uk-UA" dirty="0" err="1">
                <a:solidFill>
                  <a:srgbClr val="FFFF00"/>
                </a:solidFill>
              </a:rPr>
              <a:t>resurslaridan</a:t>
            </a:r>
            <a:r>
              <a:rPr lang="uk-UA" dirty="0">
                <a:solidFill>
                  <a:srgbClr val="FFFF00"/>
                </a:solidFill>
              </a:rPr>
              <a:t> </a:t>
            </a:r>
            <a:r>
              <a:rPr lang="uk-UA" dirty="0" err="1">
                <a:solidFill>
                  <a:srgbClr val="FFFF00"/>
                </a:solidFill>
              </a:rPr>
              <a:t>ham</a:t>
            </a:r>
            <a:r>
              <a:rPr lang="uk-UA" dirty="0">
                <a:solidFill>
                  <a:srgbClr val="FFFF00"/>
                </a:solidFill>
              </a:rPr>
              <a:t> </a:t>
            </a:r>
            <a:r>
              <a:rPr lang="uk-UA" dirty="0" err="1">
                <a:solidFill>
                  <a:srgbClr val="FFFF00"/>
                </a:solidFill>
              </a:rPr>
              <a:t>to’liq</a:t>
            </a:r>
            <a:r>
              <a:rPr lang="uk-UA" dirty="0">
                <a:solidFill>
                  <a:srgbClr val="FFFF00"/>
                </a:solidFill>
              </a:rPr>
              <a:t> </a:t>
            </a:r>
            <a:r>
              <a:rPr lang="uk-UA" dirty="0" err="1">
                <a:solidFill>
                  <a:srgbClr val="FFFF00"/>
                </a:solidFill>
              </a:rPr>
              <a:t>foydalanadi</a:t>
            </a:r>
            <a:r>
              <a:rPr lang="uk-UA" dirty="0">
                <a:solidFill>
                  <a:srgbClr val="FFFF00"/>
                </a:solidFill>
              </a:rPr>
              <a:t>. </a:t>
            </a:r>
            <a:r>
              <a:rPr lang="uk-UA" dirty="0" err="1">
                <a:solidFill>
                  <a:srgbClr val="FFFF00"/>
                </a:solidFill>
              </a:rPr>
              <a:t>Bu</a:t>
            </a:r>
            <a:r>
              <a:rPr lang="uk-UA" dirty="0">
                <a:solidFill>
                  <a:srgbClr val="FFFF00"/>
                </a:solidFill>
              </a:rPr>
              <a:t> </a:t>
            </a:r>
            <a:r>
              <a:rPr lang="uk-UA" dirty="0" err="1">
                <a:solidFill>
                  <a:srgbClr val="FFFF00"/>
                </a:solidFill>
              </a:rPr>
              <a:t>qurilmalar</a:t>
            </a:r>
            <a:r>
              <a:rPr lang="uk-UA" dirty="0">
                <a:solidFill>
                  <a:srgbClr val="FFFF00"/>
                </a:solidFill>
              </a:rPr>
              <a:t> </a:t>
            </a:r>
            <a:r>
              <a:rPr lang="uk-UA" dirty="0" err="1">
                <a:solidFill>
                  <a:srgbClr val="FFFF00"/>
                </a:solidFill>
              </a:rPr>
              <a:t>bilan</a:t>
            </a:r>
            <a:r>
              <a:rPr lang="uk-UA" dirty="0">
                <a:solidFill>
                  <a:srgbClr val="FFFF00"/>
                </a:solidFill>
              </a:rPr>
              <a:t> </a:t>
            </a:r>
            <a:r>
              <a:rPr lang="uk-UA" dirty="0" err="1">
                <a:solidFill>
                  <a:srgbClr val="FFFF00"/>
                </a:solidFill>
              </a:rPr>
              <a:t>muloqotni</a:t>
            </a:r>
            <a:r>
              <a:rPr lang="uk-UA" dirty="0">
                <a:solidFill>
                  <a:srgbClr val="FFFF00"/>
                </a:solidFill>
              </a:rPr>
              <a:t> </a:t>
            </a:r>
            <a:r>
              <a:rPr lang="uk-UA" dirty="0" err="1">
                <a:solidFill>
                  <a:srgbClr val="FFFF00"/>
                </a:solidFill>
              </a:rPr>
              <a:t>o’zi</a:t>
            </a:r>
            <a:r>
              <a:rPr lang="uk-UA" dirty="0">
                <a:solidFill>
                  <a:srgbClr val="FFFF00"/>
                </a:solidFill>
              </a:rPr>
              <a:t> </a:t>
            </a:r>
            <a:r>
              <a:rPr lang="uk-UA" dirty="0" err="1">
                <a:solidFill>
                  <a:srgbClr val="FFFF00"/>
                </a:solidFill>
              </a:rPr>
              <a:t>ta’minlaydi</a:t>
            </a:r>
            <a:r>
              <a:rPr lang="uk-UA" dirty="0">
                <a:solidFill>
                  <a:srgbClr val="FFFF00"/>
                </a:solidFill>
              </a:rPr>
              <a:t>.	 </a:t>
            </a:r>
            <a:endParaRPr lang="ru-RU" dirty="0">
              <a:solidFill>
                <a:srgbClr val="FFFF00"/>
              </a:solidFill>
            </a:endParaRPr>
          </a:p>
          <a:p>
            <a:endParaRPr lang="ru-RU" dirty="0"/>
          </a:p>
        </p:txBody>
      </p:sp>
    </p:spTree>
    <p:extLst>
      <p:ext uri="{BB962C8B-B14F-4D97-AF65-F5344CB8AC3E}">
        <p14:creationId xmlns:p14="http://schemas.microsoft.com/office/powerpoint/2010/main" val="2301714868"/>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4"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5" dur="10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31" presetClass="entr" presetSubtype="0"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p:cTn id="20"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1"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2"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3" dur="1000"/>
                                        <p:tgtEl>
                                          <p:spTgt spid="3">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31"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 calcmode="lin" valueType="num">
                                      <p:cBhvr>
                                        <p:cTn id="28"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9"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0"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1" dur="1000"/>
                                        <p:tgtEl>
                                          <p:spTgt spid="3">
                                            <p:txEl>
                                              <p:pRg st="2" end="2"/>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31" presetClass="entr" presetSubtype="0" fill="hold" grpId="0" nodeType="clickEffect">
                                  <p:stCondLst>
                                    <p:cond delay="0"/>
                                  </p:stCondLst>
                                  <p:childTnLst>
                                    <p:set>
                                      <p:cBhvr>
                                        <p:cTn id="35" dur="1" fill="hold">
                                          <p:stCondLst>
                                            <p:cond delay="0"/>
                                          </p:stCondLst>
                                        </p:cTn>
                                        <p:tgtEl>
                                          <p:spTgt spid="3">
                                            <p:txEl>
                                              <p:pRg st="3" end="3"/>
                                            </p:txEl>
                                          </p:spTgt>
                                        </p:tgtEl>
                                        <p:attrNameLst>
                                          <p:attrName>style.visibility</p:attrName>
                                        </p:attrNameLst>
                                      </p:cBhvr>
                                      <p:to>
                                        <p:strVal val="visible"/>
                                      </p:to>
                                    </p:set>
                                    <p:anim calcmode="lin" valueType="num">
                                      <p:cBhvr>
                                        <p:cTn id="36"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7"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8"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9" dur="1000"/>
                                        <p:tgtEl>
                                          <p:spTgt spid="3">
                                            <p:txEl>
                                              <p:pRg st="3" end="3"/>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31" presetClass="entr" presetSubtype="0" fill="hold" grpId="0" nodeType="clickEffect">
                                  <p:stCondLst>
                                    <p:cond delay="0"/>
                                  </p:stCondLst>
                                  <p:childTnLst>
                                    <p:set>
                                      <p:cBhvr>
                                        <p:cTn id="43" dur="1" fill="hold">
                                          <p:stCondLst>
                                            <p:cond delay="0"/>
                                          </p:stCondLst>
                                        </p:cTn>
                                        <p:tgtEl>
                                          <p:spTgt spid="3">
                                            <p:txEl>
                                              <p:pRg st="4" end="4"/>
                                            </p:txEl>
                                          </p:spTgt>
                                        </p:tgtEl>
                                        <p:attrNameLst>
                                          <p:attrName>style.visibility</p:attrName>
                                        </p:attrNameLst>
                                      </p:cBhvr>
                                      <p:to>
                                        <p:strVal val="visible"/>
                                      </p:to>
                                    </p:set>
                                    <p:anim calcmode="lin" valueType="num">
                                      <p:cBhvr>
                                        <p:cTn id="44"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5"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6"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47" dur="1000"/>
                                        <p:tgtEl>
                                          <p:spTgt spid="3">
                                            <p:txEl>
                                              <p:pRg st="4" end="4"/>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1" presetClass="entr" presetSubtype="0" fill="hold" grpId="0" nodeType="clickEffect">
                                  <p:stCondLst>
                                    <p:cond delay="0"/>
                                  </p:stCondLst>
                                  <p:childTnLst>
                                    <p:set>
                                      <p:cBhvr>
                                        <p:cTn id="51" dur="1" fill="hold">
                                          <p:stCondLst>
                                            <p:cond delay="0"/>
                                          </p:stCondLst>
                                        </p:cTn>
                                        <p:tgtEl>
                                          <p:spTgt spid="3">
                                            <p:txEl>
                                              <p:pRg st="5" end="5"/>
                                            </p:txEl>
                                          </p:spTgt>
                                        </p:tgtEl>
                                        <p:attrNameLst>
                                          <p:attrName>style.visibility</p:attrName>
                                        </p:attrNameLst>
                                      </p:cBhvr>
                                      <p:to>
                                        <p:strVal val="visible"/>
                                      </p:to>
                                    </p:set>
                                    <p:anim calcmode="lin" valueType="num">
                                      <p:cBhvr>
                                        <p:cTn id="52"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53"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54"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55"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z-Cyrl-UZ" b="1" dirty="0">
                <a:solidFill>
                  <a:srgbClr val="FFFF00"/>
                </a:solidFill>
              </a:rPr>
              <a:t>Darsni mustahkamlash </a:t>
            </a:r>
            <a:endParaRPr lang="ru-RU" dirty="0">
              <a:solidFill>
                <a:srgbClr val="FFFF00"/>
              </a:solidFill>
            </a:endParaRPr>
          </a:p>
        </p:txBody>
      </p:sp>
      <p:sp>
        <p:nvSpPr>
          <p:cNvPr id="3" name="Объект 2"/>
          <p:cNvSpPr>
            <a:spLocks noGrp="1"/>
          </p:cNvSpPr>
          <p:nvPr>
            <p:ph idx="1"/>
          </p:nvPr>
        </p:nvSpPr>
        <p:spPr/>
        <p:txBody>
          <a:bodyPr/>
          <a:lstStyle/>
          <a:p>
            <a:endParaRPr lang="ru-RU" dirty="0"/>
          </a:p>
        </p:txBody>
      </p:sp>
      <p:sp>
        <p:nvSpPr>
          <p:cNvPr id="4" name="Скругленная прямоугольная выноска 3"/>
          <p:cNvSpPr/>
          <p:nvPr/>
        </p:nvSpPr>
        <p:spPr>
          <a:xfrm>
            <a:off x="467544" y="1700808"/>
            <a:ext cx="8208912" cy="4464496"/>
          </a:xfrm>
          <a:prstGeom prst="wedgeRoundRectCallou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1</a:t>
            </a:r>
            <a:r>
              <a:rPr lang="en-US" sz="2400" dirty="0" smtClean="0"/>
              <a:t>. </a:t>
            </a:r>
            <a:r>
              <a:rPr lang="en-US" sz="2400" dirty="0" err="1" smtClean="0"/>
              <a:t>Zamonaviy</a:t>
            </a:r>
            <a:r>
              <a:rPr lang="en-US" sz="2400" dirty="0" smtClean="0"/>
              <a:t>  </a:t>
            </a:r>
            <a:r>
              <a:rPr lang="en-US" sz="2400" dirty="0" err="1" smtClean="0"/>
              <a:t>axborot</a:t>
            </a:r>
            <a:r>
              <a:rPr lang="en-US" sz="2400" dirty="0" smtClean="0"/>
              <a:t> </a:t>
            </a:r>
            <a:r>
              <a:rPr lang="en-US" sz="2400" dirty="0" err="1" smtClean="0"/>
              <a:t>texnologiyalari</a:t>
            </a:r>
            <a:r>
              <a:rPr lang="en-US" sz="2400" dirty="0" smtClean="0"/>
              <a:t> </a:t>
            </a:r>
            <a:r>
              <a:rPr lang="en-US" sz="2400" dirty="0" err="1" smtClean="0"/>
              <a:t>va</a:t>
            </a:r>
            <a:r>
              <a:rPr lang="en-US" sz="2400" dirty="0" smtClean="0"/>
              <a:t> </a:t>
            </a:r>
            <a:r>
              <a:rPr lang="en-US" sz="2400" dirty="0" err="1" smtClean="0"/>
              <a:t>ularning</a:t>
            </a:r>
            <a:r>
              <a:rPr lang="en-US" sz="2400" dirty="0" smtClean="0"/>
              <a:t> </a:t>
            </a:r>
            <a:r>
              <a:rPr lang="en-US" sz="2400" dirty="0" err="1" smtClean="0"/>
              <a:t>jamiyat</a:t>
            </a:r>
            <a:r>
              <a:rPr lang="en-US" sz="2400" dirty="0" smtClean="0"/>
              <a:t> </a:t>
            </a:r>
            <a:r>
              <a:rPr lang="en-US" sz="2400" dirty="0" err="1" smtClean="0"/>
              <a:t>taraqqiyotidagi</a:t>
            </a:r>
            <a:r>
              <a:rPr lang="en-US" sz="2400" dirty="0" smtClean="0"/>
              <a:t> </a:t>
            </a:r>
            <a:r>
              <a:rPr lang="en-US" sz="2400" dirty="0" err="1" smtClean="0"/>
              <a:t>roli</a:t>
            </a:r>
            <a:r>
              <a:rPr lang="en-US" sz="2400" dirty="0" smtClean="0"/>
              <a:t>.</a:t>
            </a:r>
          </a:p>
          <a:p>
            <a:pPr algn="ctr"/>
            <a:r>
              <a:rPr lang="en-US" sz="2400" dirty="0" smtClean="0"/>
              <a:t>2. AKT </a:t>
            </a:r>
            <a:r>
              <a:rPr lang="en-US" sz="2400" dirty="0" err="1" smtClean="0"/>
              <a:t>ni</a:t>
            </a:r>
            <a:r>
              <a:rPr lang="en-US" sz="2400" dirty="0" smtClean="0"/>
              <a:t> </a:t>
            </a:r>
            <a:r>
              <a:rPr lang="en-US" sz="2400" dirty="0" err="1" smtClean="0"/>
              <a:t>yanada</a:t>
            </a:r>
            <a:r>
              <a:rPr lang="en-US" sz="2400" dirty="0" smtClean="0"/>
              <a:t> </a:t>
            </a:r>
            <a:r>
              <a:rPr lang="en-US" sz="2400" dirty="0" err="1" smtClean="0"/>
              <a:t>rivojlantirish</a:t>
            </a:r>
            <a:r>
              <a:rPr lang="en-US" sz="2400" dirty="0" smtClean="0"/>
              <a:t> </a:t>
            </a:r>
            <a:r>
              <a:rPr lang="en-US" sz="2400" dirty="0" err="1" smtClean="0"/>
              <a:t>to’g’risida</a:t>
            </a:r>
            <a:r>
              <a:rPr lang="en-US" sz="2400" dirty="0" smtClean="0"/>
              <a:t> </a:t>
            </a:r>
            <a:r>
              <a:rPr lang="en-US" sz="2400" dirty="0" err="1" smtClean="0"/>
              <a:t>O’zbekiston</a:t>
            </a:r>
            <a:r>
              <a:rPr lang="en-US" sz="2400" dirty="0" smtClean="0"/>
              <a:t> </a:t>
            </a:r>
            <a:r>
              <a:rPr lang="en-US" sz="2400" dirty="0" err="1" smtClean="0"/>
              <a:t>Respublikasi</a:t>
            </a:r>
            <a:r>
              <a:rPr lang="en-US" sz="2400" dirty="0" smtClean="0"/>
              <a:t> </a:t>
            </a:r>
            <a:r>
              <a:rPr lang="en-US" sz="2400" dirty="0" err="1" smtClean="0"/>
              <a:t>Prezidentinig</a:t>
            </a:r>
            <a:r>
              <a:rPr lang="en-US" sz="2400" dirty="0" smtClean="0"/>
              <a:t> </a:t>
            </a:r>
            <a:r>
              <a:rPr lang="en-US" sz="2400" dirty="0" err="1" smtClean="0"/>
              <a:t>farmoni</a:t>
            </a:r>
            <a:r>
              <a:rPr lang="en-US" sz="2400" dirty="0" smtClean="0"/>
              <a:t> </a:t>
            </a:r>
            <a:r>
              <a:rPr lang="en-US" sz="2400" dirty="0" err="1" smtClean="0"/>
              <a:t>qachon</a:t>
            </a:r>
            <a:r>
              <a:rPr lang="en-US" sz="2400" dirty="0" smtClean="0"/>
              <a:t> </a:t>
            </a:r>
            <a:r>
              <a:rPr lang="en-US" sz="2400" dirty="0" err="1" smtClean="0"/>
              <a:t>qabul</a:t>
            </a:r>
            <a:r>
              <a:rPr lang="en-US" sz="2400" dirty="0" smtClean="0"/>
              <a:t> </a:t>
            </a:r>
            <a:r>
              <a:rPr lang="en-US" sz="2400" dirty="0" err="1" smtClean="0"/>
              <a:t>qilingan</a:t>
            </a:r>
            <a:r>
              <a:rPr lang="en-US" sz="2400" dirty="0" smtClean="0"/>
              <a:t>?</a:t>
            </a:r>
          </a:p>
          <a:p>
            <a:pPr algn="ctr"/>
            <a:r>
              <a:rPr lang="en-US" sz="2400" dirty="0" smtClean="0"/>
              <a:t>3. </a:t>
            </a:r>
            <a:r>
              <a:rPr lang="en-US" sz="2400" dirty="0" err="1" smtClean="0"/>
              <a:t>XTVning</a:t>
            </a:r>
            <a:r>
              <a:rPr lang="en-US" sz="2400" dirty="0" smtClean="0"/>
              <a:t> </a:t>
            </a:r>
            <a:r>
              <a:rPr lang="en-US" sz="2400" dirty="0" err="1" smtClean="0"/>
              <a:t>qanday</a:t>
            </a:r>
            <a:r>
              <a:rPr lang="en-US" sz="2400" dirty="0" smtClean="0"/>
              <a:t> </a:t>
            </a:r>
            <a:r>
              <a:rPr lang="en-US" sz="2400" dirty="0" err="1" smtClean="0"/>
              <a:t>bo’yruqlari</a:t>
            </a:r>
            <a:r>
              <a:rPr lang="en-US" sz="2400" dirty="0" smtClean="0"/>
              <a:t> </a:t>
            </a:r>
            <a:r>
              <a:rPr lang="en-US" sz="2400" dirty="0" err="1" smtClean="0"/>
              <a:t>chiqarilgan</a:t>
            </a:r>
            <a:r>
              <a:rPr lang="en-US" sz="2400" dirty="0" smtClean="0"/>
              <a:t>.</a:t>
            </a:r>
          </a:p>
          <a:p>
            <a:pPr algn="ctr"/>
            <a:r>
              <a:rPr lang="en-US" sz="2400" dirty="0" smtClean="0"/>
              <a:t>4. </a:t>
            </a:r>
            <a:r>
              <a:rPr lang="en-US" sz="2400" dirty="0" err="1" smtClean="0"/>
              <a:t>Kompyuterning</a:t>
            </a:r>
            <a:r>
              <a:rPr lang="en-US" sz="2400" dirty="0" smtClean="0"/>
              <a:t> </a:t>
            </a:r>
            <a:r>
              <a:rPr lang="en-US" sz="2400" dirty="0" err="1" smtClean="0"/>
              <a:t>texnik</a:t>
            </a:r>
            <a:r>
              <a:rPr lang="en-US" sz="2400" dirty="0" smtClean="0"/>
              <a:t> </a:t>
            </a:r>
            <a:r>
              <a:rPr lang="en-US" sz="2400" dirty="0" err="1" smtClean="0"/>
              <a:t>ta’minoti</a:t>
            </a:r>
            <a:r>
              <a:rPr lang="en-US" sz="2400" dirty="0" smtClean="0"/>
              <a:t> </a:t>
            </a:r>
            <a:r>
              <a:rPr lang="en-US" sz="2400" dirty="0" err="1" smtClean="0"/>
              <a:t>deganda</a:t>
            </a:r>
            <a:r>
              <a:rPr lang="en-US" sz="2400" dirty="0" smtClean="0"/>
              <a:t> </a:t>
            </a:r>
            <a:r>
              <a:rPr lang="en-US" sz="2400" dirty="0" err="1" smtClean="0"/>
              <a:t>nimani</a:t>
            </a:r>
            <a:r>
              <a:rPr lang="en-US" sz="2400" dirty="0" smtClean="0"/>
              <a:t> </a:t>
            </a:r>
            <a:r>
              <a:rPr lang="en-US" sz="2400" dirty="0" err="1" smtClean="0"/>
              <a:t>tushunasiz</a:t>
            </a:r>
            <a:r>
              <a:rPr lang="en-US" sz="2400" dirty="0" smtClean="0"/>
              <a:t>? </a:t>
            </a:r>
          </a:p>
          <a:p>
            <a:pPr algn="ctr"/>
            <a:r>
              <a:rPr lang="en-US" sz="2400" dirty="0" smtClean="0"/>
              <a:t>5. </a:t>
            </a:r>
            <a:r>
              <a:rPr lang="en-US" sz="2400" dirty="0" err="1" smtClean="0"/>
              <a:t>Kompyuterning</a:t>
            </a:r>
            <a:r>
              <a:rPr lang="en-US" sz="2400" dirty="0" smtClean="0"/>
              <a:t> </a:t>
            </a:r>
            <a:r>
              <a:rPr lang="en-US" sz="2400" dirty="0" err="1" smtClean="0"/>
              <a:t>asosiy</a:t>
            </a:r>
            <a:r>
              <a:rPr lang="en-US" sz="2400" dirty="0" smtClean="0"/>
              <a:t> </a:t>
            </a:r>
            <a:r>
              <a:rPr lang="en-US" sz="2400" dirty="0" err="1" smtClean="0"/>
              <a:t>qurilmalarini</a:t>
            </a:r>
            <a:r>
              <a:rPr lang="en-US" sz="2400" dirty="0" smtClean="0"/>
              <a:t> </a:t>
            </a:r>
            <a:r>
              <a:rPr lang="en-US" sz="2400" dirty="0" err="1" smtClean="0"/>
              <a:t>sanab</a:t>
            </a:r>
            <a:r>
              <a:rPr lang="en-US" sz="2400" dirty="0" smtClean="0"/>
              <a:t> </a:t>
            </a:r>
            <a:r>
              <a:rPr lang="en-US" sz="2400" dirty="0" err="1" smtClean="0"/>
              <a:t>o’ting</a:t>
            </a:r>
            <a:r>
              <a:rPr lang="en-US" sz="2400" dirty="0" smtClean="0"/>
              <a:t>? </a:t>
            </a:r>
          </a:p>
          <a:p>
            <a:pPr algn="ctr"/>
            <a:r>
              <a:rPr lang="en-US" sz="2400" dirty="0" smtClean="0"/>
              <a:t>6. </a:t>
            </a:r>
            <a:r>
              <a:rPr lang="en-US" sz="2400" dirty="0" err="1" smtClean="0"/>
              <a:t>Qo’shimcha</a:t>
            </a:r>
            <a:r>
              <a:rPr lang="en-US" sz="2400" dirty="0" smtClean="0"/>
              <a:t> </a:t>
            </a:r>
            <a:r>
              <a:rPr lang="en-US" sz="2400" dirty="0" err="1" smtClean="0"/>
              <a:t>qurilmalariga</a:t>
            </a:r>
            <a:r>
              <a:rPr lang="en-US" sz="2400" dirty="0" smtClean="0"/>
              <a:t> </a:t>
            </a:r>
            <a:r>
              <a:rPr lang="en-US" sz="2400" dirty="0" err="1" smtClean="0"/>
              <a:t>ta’rif</a:t>
            </a:r>
            <a:r>
              <a:rPr lang="en-US" sz="2400" dirty="0" smtClean="0"/>
              <a:t> </a:t>
            </a:r>
            <a:r>
              <a:rPr lang="en-US" sz="2400" dirty="0" err="1" smtClean="0"/>
              <a:t>bering</a:t>
            </a:r>
            <a:r>
              <a:rPr lang="en-US" sz="2400" dirty="0" smtClean="0"/>
              <a:t>? </a:t>
            </a:r>
          </a:p>
          <a:p>
            <a:pPr algn="ctr"/>
            <a:r>
              <a:rPr lang="en-US" sz="2400" dirty="0" smtClean="0"/>
              <a:t>7. </a:t>
            </a:r>
            <a:r>
              <a:rPr lang="en-US" sz="2400" dirty="0" err="1" smtClean="0"/>
              <a:t>Kompyuterning</a:t>
            </a:r>
            <a:r>
              <a:rPr lang="en-US" sz="2400" dirty="0" smtClean="0"/>
              <a:t> </a:t>
            </a:r>
            <a:r>
              <a:rPr lang="en-US" sz="2400" dirty="0" err="1" smtClean="0"/>
              <a:t>dasturiy</a:t>
            </a:r>
            <a:r>
              <a:rPr lang="en-US" sz="2400" dirty="0" smtClean="0"/>
              <a:t> </a:t>
            </a:r>
            <a:r>
              <a:rPr lang="en-US" sz="2400" dirty="0" err="1" smtClean="0"/>
              <a:t>ta’minoti</a:t>
            </a:r>
            <a:r>
              <a:rPr lang="en-US" sz="2400" dirty="0" smtClean="0"/>
              <a:t> </a:t>
            </a:r>
            <a:r>
              <a:rPr lang="en-US" sz="2400" dirty="0" err="1" smtClean="0"/>
              <a:t>nima</a:t>
            </a:r>
            <a:r>
              <a:rPr lang="en-US" sz="2400" dirty="0" smtClean="0"/>
              <a:t>? </a:t>
            </a:r>
          </a:p>
          <a:p>
            <a:pPr algn="ctr"/>
            <a:r>
              <a:rPr lang="en-US" sz="2400" dirty="0" smtClean="0"/>
              <a:t>8. </a:t>
            </a:r>
            <a:r>
              <a:rPr lang="en-US" sz="2400" dirty="0" err="1" smtClean="0"/>
              <a:t>Operasion</a:t>
            </a:r>
            <a:r>
              <a:rPr lang="en-US" sz="2400" dirty="0" smtClean="0"/>
              <a:t> </a:t>
            </a:r>
            <a:r>
              <a:rPr lang="en-US" sz="2400" dirty="0" err="1" smtClean="0"/>
              <a:t>tizimlarni</a:t>
            </a:r>
            <a:r>
              <a:rPr lang="en-US" sz="2400" dirty="0" smtClean="0"/>
              <a:t> </a:t>
            </a:r>
            <a:r>
              <a:rPr lang="en-US" sz="2400" dirty="0" err="1" smtClean="0"/>
              <a:t>tushuntirib</a:t>
            </a:r>
            <a:r>
              <a:rPr lang="en-US" sz="2400" dirty="0" smtClean="0"/>
              <a:t> </a:t>
            </a:r>
            <a:r>
              <a:rPr lang="en-US" sz="2400" dirty="0" err="1" smtClean="0"/>
              <a:t>bering</a:t>
            </a:r>
            <a:r>
              <a:rPr lang="en-US" sz="2400" dirty="0" smtClean="0"/>
              <a:t>?</a:t>
            </a:r>
            <a:endParaRPr lang="en-US" sz="2400" dirty="0"/>
          </a:p>
        </p:txBody>
      </p:sp>
    </p:spTree>
    <p:extLst>
      <p:ext uri="{BB962C8B-B14F-4D97-AF65-F5344CB8AC3E}">
        <p14:creationId xmlns:p14="http://schemas.microsoft.com/office/powerpoint/2010/main" val="149164205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z-Cyrl-UZ" b="1" dirty="0">
                <a:solidFill>
                  <a:schemeClr val="bg1"/>
                </a:solidFill>
              </a:rPr>
              <a:t>Adabiyotlar ro’yxati</a:t>
            </a:r>
            <a:r>
              <a:rPr lang="ru-RU" dirty="0">
                <a:solidFill>
                  <a:schemeClr val="bg1"/>
                </a:solidFill>
              </a:rPr>
              <a:t/>
            </a:r>
            <a:br>
              <a:rPr lang="ru-RU" dirty="0">
                <a:solidFill>
                  <a:schemeClr val="bg1"/>
                </a:solidFill>
              </a:rPr>
            </a:br>
            <a:endParaRPr lang="ru-RU" dirty="0">
              <a:solidFill>
                <a:schemeClr val="bg1"/>
              </a:solidFill>
            </a:endParaRPr>
          </a:p>
        </p:txBody>
      </p:sp>
      <p:sp>
        <p:nvSpPr>
          <p:cNvPr id="5" name="Объект 4"/>
          <p:cNvSpPr>
            <a:spLocks noGrp="1"/>
          </p:cNvSpPr>
          <p:nvPr>
            <p:ph idx="1"/>
          </p:nvPr>
        </p:nvSpPr>
        <p:spPr/>
        <p:txBody>
          <a:bodyPr/>
          <a:lstStyle/>
          <a:p>
            <a:endParaRPr lang="ru-RU" dirty="0"/>
          </a:p>
        </p:txBody>
      </p:sp>
      <p:sp>
        <p:nvSpPr>
          <p:cNvPr id="7" name="Горизонтальный свиток 6"/>
          <p:cNvSpPr/>
          <p:nvPr/>
        </p:nvSpPr>
        <p:spPr>
          <a:xfrm>
            <a:off x="611560" y="908720"/>
            <a:ext cx="7920880" cy="5760640"/>
          </a:xfrm>
          <a:prstGeom prst="horizontalScroll">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14339"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07704" y="1739414"/>
            <a:ext cx="5754687" cy="3816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06032245"/>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14339"/>
                                        </p:tgtEl>
                                        <p:attrNameLst>
                                          <p:attrName>style.visibility</p:attrName>
                                        </p:attrNameLst>
                                      </p:cBhvr>
                                      <p:to>
                                        <p:strVal val="visible"/>
                                      </p:to>
                                    </p:set>
                                    <p:animEffect transition="in" filter="fade">
                                      <p:cBhvr>
                                        <p:cTn id="7" dur="2000"/>
                                        <p:tgtEl>
                                          <p:spTgt spid="14339"/>
                                        </p:tgtEl>
                                      </p:cBhvr>
                                    </p:animEffect>
                                    <p:anim calcmode="lin" valueType="num">
                                      <p:cBhvr>
                                        <p:cTn id="8" dur="2000" fill="hold"/>
                                        <p:tgtEl>
                                          <p:spTgt spid="14339"/>
                                        </p:tgtEl>
                                        <p:attrNameLst>
                                          <p:attrName>ppt_w</p:attrName>
                                        </p:attrNameLst>
                                      </p:cBhvr>
                                      <p:tavLst>
                                        <p:tav tm="0" fmla="#ppt_w*sin(2.5*pi*$)">
                                          <p:val>
                                            <p:fltVal val="0"/>
                                          </p:val>
                                        </p:tav>
                                        <p:tav tm="100000">
                                          <p:val>
                                            <p:fltVal val="1"/>
                                          </p:val>
                                        </p:tav>
                                      </p:tavLst>
                                    </p:anim>
                                    <p:anim calcmode="lin" valueType="num">
                                      <p:cBhvr>
                                        <p:cTn id="9" dur="2000" fill="hold"/>
                                        <p:tgtEl>
                                          <p:spTgt spid="14339"/>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err="1" smtClean="0">
                <a:solidFill>
                  <a:schemeClr val="bg1"/>
                </a:solidFill>
              </a:rPr>
              <a:t>Etiboringiz</a:t>
            </a:r>
            <a:r>
              <a:rPr lang="en-US" dirty="0" smtClean="0">
                <a:solidFill>
                  <a:schemeClr val="bg1"/>
                </a:solidFill>
              </a:rPr>
              <a:t> </a:t>
            </a:r>
            <a:r>
              <a:rPr lang="en-US" dirty="0" err="1" smtClean="0">
                <a:solidFill>
                  <a:schemeClr val="bg1"/>
                </a:solidFill>
              </a:rPr>
              <a:t>uchun</a:t>
            </a:r>
            <a:r>
              <a:rPr lang="en-US" dirty="0" smtClean="0">
                <a:solidFill>
                  <a:schemeClr val="bg1"/>
                </a:solidFill>
              </a:rPr>
              <a:t> </a:t>
            </a:r>
            <a:r>
              <a:rPr lang="en-US" dirty="0" err="1" smtClean="0">
                <a:solidFill>
                  <a:schemeClr val="bg1"/>
                </a:solidFill>
              </a:rPr>
              <a:t>rahmat</a:t>
            </a:r>
            <a:r>
              <a:rPr lang="en-US" dirty="0" smtClean="0">
                <a:solidFill>
                  <a:schemeClr val="bg1"/>
                </a:solidFill>
              </a:rPr>
              <a:t> </a:t>
            </a:r>
            <a:endParaRPr lang="ru-RU" dirty="0">
              <a:solidFill>
                <a:schemeClr val="bg1"/>
              </a:solidFill>
            </a:endParaRPr>
          </a:p>
        </p:txBody>
      </p:sp>
      <p:sp>
        <p:nvSpPr>
          <p:cNvPr id="3" name="Объект 2"/>
          <p:cNvSpPr>
            <a:spLocks noGrp="1"/>
          </p:cNvSpPr>
          <p:nvPr>
            <p:ph idx="1"/>
          </p:nvPr>
        </p:nvSpPr>
        <p:spPr/>
        <p:txBody>
          <a:bodyPr/>
          <a:lstStyle/>
          <a:p>
            <a:r>
              <a:rPr lang="en-US" dirty="0" err="1" smtClean="0">
                <a:solidFill>
                  <a:srgbClr val="FFFF00"/>
                </a:solidFill>
              </a:rPr>
              <a:t>Savollar</a:t>
            </a:r>
            <a:r>
              <a:rPr lang="en-US" dirty="0" smtClean="0">
                <a:solidFill>
                  <a:srgbClr val="FFFF00"/>
                </a:solidFill>
              </a:rPr>
              <a:t> </a:t>
            </a:r>
            <a:r>
              <a:rPr lang="en-US" dirty="0" err="1" smtClean="0">
                <a:solidFill>
                  <a:srgbClr val="FFFF00"/>
                </a:solidFill>
              </a:rPr>
              <a:t>bo`lsa</a:t>
            </a:r>
            <a:r>
              <a:rPr lang="en-US" dirty="0" smtClean="0">
                <a:solidFill>
                  <a:srgbClr val="FFFF00"/>
                </a:solidFill>
              </a:rPr>
              <a:t> </a:t>
            </a:r>
            <a:r>
              <a:rPr lang="en-US" dirty="0" err="1" smtClean="0">
                <a:solidFill>
                  <a:srgbClr val="FFFF00"/>
                </a:solidFill>
              </a:rPr>
              <a:t>marhamat</a:t>
            </a:r>
            <a:endParaRPr lang="ru-RU" dirty="0">
              <a:solidFill>
                <a:srgbClr val="FFFF00"/>
              </a:solidFill>
            </a:endParaRPr>
          </a:p>
        </p:txBody>
      </p:sp>
    </p:spTree>
    <p:extLst>
      <p:ext uri="{BB962C8B-B14F-4D97-AF65-F5344CB8AC3E}">
        <p14:creationId xmlns:p14="http://schemas.microsoft.com/office/powerpoint/2010/main" val="17480513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274042"/>
          </a:xfrm>
        </p:spPr>
        <p:txBody>
          <a:bodyPr>
            <a:normAutofit fontScale="90000"/>
          </a:bodyPr>
          <a:lstStyle/>
          <a:p>
            <a:endParaRPr lang="ru-RU" dirty="0"/>
          </a:p>
        </p:txBody>
      </p:sp>
      <p:sp>
        <p:nvSpPr>
          <p:cNvPr id="3" name="Объект 2"/>
          <p:cNvSpPr>
            <a:spLocks noGrp="1"/>
          </p:cNvSpPr>
          <p:nvPr>
            <p:ph idx="1"/>
          </p:nvPr>
        </p:nvSpPr>
        <p:spPr>
          <a:xfrm>
            <a:off x="457200" y="692696"/>
            <a:ext cx="8229600" cy="5433467"/>
          </a:xfrm>
        </p:spPr>
        <p:txBody>
          <a:bodyPr>
            <a:normAutofit lnSpcReduction="10000"/>
          </a:bodyPr>
          <a:lstStyle/>
          <a:p>
            <a:r>
              <a:rPr lang="en-US" b="1" dirty="0" smtClean="0">
                <a:solidFill>
                  <a:schemeClr val="bg1"/>
                </a:solidFill>
              </a:rPr>
              <a:t>1. </a:t>
            </a:r>
            <a:r>
              <a:rPr lang="uz-Cyrl-UZ" b="1" dirty="0" smtClean="0">
                <a:solidFill>
                  <a:schemeClr val="bg1"/>
                </a:solidFill>
              </a:rPr>
              <a:t>O’zbekiston </a:t>
            </a:r>
            <a:r>
              <a:rPr lang="uz-Cyrl-UZ" b="1" dirty="0">
                <a:solidFill>
                  <a:schemeClr val="bg1"/>
                </a:solidFill>
              </a:rPr>
              <a:t>Respublikasining “Axborotlashtirish to’g’risida”gi 560 –II – sonli Qonuni </a:t>
            </a:r>
            <a:r>
              <a:rPr lang="en-US" b="1" dirty="0" smtClean="0">
                <a:solidFill>
                  <a:schemeClr val="bg1"/>
                </a:solidFill>
              </a:rPr>
              <a:t> </a:t>
            </a:r>
            <a:r>
              <a:rPr lang="en-US" b="1" dirty="0" err="1" smtClean="0">
                <a:solidFill>
                  <a:schemeClr val="bg1"/>
                </a:solidFill>
              </a:rPr>
              <a:t>qachon</a:t>
            </a:r>
            <a:r>
              <a:rPr lang="en-US" b="1" dirty="0" smtClean="0">
                <a:solidFill>
                  <a:schemeClr val="bg1"/>
                </a:solidFill>
              </a:rPr>
              <a:t> </a:t>
            </a:r>
            <a:r>
              <a:rPr lang="en-US" b="1" dirty="0" err="1" smtClean="0">
                <a:solidFill>
                  <a:schemeClr val="bg1"/>
                </a:solidFill>
              </a:rPr>
              <a:t>qabul</a:t>
            </a:r>
            <a:r>
              <a:rPr lang="en-US" b="1" dirty="0" smtClean="0">
                <a:solidFill>
                  <a:schemeClr val="bg1"/>
                </a:solidFill>
              </a:rPr>
              <a:t> </a:t>
            </a:r>
            <a:r>
              <a:rPr lang="en-US" b="1" dirty="0" err="1" smtClean="0">
                <a:solidFill>
                  <a:schemeClr val="bg1"/>
                </a:solidFill>
              </a:rPr>
              <a:t>qilindi</a:t>
            </a:r>
            <a:r>
              <a:rPr lang="en-US" b="1" dirty="0" smtClean="0">
                <a:solidFill>
                  <a:schemeClr val="bg1"/>
                </a:solidFill>
              </a:rPr>
              <a:t>?</a:t>
            </a:r>
          </a:p>
          <a:p>
            <a:r>
              <a:rPr lang="en-US" b="1" dirty="0" smtClean="0">
                <a:solidFill>
                  <a:srgbClr val="FFFF00"/>
                </a:solidFill>
              </a:rPr>
              <a:t>2.</a:t>
            </a:r>
            <a:r>
              <a:rPr lang="uz-Cyrl-UZ" b="1" dirty="0">
                <a:solidFill>
                  <a:srgbClr val="FFFF00"/>
                </a:solidFill>
              </a:rPr>
              <a:t> O’zbekiston Respublikasining “Telekommunikasiyalar to’g’risi-da”gi </a:t>
            </a:r>
            <a:endParaRPr lang="en-US" b="1" dirty="0" smtClean="0">
              <a:solidFill>
                <a:srgbClr val="FFFF00"/>
              </a:solidFill>
            </a:endParaRPr>
          </a:p>
          <a:p>
            <a:r>
              <a:rPr lang="uz-Cyrl-UZ" b="1" dirty="0" smtClean="0">
                <a:solidFill>
                  <a:srgbClr val="FFFF00"/>
                </a:solidFill>
              </a:rPr>
              <a:t>822 </a:t>
            </a:r>
            <a:r>
              <a:rPr lang="uz-Cyrl-UZ" b="1" dirty="0">
                <a:solidFill>
                  <a:srgbClr val="FFFF00"/>
                </a:solidFill>
              </a:rPr>
              <a:t>– I –sonli Qonuni </a:t>
            </a:r>
            <a:r>
              <a:rPr lang="en-US" b="1" dirty="0" err="1" smtClean="0">
                <a:solidFill>
                  <a:srgbClr val="FFFF00"/>
                </a:solidFill>
              </a:rPr>
              <a:t>qachon</a:t>
            </a:r>
            <a:r>
              <a:rPr lang="en-US" b="1" dirty="0" smtClean="0">
                <a:solidFill>
                  <a:srgbClr val="FFFF00"/>
                </a:solidFill>
              </a:rPr>
              <a:t> </a:t>
            </a:r>
            <a:r>
              <a:rPr lang="en-US" b="1" dirty="0" err="1" smtClean="0">
                <a:solidFill>
                  <a:srgbClr val="FFFF00"/>
                </a:solidFill>
              </a:rPr>
              <a:t>qabul</a:t>
            </a:r>
            <a:r>
              <a:rPr lang="en-US" b="1" dirty="0" smtClean="0">
                <a:solidFill>
                  <a:srgbClr val="FFFF00"/>
                </a:solidFill>
              </a:rPr>
              <a:t> </a:t>
            </a:r>
            <a:r>
              <a:rPr lang="en-US" b="1" dirty="0" err="1" smtClean="0">
                <a:solidFill>
                  <a:srgbClr val="FFFF00"/>
                </a:solidFill>
              </a:rPr>
              <a:t>qilindi</a:t>
            </a:r>
            <a:r>
              <a:rPr lang="en-US" b="1" dirty="0" smtClean="0">
                <a:solidFill>
                  <a:srgbClr val="FFFF00"/>
                </a:solidFill>
              </a:rPr>
              <a:t>?</a:t>
            </a:r>
          </a:p>
          <a:p>
            <a:r>
              <a:rPr lang="en-US" dirty="0" smtClean="0"/>
              <a:t>3.</a:t>
            </a:r>
            <a:r>
              <a:rPr lang="uz-Cyrl-UZ" b="1" dirty="0"/>
              <a:t> </a:t>
            </a:r>
            <a:r>
              <a:rPr lang="uz-Cyrl-UZ" b="1" dirty="0">
                <a:solidFill>
                  <a:schemeClr val="bg1">
                    <a:lumMod val="95000"/>
                  </a:schemeClr>
                </a:solidFill>
              </a:rPr>
              <a:t>O’zbekiston Respublikasi Prezidentining “Kompyuterlashtirishni yanada rivojlantirish va axborot-kommunikasiya texnologiyalarini joriy etish to’g’risida”gi  PF-3080 – sonli Farmoni </a:t>
            </a:r>
            <a:r>
              <a:rPr lang="en-US" b="1" dirty="0" err="1" smtClean="0">
                <a:solidFill>
                  <a:schemeClr val="bg1">
                    <a:lumMod val="95000"/>
                  </a:schemeClr>
                </a:solidFill>
              </a:rPr>
              <a:t>qachon</a:t>
            </a:r>
            <a:r>
              <a:rPr lang="en-US" b="1" dirty="0" smtClean="0">
                <a:solidFill>
                  <a:schemeClr val="bg1">
                    <a:lumMod val="95000"/>
                  </a:schemeClr>
                </a:solidFill>
              </a:rPr>
              <a:t> </a:t>
            </a:r>
            <a:r>
              <a:rPr lang="en-US" b="1" dirty="0" err="1" smtClean="0">
                <a:solidFill>
                  <a:schemeClr val="bg1">
                    <a:lumMod val="95000"/>
                  </a:schemeClr>
                </a:solidFill>
              </a:rPr>
              <a:t>qabul</a:t>
            </a:r>
            <a:r>
              <a:rPr lang="en-US" b="1" dirty="0" smtClean="0">
                <a:solidFill>
                  <a:schemeClr val="bg1">
                    <a:lumMod val="95000"/>
                  </a:schemeClr>
                </a:solidFill>
              </a:rPr>
              <a:t> </a:t>
            </a:r>
            <a:r>
              <a:rPr lang="en-US" b="1" dirty="0" err="1" smtClean="0">
                <a:solidFill>
                  <a:schemeClr val="bg1">
                    <a:lumMod val="95000"/>
                  </a:schemeClr>
                </a:solidFill>
              </a:rPr>
              <a:t>qilindi</a:t>
            </a:r>
            <a:r>
              <a:rPr lang="en-US" b="1" dirty="0" smtClean="0">
                <a:solidFill>
                  <a:schemeClr val="bg1">
                    <a:lumMod val="95000"/>
                  </a:schemeClr>
                </a:solidFill>
              </a:rPr>
              <a:t>?</a:t>
            </a:r>
          </a:p>
          <a:p>
            <a:endParaRPr lang="ru-RU" dirty="0"/>
          </a:p>
        </p:txBody>
      </p:sp>
    </p:spTree>
    <p:extLst>
      <p:ext uri="{BB962C8B-B14F-4D97-AF65-F5344CB8AC3E}">
        <p14:creationId xmlns:p14="http://schemas.microsoft.com/office/powerpoint/2010/main" val="3227581389"/>
      </p:ext>
    </p:extLst>
  </p:cSld>
  <p:clrMapOvr>
    <a:masterClrMapping/>
  </p:clrMapOvr>
  <p:transition spd="slow">
    <p:wheel spokes="1"/>
    <p:sndAc>
      <p:stSnd>
        <p:snd r:embed="rId2" name="explode.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heel(1)">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solidFill>
                  <a:schemeClr val="bg1"/>
                </a:solidFill>
              </a:rPr>
              <a:t>1-savolning </a:t>
            </a:r>
            <a:r>
              <a:rPr lang="en-US" dirty="0" err="1" smtClean="0">
                <a:solidFill>
                  <a:schemeClr val="bg1"/>
                </a:solidFill>
              </a:rPr>
              <a:t>javobi</a:t>
            </a:r>
            <a:endParaRPr lang="ru-RU" dirty="0">
              <a:solidFill>
                <a:schemeClr val="bg1"/>
              </a:solidFill>
            </a:endParaRPr>
          </a:p>
        </p:txBody>
      </p:sp>
      <p:sp>
        <p:nvSpPr>
          <p:cNvPr id="3" name="Объект 2"/>
          <p:cNvSpPr>
            <a:spLocks noGrp="1"/>
          </p:cNvSpPr>
          <p:nvPr>
            <p:ph idx="1"/>
          </p:nvPr>
        </p:nvSpPr>
        <p:spPr>
          <a:xfrm>
            <a:off x="457200" y="1268760"/>
            <a:ext cx="8229600" cy="4857403"/>
          </a:xfrm>
        </p:spPr>
        <p:txBody>
          <a:bodyPr>
            <a:normAutofit/>
          </a:bodyPr>
          <a:lstStyle/>
          <a:p>
            <a:pPr lvl="0"/>
            <a:r>
              <a:rPr lang="uz-Cyrl-UZ" sz="4400" b="1" dirty="0">
                <a:solidFill>
                  <a:srgbClr val="FFC000"/>
                </a:solidFill>
              </a:rPr>
              <a:t>11 – dekabr 2003 yilda qabul qilingan. </a:t>
            </a:r>
            <a:r>
              <a:rPr lang="uz-Cyrl-UZ" sz="4400" dirty="0">
                <a:solidFill>
                  <a:srgbClr val="FFC000"/>
                </a:solidFill>
              </a:rPr>
              <a:t>Ushbu Qonunning maqsadi axborotlashtirish, axborot resurslari va axborot tizimlaridan foydalanish sohasidagi munosabatlarni tartibga solishdan iborat.</a:t>
            </a:r>
            <a:endParaRPr lang="ru-RU" sz="4400" dirty="0">
              <a:solidFill>
                <a:srgbClr val="FFC000"/>
              </a:solidFill>
            </a:endParaRPr>
          </a:p>
          <a:p>
            <a:endParaRPr lang="ru-RU" dirty="0"/>
          </a:p>
        </p:txBody>
      </p:sp>
    </p:spTree>
    <p:extLst>
      <p:ext uri="{BB962C8B-B14F-4D97-AF65-F5344CB8AC3E}">
        <p14:creationId xmlns:p14="http://schemas.microsoft.com/office/powerpoint/2010/main" val="26932503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solidFill>
                  <a:schemeClr val="bg1"/>
                </a:solidFill>
              </a:rPr>
              <a:t>2-savolning </a:t>
            </a:r>
            <a:r>
              <a:rPr lang="en-US" dirty="0" err="1" smtClean="0">
                <a:solidFill>
                  <a:schemeClr val="bg1"/>
                </a:solidFill>
              </a:rPr>
              <a:t>javobi</a:t>
            </a:r>
            <a:endParaRPr lang="ru-RU" dirty="0">
              <a:solidFill>
                <a:schemeClr val="bg1"/>
              </a:solidFill>
            </a:endParaRPr>
          </a:p>
        </p:txBody>
      </p:sp>
      <p:sp>
        <p:nvSpPr>
          <p:cNvPr id="3" name="Объект 2"/>
          <p:cNvSpPr>
            <a:spLocks noGrp="1"/>
          </p:cNvSpPr>
          <p:nvPr>
            <p:ph idx="1"/>
          </p:nvPr>
        </p:nvSpPr>
        <p:spPr/>
        <p:txBody>
          <a:bodyPr>
            <a:normAutofit fontScale="92500"/>
          </a:bodyPr>
          <a:lstStyle/>
          <a:p>
            <a:pPr lvl="0"/>
            <a:r>
              <a:rPr lang="uz-Cyrl-UZ" sz="3600" b="1" dirty="0">
                <a:solidFill>
                  <a:srgbClr val="FFFF00"/>
                </a:solidFill>
                <a:latin typeface="Arial for UzDasIbora" pitchFamily="34" charset="0"/>
                <a:cs typeface="Arial for UzDasIbora" pitchFamily="34" charset="0"/>
              </a:rPr>
              <a:t>O’zbekiston Respublikasining “Telekommunikasiyalar to’g’risi-da”gi </a:t>
            </a:r>
            <a:endParaRPr lang="en-US" sz="3600" b="1" dirty="0" smtClean="0">
              <a:solidFill>
                <a:srgbClr val="FFFF00"/>
              </a:solidFill>
              <a:latin typeface="Arial for UzDasIbora" pitchFamily="34" charset="0"/>
              <a:cs typeface="Arial for UzDasIbora" pitchFamily="34" charset="0"/>
            </a:endParaRPr>
          </a:p>
          <a:p>
            <a:pPr lvl="0"/>
            <a:r>
              <a:rPr lang="uz-Cyrl-UZ" sz="3600" b="1" dirty="0" smtClean="0">
                <a:solidFill>
                  <a:srgbClr val="FFFF00"/>
                </a:solidFill>
                <a:latin typeface="Arial for UzDasIbora" pitchFamily="34" charset="0"/>
                <a:cs typeface="Arial for UzDasIbora" pitchFamily="34" charset="0"/>
              </a:rPr>
              <a:t>822 </a:t>
            </a:r>
            <a:r>
              <a:rPr lang="uz-Cyrl-UZ" sz="3600" b="1" dirty="0">
                <a:solidFill>
                  <a:srgbClr val="FFFF00"/>
                </a:solidFill>
                <a:latin typeface="Arial for UzDasIbora" pitchFamily="34" charset="0"/>
                <a:cs typeface="Arial for UzDasIbora" pitchFamily="34" charset="0"/>
              </a:rPr>
              <a:t>– I –sonli Qonuni 20 – avgust 1999 yilda qabul qilingan. </a:t>
            </a:r>
            <a:r>
              <a:rPr lang="uz-Cyrl-UZ" sz="3600" dirty="0">
                <a:solidFill>
                  <a:srgbClr val="FFFF00"/>
                </a:solidFill>
                <a:latin typeface="Arial for UzDasIbora" pitchFamily="34" charset="0"/>
                <a:cs typeface="Arial for UzDasIbora" pitchFamily="34" charset="0"/>
              </a:rPr>
              <a:t>Ushbu Qonunning maqsadi telekommunikasiyalarni yaratish, ishlatish va rivojlantirish sohasidagi ijtimoiy  munosabatlarni tartibga solishdan iboratdir.</a:t>
            </a:r>
            <a:endParaRPr lang="ru-RU" sz="3600" dirty="0">
              <a:solidFill>
                <a:srgbClr val="FFFF00"/>
              </a:solidFill>
              <a:latin typeface="Arial for UzDasIbora" pitchFamily="34" charset="0"/>
              <a:cs typeface="Arial for UzDasIbora" pitchFamily="34" charset="0"/>
            </a:endParaRPr>
          </a:p>
          <a:p>
            <a:endParaRPr lang="ru-RU" dirty="0"/>
          </a:p>
        </p:txBody>
      </p:sp>
    </p:spTree>
    <p:extLst>
      <p:ext uri="{BB962C8B-B14F-4D97-AF65-F5344CB8AC3E}">
        <p14:creationId xmlns:p14="http://schemas.microsoft.com/office/powerpoint/2010/main" val="1795198756"/>
      </p:ext>
    </p:extLst>
  </p:cSld>
  <p:clrMapOvr>
    <a:masterClrMapping/>
  </p:clrMapOvr>
  <mc:AlternateContent xmlns:mc="http://schemas.openxmlformats.org/markup-compatibility/2006" xmlns:p14="http://schemas.microsoft.com/office/powerpoint/2010/main">
    <mc:Choice Requires="p14">
      <p:transition spd="slow" p14:dur="1400">
        <p14:ripple/>
        <p:sndAc>
          <p:stSnd>
            <p:snd r:embed="rId2" name="bomb.wav"/>
          </p:stSnd>
        </p:sndAc>
      </p:transition>
    </mc:Choice>
    <mc:Fallback xmlns="">
      <p:transition spd="slow">
        <p:fade/>
        <p:sndAc>
          <p:stSnd>
            <p:snd r:embed="rId3" name="bomb.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53" presetClass="entr" presetSubtype="16"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7" dur="5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3" presetClass="entr" presetSubtype="16" fill="hold"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p:cTn id="2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4"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solidFill>
                  <a:srgbClr val="FFFF00"/>
                </a:solidFill>
              </a:rPr>
              <a:t>3-savolning </a:t>
            </a:r>
            <a:r>
              <a:rPr lang="en-US" dirty="0" err="1" smtClean="0">
                <a:solidFill>
                  <a:srgbClr val="FFFF00"/>
                </a:solidFill>
              </a:rPr>
              <a:t>javobi</a:t>
            </a:r>
            <a:endParaRPr lang="ru-RU" dirty="0">
              <a:solidFill>
                <a:srgbClr val="FFFF00"/>
              </a:solidFill>
            </a:endParaRPr>
          </a:p>
        </p:txBody>
      </p:sp>
      <p:sp>
        <p:nvSpPr>
          <p:cNvPr id="3" name="Объект 2"/>
          <p:cNvSpPr>
            <a:spLocks noGrp="1"/>
          </p:cNvSpPr>
          <p:nvPr>
            <p:ph idx="1"/>
          </p:nvPr>
        </p:nvSpPr>
        <p:spPr/>
        <p:txBody>
          <a:bodyPr>
            <a:normAutofit fontScale="77500" lnSpcReduction="20000"/>
          </a:bodyPr>
          <a:lstStyle/>
          <a:p>
            <a:pPr lvl="0"/>
            <a:r>
              <a:rPr lang="uz-Cyrl-UZ" b="1" dirty="0">
                <a:solidFill>
                  <a:schemeClr val="bg1"/>
                </a:solidFill>
              </a:rPr>
              <a:t>O’zbekiston Respublikasi Prezidentining “Kompyuterlashtirishni yanada rivojlantirish va axborot-kommunikasiya texnologiyalarini joriy etish to’g’risida”gi  PF-3080 – sonli Farmoni 30 – may 2002 yilda qabul qilingan. </a:t>
            </a:r>
            <a:r>
              <a:rPr lang="uz-Cyrl-UZ" dirty="0">
                <a:solidFill>
                  <a:schemeClr val="bg1"/>
                </a:solidFill>
              </a:rPr>
              <a:t>Ushbu Farmonning maqsadi axborotlashtirishning milliy tizimini shakillantirish, iqtisodiyot va jamiyat hayotining barcha sohalarida zamonaviy axborot texnologiyalarini, kompyuter texnikasi va telekommunikasiya vositalarini ommaviy ravishda joriy etish hamda ulardan foydalanish, fuqorolarning axborotga ortib borayotgan ta’lab-ehtiyojlarini yanada to’laroq qondirish, jahon axborot hamjamiyatiga kirish hamda jahon axborot resurslaridan bahramand bo’lishini  kengaytirish uchun </a:t>
            </a:r>
            <a:r>
              <a:rPr lang="uz-Cyrl-UZ" dirty="0" smtClean="0">
                <a:solidFill>
                  <a:schemeClr val="bg1"/>
                </a:solidFill>
              </a:rPr>
              <a:t>q</a:t>
            </a:r>
            <a:r>
              <a:rPr lang="en-US" dirty="0" smtClean="0">
                <a:solidFill>
                  <a:schemeClr val="bg1"/>
                </a:solidFill>
              </a:rPr>
              <a:t>u</a:t>
            </a:r>
            <a:r>
              <a:rPr lang="uz-Cyrl-UZ" dirty="0" smtClean="0">
                <a:solidFill>
                  <a:schemeClr val="bg1"/>
                </a:solidFill>
              </a:rPr>
              <a:t>lay </a:t>
            </a:r>
            <a:r>
              <a:rPr lang="uz-Cyrl-UZ" dirty="0">
                <a:solidFill>
                  <a:schemeClr val="bg1"/>
                </a:solidFill>
              </a:rPr>
              <a:t>shart – sharoitlarni yaratish</a:t>
            </a:r>
            <a:r>
              <a:rPr lang="uz-Cyrl-UZ" dirty="0" smtClean="0">
                <a:solidFill>
                  <a:schemeClr val="bg1"/>
                </a:solidFill>
              </a:rPr>
              <a:t>.</a:t>
            </a:r>
            <a:r>
              <a:rPr lang="en-US" dirty="0" smtClean="0">
                <a:solidFill>
                  <a:schemeClr val="bg1"/>
                </a:solidFill>
              </a:rPr>
              <a:t>   </a:t>
            </a:r>
            <a:endParaRPr lang="ru-RU" dirty="0">
              <a:solidFill>
                <a:schemeClr val="bg1"/>
              </a:solidFill>
            </a:endParaRPr>
          </a:p>
          <a:p>
            <a:endParaRPr lang="ru-RU" dirty="0">
              <a:solidFill>
                <a:schemeClr val="bg1"/>
              </a:solidFill>
            </a:endParaRPr>
          </a:p>
        </p:txBody>
      </p:sp>
    </p:spTree>
    <p:extLst>
      <p:ext uri="{BB962C8B-B14F-4D97-AF65-F5344CB8AC3E}">
        <p14:creationId xmlns:p14="http://schemas.microsoft.com/office/powerpoint/2010/main" val="593332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anim calcmode="lin" valueType="num">
                                      <p:cBhvr>
                                        <p:cTn id="8"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9"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04664"/>
            <a:ext cx="8229600" cy="2520280"/>
          </a:xfrm>
        </p:spPr>
        <p:txBody>
          <a:bodyPr>
            <a:normAutofit fontScale="90000"/>
          </a:bodyPr>
          <a:lstStyle/>
          <a:p>
            <a:r>
              <a:rPr lang="uz-Cyrl-UZ" sz="3200" b="1" dirty="0">
                <a:solidFill>
                  <a:srgbClr val="FFFF00"/>
                </a:solidFill>
              </a:rPr>
              <a:t>O’zbekiston Respublikasi Prezidentining O’zbekiston Respublikasi jamoat ta’lim axborot tarmog’i “ZiyoNET”ni tashkil etish to’g’risidagi PQ-191-son Qarori 28 – sentyabr 2005 yilda qabul qilingan.</a:t>
            </a:r>
            <a:r>
              <a:rPr lang="uz-Cyrl-UZ" sz="3200" dirty="0">
                <a:solidFill>
                  <a:srgbClr val="FFFF00"/>
                </a:solidFill>
              </a:rPr>
              <a:t> </a:t>
            </a:r>
            <a:endParaRPr lang="ru-RU" sz="3200" dirty="0">
              <a:solidFill>
                <a:srgbClr val="FFFF00"/>
              </a:solidFill>
            </a:endParaRPr>
          </a:p>
        </p:txBody>
      </p:sp>
      <p:sp>
        <p:nvSpPr>
          <p:cNvPr id="3" name="Объект 2"/>
          <p:cNvSpPr>
            <a:spLocks noGrp="1"/>
          </p:cNvSpPr>
          <p:nvPr>
            <p:ph idx="1"/>
          </p:nvPr>
        </p:nvSpPr>
        <p:spPr>
          <a:xfrm>
            <a:off x="457200" y="2564904"/>
            <a:ext cx="8229600" cy="3561259"/>
          </a:xfrm>
        </p:spPr>
        <p:txBody>
          <a:bodyPr>
            <a:normAutofit fontScale="92500" lnSpcReduction="10000"/>
          </a:bodyPr>
          <a:lstStyle/>
          <a:p>
            <a:pPr lvl="0"/>
            <a:r>
              <a:rPr lang="uz-Cyrl-UZ" dirty="0">
                <a:solidFill>
                  <a:schemeClr val="bg1"/>
                </a:solidFill>
              </a:rPr>
              <a:t>Ushbu Qarorning maqsadi mamlakatimizning maktablari, liseylari, kollejlari o’quvchilarining, oliy ta’lim muassasalari talabalarining axborotga bo’lgan ta’lab-ehtiyojlarini har tomonlama qondirish uchun zarur shart sharoitlarni yaratish, shuningdek Internet tarmog’ining milliy segmentida ta’lim va bilim beradigan axborot resurslarini rivojlantirish.</a:t>
            </a:r>
            <a:endParaRPr lang="ru-RU" dirty="0">
              <a:solidFill>
                <a:schemeClr val="bg1"/>
              </a:solidFill>
            </a:endParaRPr>
          </a:p>
          <a:p>
            <a:endParaRPr lang="ru-RU" dirty="0"/>
          </a:p>
        </p:txBody>
      </p:sp>
    </p:spTree>
    <p:extLst>
      <p:ext uri="{BB962C8B-B14F-4D97-AF65-F5344CB8AC3E}">
        <p14:creationId xmlns:p14="http://schemas.microsoft.com/office/powerpoint/2010/main" val="3104061833"/>
      </p:ext>
    </p:extLst>
  </p:cSld>
  <p:clrMapOvr>
    <a:masterClrMapping/>
  </p:clrMapOvr>
  <mc:AlternateContent xmlns:mc="http://schemas.openxmlformats.org/markup-compatibility/2006" xmlns:p14="http://schemas.microsoft.com/office/powerpoint/2010/main">
    <mc:Choice Requires="p14">
      <p:transition spd="slow" p14:dur="4400">
        <p14:honeycomb/>
        <p:sndAc>
          <p:stSnd>
            <p:snd r:embed="rId2" name="suction.wav"/>
          </p:stSnd>
        </p:sndAc>
      </p:transition>
    </mc:Choice>
    <mc:Fallback xmlns="">
      <p:transition spd="slow">
        <p:fade/>
        <p:sndAc>
          <p:stSnd>
            <p:snd r:embed="rId3" name="suction.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mph" presetSubtype="0" fill="hold" nodeType="clickEffect">
                                  <p:stCondLst>
                                    <p:cond delay="0"/>
                                  </p:stCondLst>
                                  <p:childTnLst>
                                    <p:animEffect transition="out" filter="fade">
                                      <p:cBhvr>
                                        <p:cTn id="24" dur="500" tmFilter="0, 0; .2, .5; .8, .5; 1, 0"/>
                                        <p:tgtEl>
                                          <p:spTgt spid="3">
                                            <p:txEl>
                                              <p:pRg st="0" end="0"/>
                                            </p:txEl>
                                          </p:spTgt>
                                        </p:tgtEl>
                                      </p:cBhvr>
                                    </p:animEffect>
                                    <p:animScale>
                                      <p:cBhvr>
                                        <p:cTn id="25" dur="250" autoRev="1" fill="hold"/>
                                        <p:tgtEl>
                                          <p:spTgt spid="3">
                                            <p:txEl>
                                              <p:pRg st="0" end="0"/>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930226"/>
          </a:xfrm>
        </p:spPr>
        <p:txBody>
          <a:bodyPr>
            <a:noAutofit/>
          </a:bodyPr>
          <a:lstStyle/>
          <a:p>
            <a:r>
              <a:rPr lang="uz-Cyrl-UZ" sz="2800" b="1" dirty="0">
                <a:solidFill>
                  <a:srgbClr val="FF0000"/>
                </a:solidFill>
              </a:rPr>
              <a:t>O’zbekiston Respublikasi Vazirlar Mahkamasining “Kompyuterlashtirishni yanada rivojlantirish va axborot-kommuni-kasiya texnologiyalarini joriy etish chora-tadbirlari to’g’risida”gi 200 – sonli Qarori 6 – iyun 2002 yilda qabul qilingan.</a:t>
            </a:r>
            <a:r>
              <a:rPr lang="uz-Cyrl-UZ" sz="2800" dirty="0">
                <a:solidFill>
                  <a:srgbClr val="FF0000"/>
                </a:solidFill>
              </a:rPr>
              <a:t> </a:t>
            </a:r>
            <a:endParaRPr lang="ru-RU" sz="2800" dirty="0">
              <a:solidFill>
                <a:srgbClr val="FF0000"/>
              </a:solidFill>
            </a:endParaRPr>
          </a:p>
        </p:txBody>
      </p:sp>
      <p:sp>
        <p:nvSpPr>
          <p:cNvPr id="3" name="Объект 2"/>
          <p:cNvSpPr>
            <a:spLocks noGrp="1"/>
          </p:cNvSpPr>
          <p:nvPr>
            <p:ph idx="1"/>
          </p:nvPr>
        </p:nvSpPr>
        <p:spPr>
          <a:xfrm>
            <a:off x="457200" y="2492896"/>
            <a:ext cx="8229600" cy="3633267"/>
          </a:xfrm>
        </p:spPr>
        <p:txBody>
          <a:bodyPr>
            <a:normAutofit fontScale="85000" lnSpcReduction="10000"/>
          </a:bodyPr>
          <a:lstStyle/>
          <a:p>
            <a:r>
              <a:rPr lang="uz-Cyrl-UZ" dirty="0">
                <a:solidFill>
                  <a:srgbClr val="FFFF00"/>
                </a:solidFill>
              </a:rPr>
              <a:t>Ushbu Qarorning maqsadi O’zbekiston Respublikasi Prezidentining “Kompyuterlashtirishni yanada rivojlantirish va axborot-kommunikasiya texnologiyalarini joriy etish to’g’risida”gi  30 – may 2002 yilda qabul qilingan PF-3080 – sonli Farmonini bajarish yuzasidan va axborot-kommunikasiya texnologiyalari sohasida strategik ustuvorlikni amalga oshirishga doir amaliy chora-tadbirlarni ta’minlash.</a:t>
            </a:r>
            <a:endParaRPr lang="ru-RU" dirty="0">
              <a:solidFill>
                <a:srgbClr val="FFFF00"/>
              </a:solidFill>
            </a:endParaRPr>
          </a:p>
        </p:txBody>
      </p:sp>
    </p:spTree>
    <p:extLst>
      <p:ext uri="{BB962C8B-B14F-4D97-AF65-F5344CB8AC3E}">
        <p14:creationId xmlns:p14="http://schemas.microsoft.com/office/powerpoint/2010/main" val="2975540467"/>
      </p:ext>
    </p:extLst>
  </p:cSld>
  <p:clrMapOvr>
    <a:masterClrMapping/>
  </p:clrMapOvr>
  <mc:AlternateContent xmlns:mc="http://schemas.openxmlformats.org/markup-compatibility/2006" xmlns:p14="http://schemas.microsoft.com/office/powerpoint/2010/main">
    <mc:Choice Requires="p14">
      <p:transition spd="slow" p14:dur="3900">
        <p14:glitter pattern="hexagon"/>
        <p:sndAc>
          <p:stSnd>
            <p:snd r:embed="rId2" name="suction.wav"/>
          </p:stSnd>
        </p:sndAc>
      </p:transition>
    </mc:Choice>
    <mc:Fallback xmlns="">
      <p:transition spd="slow">
        <p:fade/>
        <p:sndAc>
          <p:stSnd>
            <p:snd r:embed="rId3" name="suction.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mph" presetSubtype="0" fill="remove" grpId="0" nodeType="clickEffect">
                                  <p:stCondLst>
                                    <p:cond delay="0"/>
                                  </p:stCondLst>
                                  <p:childTnLst>
                                    <p:animClr clrSpc="rgb" dir="cw">
                                      <p:cBhvr override="childStyle">
                                        <p:cTn id="6" dur="250" autoRev="1" fill="remove"/>
                                        <p:tgtEl>
                                          <p:spTgt spid="2"/>
                                        </p:tgtEl>
                                        <p:attrNameLst>
                                          <p:attrName>style.color</p:attrName>
                                        </p:attrNameLst>
                                      </p:cBhvr>
                                      <p:to>
                                        <a:schemeClr val="bg1"/>
                                      </p:to>
                                    </p:animClr>
                                    <p:animClr clrSpc="rgb" dir="cw">
                                      <p:cBhvr>
                                        <p:cTn id="7" dur="250" autoRev="1" fill="remove"/>
                                        <p:tgtEl>
                                          <p:spTgt spid="2"/>
                                        </p:tgtEl>
                                        <p:attrNameLst>
                                          <p:attrName>fillcolor</p:attrName>
                                        </p:attrNameLst>
                                      </p:cBhvr>
                                      <p:to>
                                        <a:schemeClr val="bg1"/>
                                      </p:to>
                                    </p:animClr>
                                    <p:set>
                                      <p:cBhvr>
                                        <p:cTn id="8" dur="250" autoRev="1" fill="remove"/>
                                        <p:tgtEl>
                                          <p:spTgt spid="2"/>
                                        </p:tgtEl>
                                        <p:attrNameLst>
                                          <p:attrName>fill.type</p:attrName>
                                        </p:attrNameLst>
                                      </p:cBhvr>
                                      <p:to>
                                        <p:strVal val="solid"/>
                                      </p:to>
                                    </p:set>
                                    <p:set>
                                      <p:cBhvr>
                                        <p:cTn id="9" dur="250" autoRev="1" fill="remove"/>
                                        <p:tgtEl>
                                          <p:spTgt spid="2"/>
                                        </p:tgtEl>
                                        <p:attrNameLst>
                                          <p:attrName>fill.on</p:attrName>
                                        </p:attrNameLst>
                                      </p:cBhvr>
                                      <p:to>
                                        <p:strVal val="true"/>
                                      </p:to>
                                    </p:set>
                                  </p:childTnLst>
                                </p:cTn>
                              </p:par>
                            </p:childTnLst>
                          </p:cTn>
                        </p:par>
                      </p:childTnLst>
                    </p:cTn>
                  </p:par>
                  <p:par>
                    <p:cTn id="10" fill="hold">
                      <p:stCondLst>
                        <p:cond delay="indefinite"/>
                      </p:stCondLst>
                      <p:childTnLst>
                        <p:par>
                          <p:cTn id="11" fill="hold">
                            <p:stCondLst>
                              <p:cond delay="0"/>
                            </p:stCondLst>
                            <p:childTnLst>
                              <p:par>
                                <p:cTn id="12" presetID="32" presetClass="emph" presetSubtype="0" fill="hold" grpId="0" nodeType="clickEffect">
                                  <p:stCondLst>
                                    <p:cond delay="0"/>
                                  </p:stCondLst>
                                  <p:childTnLst>
                                    <p:animRot by="120000">
                                      <p:cBhvr>
                                        <p:cTn id="13" dur="100" fill="hold">
                                          <p:stCondLst>
                                            <p:cond delay="0"/>
                                          </p:stCondLst>
                                        </p:cTn>
                                        <p:tgtEl>
                                          <p:spTgt spid="3">
                                            <p:txEl>
                                              <p:pRg st="0" end="0"/>
                                            </p:txEl>
                                          </p:spTgt>
                                        </p:tgtEl>
                                        <p:attrNameLst>
                                          <p:attrName>r</p:attrName>
                                        </p:attrNameLst>
                                      </p:cBhvr>
                                    </p:animRot>
                                    <p:animRot by="-240000">
                                      <p:cBhvr>
                                        <p:cTn id="14" dur="200" fill="hold">
                                          <p:stCondLst>
                                            <p:cond delay="200"/>
                                          </p:stCondLst>
                                        </p:cTn>
                                        <p:tgtEl>
                                          <p:spTgt spid="3">
                                            <p:txEl>
                                              <p:pRg st="0" end="0"/>
                                            </p:txEl>
                                          </p:spTgt>
                                        </p:tgtEl>
                                        <p:attrNameLst>
                                          <p:attrName>r</p:attrName>
                                        </p:attrNameLst>
                                      </p:cBhvr>
                                    </p:animRot>
                                    <p:animRot by="240000">
                                      <p:cBhvr>
                                        <p:cTn id="15" dur="200" fill="hold">
                                          <p:stCondLst>
                                            <p:cond delay="400"/>
                                          </p:stCondLst>
                                        </p:cTn>
                                        <p:tgtEl>
                                          <p:spTgt spid="3">
                                            <p:txEl>
                                              <p:pRg st="0" end="0"/>
                                            </p:txEl>
                                          </p:spTgt>
                                        </p:tgtEl>
                                        <p:attrNameLst>
                                          <p:attrName>r</p:attrName>
                                        </p:attrNameLst>
                                      </p:cBhvr>
                                    </p:animRot>
                                    <p:animRot by="-240000">
                                      <p:cBhvr>
                                        <p:cTn id="16" dur="200" fill="hold">
                                          <p:stCondLst>
                                            <p:cond delay="600"/>
                                          </p:stCondLst>
                                        </p:cTn>
                                        <p:tgtEl>
                                          <p:spTgt spid="3">
                                            <p:txEl>
                                              <p:pRg st="0" end="0"/>
                                            </p:txEl>
                                          </p:spTgt>
                                        </p:tgtEl>
                                        <p:attrNameLst>
                                          <p:attrName>r</p:attrName>
                                        </p:attrNameLst>
                                      </p:cBhvr>
                                    </p:animRot>
                                    <p:animRot by="120000">
                                      <p:cBhvr>
                                        <p:cTn id="17" dur="200" fill="hold">
                                          <p:stCondLst>
                                            <p:cond delay="800"/>
                                          </p:stCondLst>
                                        </p:cTn>
                                        <p:tgtEl>
                                          <p:spTgt spid="3">
                                            <p:txEl>
                                              <p:pRg st="0" end="0"/>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Essential</Template>
  <TotalTime>291</TotalTime>
  <Words>1175</Words>
  <Application>Microsoft Office PowerPoint</Application>
  <PresentationFormat>Экран (4:3)</PresentationFormat>
  <Paragraphs>78</Paragraphs>
  <Slides>34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34</vt:i4>
      </vt:variant>
    </vt:vector>
  </HeadingPairs>
  <TitlesOfParts>
    <vt:vector size="35" baseType="lpstr">
      <vt:lpstr>Тема Office</vt:lpstr>
      <vt:lpstr>Mavzu: Boshlang`ich sinf darslarida axborot texnologiyalardan foydalanish (2 soat ma’ruza)</vt:lpstr>
      <vt:lpstr>Mavzuning rejasi:  </vt:lpstr>
      <vt:lpstr>AKT rivojlantirish to’g’risidagi O’zR Prezidenti Farmonlari, VMning Qarorlari va XTVning me’yoriy hujjatlari</vt:lpstr>
      <vt:lpstr>Презентация PowerPoint</vt:lpstr>
      <vt:lpstr>1-savolning javobi</vt:lpstr>
      <vt:lpstr>2-savolning javobi</vt:lpstr>
      <vt:lpstr>3-savolning javobi</vt:lpstr>
      <vt:lpstr>O’zbekiston Respublikasi Prezidentining O’zbekiston Respublikasi jamoat ta’lim axborot tarmog’i “ZiyoNET”ni tashkil etish to’g’risidagi PQ-191-son Qarori 28 – sentyabr 2005 yilda qabul qilingan. </vt:lpstr>
      <vt:lpstr>O’zbekiston Respublikasi Vazirlar Mahkamasining “Kompyuterlashtirishni yanada rivojlantirish va axborot-kommuni-kasiya texnologiyalarini joriy etish chora-tadbirlari to’g’risida”gi 200 – sonli Qarori 6 – iyun 2002 yilda qabul qilingan. </vt:lpstr>
      <vt:lpstr>  O’zbekiston Respublikasi Vazirlar Mahkamasining “O’zbekiston Respublikasi XTV huzurida multimediya umumta’lim dasturlarini rivojlantirish markazini tashkil etish chora-tadbirlari to’g’risida”gi 110 – sonli Qarori 7-iyun 2006 yil qabul qilingan. </vt:lpstr>
      <vt:lpstr>Ushbu Qarorning maqsadi</vt:lpstr>
      <vt:lpstr>O’zbekiston Respublikasi XTVning “2006-2007 o’quv yilini “Axborot kommunikasiya texnologiyalaridan foydalanishda pedagog kadrlar salohiyatini oshirish o’quv yili” deb nomlash to’g’risida”gi 6G’5-XB-sonli Buyrug’i 3 – avgust 2006 yilda qabul qilingan.</vt:lpstr>
      <vt:lpstr>   O’zbekiston Respublikasi XTVning “XTVning axborot-ta’lim portali www.eduportal.uz ni tashkil etish va uning mazmunini takomillashtirish to’g’risida”gi 35-sonli Buyrug’i 13 – fevral 2008 yilda qabul qilingan.</vt:lpstr>
      <vt:lpstr>Kompyuterning texnik ta’minoti </vt:lpstr>
      <vt:lpstr>Kompyuter - bu turli hajmdagi, har xil ko’rinishdagi axborotlarni tezlik bilan ishlab berishni ta’minlovchi universal avtomatik qurilmadir. </vt:lpstr>
      <vt:lpstr>Kompyuter qurilmalar 2 qisimdan iborat: </vt:lpstr>
      <vt:lpstr>Monitor</vt:lpstr>
      <vt:lpstr> Klaviatura – kompyuterga ma’lumotlarni kiritish va qayta ishlash uchun mo’ljallanagan qurilma. </vt:lpstr>
      <vt:lpstr> Sichqoncha – kampyuterga ma’lumotlarni kiritishni va buyruqlarni berishni yingillashtiruvchi qurilma.</vt:lpstr>
      <vt:lpstr>   Tizimlar bloki – kampyuterning eng asosiy qurilmasi bo’lib boshqa barcha qurilmalarini ishlashini ta’minlaydi. </vt:lpstr>
      <vt:lpstr>   Printer – kopyuterdan qog’ozga matnli va grafikli ma’lumotlarni chop etish uchun mo’ljallanagan qurilma. Printerlarning uch xil turi mavjud: </vt:lpstr>
      <vt:lpstr>  Skaner – qog’ozdagi matnli va grafikli ma’lumotlarni kompyuterga rasm shaklida kiritish uchun mo’ljallanagan qurilma.</vt:lpstr>
      <vt:lpstr> Aktiv kalonkalar – kopyuterdan har-xil tovushlarni eshitish uchun mo’ljallangan qurilma</vt:lpstr>
      <vt:lpstr>    Modem – boshqa kompyuterlar bilan telefon aloqa kanali orqali muloqat o’rnatish uchun yoki ma’lumot almashinish uchun mo’ljallangan qurilma.</vt:lpstr>
      <vt:lpstr> Plotter – kompyuterdan katta o’lchamdagi matnli va grafikli ma’lumotlarni chop etish uchun mo’ljallanagan qurilma.   </vt:lpstr>
      <vt:lpstr>   Diskyuritgich(Diskovod) – egiluvchan magnit desklardan (desketa) malumotlarni o’qish va yozish uchun mo’ljallanagan qurilma.</vt:lpstr>
      <vt:lpstr>Презентация PowerPoint</vt:lpstr>
      <vt:lpstr>Презентация PowerPoint</vt:lpstr>
      <vt:lpstr>Operasion tizimlar </vt:lpstr>
      <vt:lpstr>Презентация PowerPoint</vt:lpstr>
      <vt:lpstr>Windows operasion tizimi quyidagi imkoniyatlarga ega:  </vt:lpstr>
      <vt:lpstr>Darsni mustahkamlash </vt:lpstr>
      <vt:lpstr>Adabiyotlar ro’yxati </vt:lpstr>
      <vt:lpstr>Etiboringiz uchun rahmat </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Mavzu: Boshlang`ich sinf darslarida axborot texnologiyalardan foydalanish (2 soat ma’ruza)</dc:title>
  <dc:creator>Admin</dc:creator>
  <cp:lastModifiedBy>Admin</cp:lastModifiedBy>
  <cp:revision>20</cp:revision>
  <cp:lastPrinted>2015-02-03T16:04:24Z</cp:lastPrinted>
  <dcterms:created xsi:type="dcterms:W3CDTF">2014-03-24T17:31:01Z</dcterms:created>
  <dcterms:modified xsi:type="dcterms:W3CDTF">2015-02-03T16:04:44Z</dcterms:modified>
</cp:coreProperties>
</file>