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E591B6-F086-488E-B510-A265A0382F5B}" type="datetimeFigureOut">
              <a:rPr lang="ru-RU" smtClean="0"/>
              <a:pPr/>
              <a:t>13/01/14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8604F5-96E1-4369-8894-FACDD35B5EA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777480"/>
          </a:xfrm>
        </p:spPr>
        <p:txBody>
          <a:bodyPr>
            <a:normAutofit/>
          </a:bodyPr>
          <a:lstStyle/>
          <a:p>
            <a:r>
              <a:rPr lang="en-US" dirty="0" smtClean="0"/>
              <a:t>4</a:t>
            </a:r>
            <a:r>
              <a:rPr lang="ru-RU" dirty="0" smtClean="0"/>
              <a:t>-лекция: Сетевые атаки и их виды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4179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54434"/>
          </a:xfrm>
        </p:spPr>
        <p:txBody>
          <a:bodyPr>
            <a:normAutofit/>
          </a:bodyPr>
          <a:lstStyle/>
          <a:p>
            <a:r>
              <a:rPr lang="ru-RU" sz="3200" i="1" dirty="0" smtClean="0"/>
              <a:t>План:</a:t>
            </a:r>
          </a:p>
          <a:p>
            <a:pPr lvl="0"/>
            <a:r>
              <a:rPr lang="ru-RU" i="1" dirty="0" smtClean="0"/>
              <a:t>1. </a:t>
            </a:r>
            <a:r>
              <a:rPr lang="ru-RU" dirty="0" smtClean="0"/>
              <a:t>Обобщенный принцип реализации атак.</a:t>
            </a:r>
          </a:p>
          <a:p>
            <a:pPr lvl="0"/>
            <a:r>
              <a:rPr lang="ru-RU" dirty="0" smtClean="0"/>
              <a:t>2. Удаленные атаки и их виды.</a:t>
            </a:r>
          </a:p>
          <a:p>
            <a:pPr lvl="0"/>
            <a:r>
              <a:rPr lang="ru-RU" dirty="0" smtClean="0"/>
              <a:t>3. Оценка влияний атак.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3296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r>
              <a:rPr lang="ru-RU" dirty="0" smtClean="0"/>
              <a:t>Обобщенный сценарий атаки:</a:t>
            </a:r>
          </a:p>
          <a:p>
            <a:r>
              <a:rPr lang="ru-RU" dirty="0" smtClean="0"/>
              <a:t>1. Пассивная разведка;</a:t>
            </a:r>
          </a:p>
          <a:p>
            <a:r>
              <a:rPr lang="ru-RU" dirty="0" smtClean="0"/>
              <a:t>2. Активная разведка;</a:t>
            </a:r>
          </a:p>
          <a:p>
            <a:r>
              <a:rPr lang="ru-RU" dirty="0" smtClean="0"/>
              <a:t>3. Выбор (разработка) </a:t>
            </a:r>
            <a:r>
              <a:rPr lang="ru-RU" dirty="0" err="1" smtClean="0"/>
              <a:t>эксплойта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4. Взлом целевой системы;</a:t>
            </a:r>
          </a:p>
          <a:p>
            <a:r>
              <a:rPr lang="ru-RU" dirty="0" smtClean="0"/>
              <a:t>5. Загрузка «полезного груза» (которым, как правило, является вредоносная программа);</a:t>
            </a:r>
          </a:p>
          <a:p>
            <a:r>
              <a:rPr lang="ru-RU" dirty="0" smtClean="0"/>
              <a:t>6. Сокрытие следов взлома.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922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Атаки можно на следующие семь категорий подразделять  (C</a:t>
            </a:r>
            <a:r>
              <a:rPr lang="en-US" dirty="0" smtClean="0"/>
              <a:t>h</a:t>
            </a:r>
            <a:r>
              <a:rPr lang="ru-RU" dirty="0" err="1" smtClean="0"/>
              <a:t>eswick</a:t>
            </a:r>
            <a:r>
              <a:rPr lang="ru-RU" dirty="0" smtClean="0"/>
              <a:t>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Bel</a:t>
            </a:r>
            <a:r>
              <a:rPr lang="en-US" dirty="0" smtClean="0"/>
              <a:t>l</a:t>
            </a:r>
            <a:r>
              <a:rPr lang="ru-RU" dirty="0" err="1" smtClean="0"/>
              <a:t>ovin</a:t>
            </a:r>
            <a:r>
              <a:rPr lang="ru-RU" dirty="0" smtClean="0"/>
              <a:t>)</a:t>
            </a:r>
          </a:p>
          <a:p>
            <a:r>
              <a:rPr lang="ru-RU" dirty="0" smtClean="0"/>
              <a:t>1. Кража паролей (</a:t>
            </a:r>
            <a:r>
              <a:rPr lang="ru-RU" dirty="0" err="1" smtClean="0"/>
              <a:t>stealing</a:t>
            </a:r>
            <a:r>
              <a:rPr lang="ru-RU" dirty="0" smtClean="0"/>
              <a:t> </a:t>
            </a:r>
            <a:r>
              <a:rPr lang="ru-RU" dirty="0" err="1" smtClean="0"/>
              <a:t>passwords</a:t>
            </a:r>
            <a:r>
              <a:rPr lang="ru-RU" dirty="0" smtClean="0"/>
              <a:t>) — методы получения па­ролей пользователей;</a:t>
            </a:r>
          </a:p>
          <a:p>
            <a:r>
              <a:rPr lang="ru-RU" dirty="0" smtClean="0"/>
              <a:t>2. Социальная инженерия (</a:t>
            </a:r>
            <a:r>
              <a:rPr lang="ru-RU" dirty="0" err="1" smtClean="0"/>
              <a:t>social</a:t>
            </a:r>
            <a:r>
              <a:rPr lang="ru-RU" dirty="0" smtClean="0"/>
              <a:t> </a:t>
            </a:r>
            <a:r>
              <a:rPr lang="ru-RU" dirty="0" err="1" smtClean="0"/>
              <a:t>engineering</a:t>
            </a:r>
            <a:r>
              <a:rPr lang="ru-RU" dirty="0" smtClean="0"/>
              <a:t>) — использова­ние некоторых психологических приемов по отношению к пользо­вателям для получения желаемой информации или информации ограниченного использования;</a:t>
            </a:r>
          </a:p>
          <a:p>
            <a:r>
              <a:rPr lang="ru-RU" dirty="0" smtClean="0"/>
              <a:t>3. Ошибки и потайные ходы (</a:t>
            </a:r>
            <a:r>
              <a:rPr lang="ru-RU" dirty="0" err="1" smtClean="0"/>
              <a:t>bugs</a:t>
            </a:r>
            <a:r>
              <a:rPr lang="ru-RU" dirty="0" smtClean="0"/>
              <a:t>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backdoors</a:t>
            </a:r>
            <a:r>
              <a:rPr lang="ru-RU" dirty="0" smtClean="0"/>
              <a:t>) — поиск состояния системы, не соответствующего спецификации, или перезапись компонент ПО </a:t>
            </a:r>
            <a:r>
              <a:rPr lang="ru-RU" dirty="0" err="1" smtClean="0"/>
              <a:t>скомпроментированными</a:t>
            </a:r>
            <a:r>
              <a:rPr lang="ru-RU" dirty="0" smtClean="0"/>
              <a:t> компонен­тами;</a:t>
            </a:r>
          </a:p>
          <a:p>
            <a:r>
              <a:rPr lang="ru-RU" dirty="0" smtClean="0"/>
              <a:t>4. Отказы аутентификации (</a:t>
            </a:r>
            <a:r>
              <a:rPr lang="ru-RU" dirty="0" err="1" smtClean="0"/>
              <a:t>authentication</a:t>
            </a:r>
            <a:r>
              <a:rPr lang="ru-RU" dirty="0" smtClean="0"/>
              <a:t> </a:t>
            </a:r>
            <a:r>
              <a:rPr lang="ru-RU" dirty="0" err="1" smtClean="0"/>
              <a:t>failures</a:t>
            </a:r>
            <a:r>
              <a:rPr lang="ru-RU" dirty="0" smtClean="0"/>
              <a:t>) — удаление механизмов, использующихся для аутентификации;</a:t>
            </a:r>
          </a:p>
          <a:p>
            <a:r>
              <a:rPr lang="ru-RU" dirty="0" smtClean="0"/>
              <a:t>5. Отказы протоколов (</a:t>
            </a:r>
            <a:r>
              <a:rPr lang="ru-RU" dirty="0" err="1" smtClean="0"/>
              <a:t>protocol</a:t>
            </a:r>
            <a:r>
              <a:rPr lang="ru-RU" dirty="0" smtClean="0"/>
              <a:t> </a:t>
            </a:r>
            <a:r>
              <a:rPr lang="ru-RU" dirty="0" err="1" smtClean="0"/>
              <a:t>failures</a:t>
            </a:r>
            <a:r>
              <a:rPr lang="ru-RU" dirty="0" smtClean="0"/>
              <a:t>) — протоколы сами по себе либо плохо спроектированы, либо плохо реализованы;</a:t>
            </a:r>
          </a:p>
          <a:p>
            <a:r>
              <a:rPr lang="ru-RU" dirty="0" smtClean="0"/>
              <a:t>6. Утечка информации (</a:t>
            </a:r>
            <a:r>
              <a:rPr lang="ru-RU" dirty="0" err="1" smtClean="0"/>
              <a:t>information</a:t>
            </a:r>
            <a:r>
              <a:rPr lang="ru-RU" dirty="0" smtClean="0"/>
              <a:t> </a:t>
            </a:r>
            <a:r>
              <a:rPr lang="ru-RU" dirty="0" err="1" smtClean="0"/>
              <a:t>leakage</a:t>
            </a:r>
            <a:r>
              <a:rPr lang="ru-RU" dirty="0" smtClean="0"/>
              <a:t>) — использование таких систем, как </a:t>
            </a:r>
            <a:r>
              <a:rPr lang="ru-RU" dirty="0" err="1" smtClean="0"/>
              <a:t>finder</a:t>
            </a:r>
            <a:r>
              <a:rPr lang="ru-RU" dirty="0" smtClean="0"/>
              <a:t> или DNS, для получения информации, необходимой администраторам для надлежащего функциониро­вания сети, но используемой атакующим;</a:t>
            </a:r>
          </a:p>
          <a:p>
            <a:r>
              <a:rPr lang="ru-RU" dirty="0" smtClean="0"/>
              <a:t>7. Отказ в обслуживании (</a:t>
            </a:r>
            <a:r>
              <a:rPr lang="ru-RU" dirty="0" err="1" smtClean="0"/>
              <a:t>denial-of-service</a:t>
            </a:r>
            <a:r>
              <a:rPr lang="ru-RU" dirty="0" smtClean="0"/>
              <a:t>) — усилия для пре­кращения возможности пользователей пользоваться службами.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1521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Оценка показателя серьезности атаки </a:t>
            </a:r>
            <a:r>
              <a:rPr lang="ru-RU" dirty="0" err="1" smtClean="0"/>
              <a:t>определя</a:t>
            </a:r>
            <a:r>
              <a:rPr lang="en-US" dirty="0" smtClean="0"/>
              <a:t>e</a:t>
            </a:r>
            <a:r>
              <a:rPr lang="ru-RU" dirty="0" err="1" smtClean="0"/>
              <a:t>тся</a:t>
            </a:r>
            <a:r>
              <a:rPr lang="ru-RU" dirty="0" smtClean="0"/>
              <a:t> </a:t>
            </a:r>
            <a:r>
              <a:rPr lang="ru-RU" dirty="0" smtClean="0"/>
              <a:t>следу­ющими параметрами:</a:t>
            </a:r>
          </a:p>
          <a:p>
            <a:r>
              <a:rPr lang="ru-RU" dirty="0" smtClean="0"/>
              <a:t>важность цели;</a:t>
            </a:r>
          </a:p>
          <a:p>
            <a:r>
              <a:rPr lang="ru-RU" dirty="0" smtClean="0"/>
              <a:t>катастрофичность атаки;</a:t>
            </a:r>
          </a:p>
          <a:p>
            <a:r>
              <a:rPr lang="ru-RU" dirty="0" smtClean="0"/>
              <a:t>контрмеры системные и сетевые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1689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 t="4554" r="-98" b="35094"/>
          <a:stretch>
            <a:fillRect/>
          </a:stretch>
        </p:blipFill>
        <p:spPr bwMode="auto">
          <a:xfrm>
            <a:off x="2143108" y="0"/>
            <a:ext cx="4857784" cy="4071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2"/>
          <a:srcRect l="70" t="64558"/>
          <a:stretch>
            <a:fillRect/>
          </a:stretch>
        </p:blipFill>
        <p:spPr bwMode="auto">
          <a:xfrm>
            <a:off x="2143108" y="4071942"/>
            <a:ext cx="485778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12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1893075" y="-1464471"/>
            <a:ext cx="535785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21612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272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4-лекция: Сетевые атаки и их виды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3-Маруза:АХБОРОТ ХАВФСИЗЛИГИ СТАНДАРТЛАРИ.</dc:title>
  <dc:creator>DNA7 X86</dc:creator>
  <cp:lastModifiedBy>Sony</cp:lastModifiedBy>
  <cp:revision>18</cp:revision>
  <dcterms:created xsi:type="dcterms:W3CDTF">2012-02-12T09:38:36Z</dcterms:created>
  <dcterms:modified xsi:type="dcterms:W3CDTF">2014-01-13T08:35:14Z</dcterms:modified>
</cp:coreProperties>
</file>