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74"/>
  </p:notesMasterIdLst>
  <p:handoutMasterIdLst>
    <p:handoutMasterId r:id="rId75"/>
  </p:handoutMasterIdLst>
  <p:sldIdLst>
    <p:sldId id="256" r:id="rId2"/>
    <p:sldId id="257" r:id="rId3"/>
    <p:sldId id="314" r:id="rId4"/>
    <p:sldId id="316" r:id="rId5"/>
    <p:sldId id="356" r:id="rId6"/>
    <p:sldId id="357" r:id="rId7"/>
    <p:sldId id="358" r:id="rId8"/>
    <p:sldId id="359" r:id="rId9"/>
    <p:sldId id="360" r:id="rId10"/>
    <p:sldId id="361" r:id="rId11"/>
    <p:sldId id="362" r:id="rId12"/>
    <p:sldId id="363" r:id="rId13"/>
    <p:sldId id="364" r:id="rId14"/>
    <p:sldId id="365" r:id="rId15"/>
    <p:sldId id="366" r:id="rId16"/>
    <p:sldId id="367" r:id="rId17"/>
    <p:sldId id="369" r:id="rId18"/>
    <p:sldId id="317" r:id="rId19"/>
    <p:sldId id="318" r:id="rId20"/>
    <p:sldId id="319" r:id="rId21"/>
    <p:sldId id="320" r:id="rId22"/>
    <p:sldId id="321" r:id="rId23"/>
    <p:sldId id="322" r:id="rId24"/>
    <p:sldId id="325" r:id="rId25"/>
    <p:sldId id="326" r:id="rId26"/>
    <p:sldId id="327" r:id="rId27"/>
    <p:sldId id="328" r:id="rId28"/>
    <p:sldId id="329" r:id="rId29"/>
    <p:sldId id="330" r:id="rId30"/>
    <p:sldId id="331" r:id="rId31"/>
    <p:sldId id="332" r:id="rId32"/>
    <p:sldId id="333" r:id="rId33"/>
    <p:sldId id="334" r:id="rId34"/>
    <p:sldId id="335" r:id="rId35"/>
    <p:sldId id="370"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52" r:id="rId53"/>
    <p:sldId id="353" r:id="rId54"/>
    <p:sldId id="354" r:id="rId55"/>
    <p:sldId id="355" r:id="rId56"/>
    <p:sldId id="272" r:id="rId57"/>
    <p:sldId id="371" r:id="rId58"/>
    <p:sldId id="274" r:id="rId59"/>
    <p:sldId id="315" r:id="rId60"/>
    <p:sldId id="275" r:id="rId61"/>
    <p:sldId id="276" r:id="rId62"/>
    <p:sldId id="277" r:id="rId63"/>
    <p:sldId id="278" r:id="rId64"/>
    <p:sldId id="279" r:id="rId65"/>
    <p:sldId id="280" r:id="rId66"/>
    <p:sldId id="281" r:id="rId67"/>
    <p:sldId id="282" r:id="rId68"/>
    <p:sldId id="283" r:id="rId69"/>
    <p:sldId id="284" r:id="rId70"/>
    <p:sldId id="285" r:id="rId71"/>
    <p:sldId id="287" r:id="rId72"/>
    <p:sldId id="288" r:id="rId73"/>
  </p:sldIdLst>
  <p:sldSz cx="9144000" cy="6858000" type="screen4x3"/>
  <p:notesSz cx="6735763" cy="9869488"/>
  <p:defaultTextStyle>
    <a:defPPr>
      <a:defRPr lang="ru-RU"/>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5" d="100"/>
          <a:sy n="75" d="100"/>
        </p:scale>
        <p:origin x="-36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38" d="100"/>
          <a:sy n="38" d="100"/>
        </p:scale>
        <p:origin x="-2214" y="-120"/>
      </p:cViewPr>
      <p:guideLst>
        <p:guide orient="horz" pos="3109"/>
        <p:guide pos="212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29D8484-FBB7-4BCE-A3DF-D9DDD3D280E6}" type="datetimeFigureOut">
              <a:rPr lang="ru-RU"/>
              <a:pPr>
                <a:defRPr/>
              </a:pPr>
              <a:t>16.04.2015</a:t>
            </a:fld>
            <a:endParaRPr lang="ru-RU"/>
          </a:p>
        </p:txBody>
      </p:sp>
      <p:sp>
        <p:nvSpPr>
          <p:cNvPr id="4" name="Нижний колонтитул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6D0A8D4-05EF-4B7C-953D-3D17AF117923}"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B0C0EBA-45A9-4179-A29A-E305D6A404F7}" type="datetimeFigureOut">
              <a:rPr lang="ru-RU"/>
              <a:pPr>
                <a:defRPr/>
              </a:pPr>
              <a:t>16.04.2015</a:t>
            </a:fld>
            <a:endParaRPr lang="ru-RU"/>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3100" y="4687888"/>
            <a:ext cx="5389563" cy="4441825"/>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8B582C3-51B7-491B-AB84-E88E4251DC6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p:cNvSpPr>
          <p:nvPr>
            <p:ph type="sldImg"/>
          </p:nvPr>
        </p:nvSpPr>
        <p:spPr bwMode="auto">
          <a:noFill/>
          <a:ln>
            <a:solidFill>
              <a:srgbClr val="000000"/>
            </a:solidFill>
            <a:miter lim="800000"/>
            <a:headEnd/>
            <a:tailEnd/>
          </a:ln>
        </p:spPr>
      </p:sp>
      <p:sp>
        <p:nvSpPr>
          <p:cNvPr id="1843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843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573C89-A695-4D60-B70F-049B885B7EBB}" type="slidenum">
              <a:rPr lang="ru-RU"/>
              <a:pPr fontAlgn="base">
                <a:spcBef>
                  <a:spcPct val="0"/>
                </a:spcBef>
                <a:spcAft>
                  <a:spcPct val="0"/>
                </a:spcAft>
                <a:defRPr/>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Образ слайда 1"/>
          <p:cNvSpPr>
            <a:spLocks noGrp="1" noRot="1" noChangeAspect="1"/>
          </p:cNvSpPr>
          <p:nvPr>
            <p:ph type="sldImg"/>
          </p:nvPr>
        </p:nvSpPr>
        <p:spPr bwMode="auto">
          <a:noFill/>
          <a:ln>
            <a:solidFill>
              <a:srgbClr val="000000"/>
            </a:solidFill>
            <a:miter lim="800000"/>
            <a:headEnd/>
            <a:tailEnd/>
          </a:ln>
        </p:spPr>
      </p:sp>
      <p:sp>
        <p:nvSpPr>
          <p:cNvPr id="921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921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CCFD24-26F7-4DAB-BDD8-FB395EC18662}" type="slidenum">
              <a:rPr lang="ru-RU"/>
              <a:pPr fontAlgn="base">
                <a:spcBef>
                  <a:spcPct val="0"/>
                </a:spcBef>
                <a:spcAft>
                  <a:spcPct val="0"/>
                </a:spcAft>
                <a:defRPr/>
              </a:pPr>
              <a:t>72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sz="1800">
                <a:latin typeface="+mn-lt"/>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sz="1800">
                <a:latin typeface="+mn-lt"/>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a:latin typeface="+mn-lt"/>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a:latin typeface="+mn-lt"/>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sz="1800">
                <a:latin typeface="+mn-lt"/>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36BA6D96-EEC8-4EDC-82D3-270ECEA1DFD1}" type="datetimeFigureOut">
              <a:rPr lang="ru-RU"/>
              <a:pPr>
                <a:defRPr/>
              </a:pPr>
              <a:t>16.04.2015</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352FA0FE-0498-49BB-BFD2-F1AEF8753FD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FA7540C-4965-4E48-9A0F-0AE163C318BA}" type="datetimeFigureOut">
              <a:rPr lang="ru-RU"/>
              <a:pPr>
                <a:defRPr/>
              </a:pPr>
              <a:t>16.04.2015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15DA6E1-46BA-4759-ACB4-4F281A7C53B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sz="1800">
                <a:latin typeface="+mn-lt"/>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sz="1800">
                <a:latin typeface="+mn-lt"/>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a:latin typeface="+mn-lt"/>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a:latin typeface="+mn-lt"/>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sz="1800">
                <a:latin typeface="+mn-lt"/>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8C87F5FB-E78D-4079-9512-12D530F7355E}" type="datetimeFigureOut">
              <a:rPr lang="ru-RU"/>
              <a:pPr>
                <a:defRPr/>
              </a:pPr>
              <a:t>16.04.2015</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857982AA-513F-4839-889F-9183038D0B6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C0C59211-762F-44AB-975F-C4FE1A35C6A2}" type="datetimeFigureOut">
              <a:rPr lang="ru-RU"/>
              <a:pPr>
                <a:defRPr/>
              </a:pPr>
              <a:t>16.04.2015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DA5FD35-48BB-48AD-8BDB-B60F63FA00F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sz="1800">
              <a:latin typeface="+mn-lt"/>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sz="1800">
              <a:latin typeface="+mn-lt"/>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a:latin typeface="+mn-lt"/>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a:latin typeface="+mn-lt"/>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sz="1800">
              <a:latin typeface="+mn-lt"/>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5F70C58C-96DA-43B6-A799-BFB58311000B}" type="datetimeFigureOut">
              <a:rPr lang="ru-RU"/>
              <a:pPr>
                <a:defRPr/>
              </a:pPr>
              <a:t>16.04.2015</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0DAF70E9-97E0-4230-884A-5A8AA8E7F22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4BCB7EBD-D680-46A5-AFFB-E58E95C4C0CF}" type="datetimeFigureOut">
              <a:rPr lang="ru-RU"/>
              <a:pPr>
                <a:defRPr/>
              </a:pPr>
              <a:t>16.04.2015</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2B41DC57-F369-4BF9-BA06-C266D07B893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C9B93195-A6C9-4918-B25D-92E5C1B3758A}" type="datetimeFigureOut">
              <a:rPr lang="ru-RU"/>
              <a:pPr>
                <a:defRPr/>
              </a:pPr>
              <a:t>16.04.2015</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7640F99-21CE-4900-AA42-A807B220D25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8E6CA456-07BB-463D-A9AD-6A4072621E8A}" type="datetimeFigureOut">
              <a:rPr lang="ru-RU"/>
              <a:pPr>
                <a:defRPr/>
              </a:pPr>
              <a:t>16.04.2015</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025CBE9-F778-40E2-AC4B-0DFF63C3370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sz="1800">
                <a:latin typeface="+mn-lt"/>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sz="1800">
                <a:latin typeface="+mn-lt"/>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a:latin typeface="+mn-lt"/>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a:latin typeface="+mn-lt"/>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sz="1800">
                <a:latin typeface="+mn-lt"/>
              </a:endParaRPr>
            </a:p>
          </p:txBody>
        </p:sp>
      </p:grpSp>
      <p:sp>
        <p:nvSpPr>
          <p:cNvPr id="9" name="Date Placeholder 1"/>
          <p:cNvSpPr>
            <a:spLocks noGrp="1"/>
          </p:cNvSpPr>
          <p:nvPr>
            <p:ph type="dt" sz="half" idx="10"/>
          </p:nvPr>
        </p:nvSpPr>
        <p:spPr/>
        <p:txBody>
          <a:bodyPr/>
          <a:lstStyle>
            <a:lvl1pPr>
              <a:defRPr/>
            </a:lvl1pPr>
          </a:lstStyle>
          <a:p>
            <a:pPr>
              <a:defRPr/>
            </a:pPr>
            <a:fld id="{C24AF270-F2C8-4C9F-A9C7-6F147640880E}" type="datetimeFigureOut">
              <a:rPr lang="ru-RU"/>
              <a:pPr>
                <a:defRPr/>
              </a:pPr>
              <a:t>16.04.2015</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549AE09D-3712-4D8E-8128-8DE0AE9CCE6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sz="1800">
                <a:latin typeface="+mn-lt"/>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sz="1800">
                <a:latin typeface="+mn-lt"/>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a:latin typeface="+mn-lt"/>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a:latin typeface="+mn-lt"/>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sz="1800">
                <a:latin typeface="+mn-lt"/>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94BE4177-D24E-4FC9-8B81-4687F43D62B2}" type="datetimeFigureOut">
              <a:rPr lang="ru-RU"/>
              <a:pPr>
                <a:defRPr/>
              </a:pPr>
              <a:t>16.04.2015</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AA599EF6-4935-46D9-9270-5F2F31DD65A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sz="1800">
                <a:latin typeface="+mn-lt"/>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sz="1800">
                <a:latin typeface="+mn-lt"/>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a:latin typeface="+mn-lt"/>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a:latin typeface="+mn-lt"/>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sz="1800">
                <a:latin typeface="+mn-lt"/>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5BC7D031-17F8-48F2-88BA-A641CA6F1488}" type="datetimeFigureOut">
              <a:rPr lang="ru-RU"/>
              <a:pPr>
                <a:defRPr/>
              </a:pPr>
              <a:t>16.04.2015</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D931BD61-94C4-41A1-BD42-6DC2A719229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sz="1800">
                <a:latin typeface="+mn-lt"/>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sz="1800">
                <a:latin typeface="+mn-lt"/>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a:latin typeface="+mn-lt"/>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sz="1800">
                <a:latin typeface="+mn-lt"/>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sz="1800">
                <a:latin typeface="+mn-lt"/>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defRPr>
            </a:lvl1pPr>
          </a:lstStyle>
          <a:p>
            <a:pPr>
              <a:defRPr/>
            </a:pPr>
            <a:fld id="{AB809A40-04DB-4670-B0D7-13DF7E3AA52C}" type="datetimeFigureOut">
              <a:rPr lang="ru-RU"/>
              <a:pPr>
                <a:defRPr/>
              </a:pPr>
              <a:t>16.04.2015</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defRPr>
            </a:lvl1pPr>
          </a:lstStyle>
          <a:p>
            <a:pPr>
              <a:defRPr/>
            </a:pPr>
            <a:fld id="{D1385884-8C29-473D-9C74-9D3CD6A61E25}" type="slidenum">
              <a:rPr lang="ru-RU"/>
              <a:pPr>
                <a:defRPr/>
              </a:pPr>
              <a:t>‹#›</a:t>
            </a:fld>
            <a:endParaRPr lang="ru-RU"/>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888" r:id="rId1"/>
    <p:sldLayoutId id="2147483883" r:id="rId2"/>
    <p:sldLayoutId id="2147483889" r:id="rId3"/>
    <p:sldLayoutId id="2147483884" r:id="rId4"/>
    <p:sldLayoutId id="2147483885" r:id="rId5"/>
    <p:sldLayoutId id="2147483886" r:id="rId6"/>
    <p:sldLayoutId id="2147483890" r:id="rId7"/>
    <p:sldLayoutId id="2147483891" r:id="rId8"/>
    <p:sldLayoutId id="2147483892" r:id="rId9"/>
    <p:sldLayoutId id="2147483887" r:id="rId10"/>
    <p:sldLayoutId id="2147483893"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6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hyperlink" Target="mhtml:file://F:\jasper\&#1058;&#1072;&#1091;&#1090;&#1086;&#1084;&#1077;&#1088;&#1080;&#1103;%20&#8212;%20&#1042;&#1080;&#1082;&#1080;&#1087;&#1077;&#1076;&#1080;&#1103;.mht!/wiki/%D0%A4%D0%B0%D0%B9%D0%BB:Enolketo-tautomers.png"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en.wikipedia.org/wiki/File:Tautomers.gif"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en.wikipedia.org/wiki/File:Lactam-Lactim-Tautomerie_Cyanurs&#228;ure.svg" TargetMode="External"/><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ctrTitle"/>
          </p:nvPr>
        </p:nvSpPr>
        <p:spPr>
          <a:xfrm>
            <a:off x="1187450" y="404813"/>
            <a:ext cx="5976938" cy="1368425"/>
          </a:xfrm>
        </p:spPr>
        <p:txBody>
          <a:bodyPr/>
          <a:lstStyle/>
          <a:p>
            <a:pPr eaLnBrk="1" hangingPunct="1"/>
            <a:r>
              <a:rPr lang="en-US" sz="2000" smtClean="0">
                <a:solidFill>
                  <a:schemeClr val="tx1"/>
                </a:solidFill>
                <a:latin typeface="Times New Roman" pitchFamily="18" charset="0"/>
                <a:cs typeface="Times New Roman" pitchFamily="18" charset="0"/>
              </a:rPr>
              <a:t>Mirzo Ulug’bek nomidagi O’zbekiston Milliy universiteti                                 </a:t>
            </a:r>
            <a:br>
              <a:rPr lang="en-US" sz="2000" smtClean="0">
                <a:solidFill>
                  <a:schemeClr val="tx1"/>
                </a:solidFill>
                <a:latin typeface="Times New Roman" pitchFamily="18" charset="0"/>
                <a:cs typeface="Times New Roman" pitchFamily="18" charset="0"/>
              </a:rPr>
            </a:br>
            <a:r>
              <a:rPr lang="en-US" sz="2000" smtClean="0">
                <a:solidFill>
                  <a:schemeClr val="tx1"/>
                </a:solidFill>
                <a:latin typeface="Times New Roman" pitchFamily="18" charset="0"/>
                <a:cs typeface="Times New Roman" pitchFamily="18" charset="0"/>
              </a:rPr>
              <a:t>Kimyo fakulteti</a:t>
            </a:r>
            <a:endParaRPr lang="ru-RU" sz="2000" smtClean="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553879" y="1986456"/>
            <a:ext cx="6468043" cy="2229229"/>
          </a:xfrm>
        </p:spPr>
        <p:txBody>
          <a:bodyPr rtlCol="0">
            <a:scene3d>
              <a:camera prst="perspectiveRight"/>
              <a:lightRig rig="threePt" dir="t"/>
            </a:scene3d>
            <a:sp3d extrusionH="57150">
              <a:bevelT w="38100" h="38100" prst="angle"/>
            </a:sp3d>
          </a:bodyPr>
          <a:lstStyle/>
          <a:p>
            <a:pPr algn="l" eaLnBrk="1" fontAlgn="auto" hangingPunct="1">
              <a:spcAft>
                <a:spcPts val="0"/>
              </a:spcAft>
              <a:defRPr/>
            </a:pPr>
            <a:endParaRPr lang="en-US" dirty="0" smtClean="0"/>
          </a:p>
          <a:p>
            <a:pPr eaLnBrk="1" fontAlgn="auto" hangingPunct="1">
              <a:spcAft>
                <a:spcPts val="0"/>
              </a:spcAft>
              <a:defRPr/>
            </a:pPr>
            <a:r>
              <a:rPr lang="en-US" sz="3000" dirty="0">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Organik</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kimyo</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fanidan</a:t>
            </a:r>
            <a:r>
              <a:rPr lang="en-US" sz="3000" dirty="0" smtClean="0">
                <a:solidFill>
                  <a:srgbClr val="002060"/>
                </a:solidFill>
                <a:latin typeface="Times New Roman" pitchFamily="18" charset="0"/>
                <a:cs typeface="Times New Roman" pitchFamily="18" charset="0"/>
              </a:rPr>
              <a:t> </a:t>
            </a:r>
          </a:p>
          <a:p>
            <a:pPr eaLnBrk="1" fontAlgn="auto" hangingPunct="1">
              <a:spcAft>
                <a:spcPts val="0"/>
              </a:spcAft>
              <a:defRPr/>
            </a:pPr>
            <a:r>
              <a:rPr lang="en-US" sz="3000" dirty="0" err="1" smtClean="0">
                <a:solidFill>
                  <a:srgbClr val="002060"/>
                </a:solidFill>
                <a:latin typeface="Times New Roman" pitchFamily="18" charset="0"/>
                <a:cs typeface="Times New Roman" pitchFamily="18" charset="0"/>
              </a:rPr>
              <a:t>Kurs</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ishi</a:t>
            </a:r>
            <a:endParaRPr lang="en-US" sz="3000" dirty="0" smtClean="0">
              <a:solidFill>
                <a:srgbClr val="002060"/>
              </a:solidFill>
              <a:latin typeface="Times New Roman" pitchFamily="18" charset="0"/>
              <a:cs typeface="Times New Roman" pitchFamily="18" charset="0"/>
            </a:endParaRPr>
          </a:p>
          <a:p>
            <a:pPr eaLnBrk="1" fontAlgn="auto" hangingPunct="1">
              <a:spcAft>
                <a:spcPts val="0"/>
              </a:spcAft>
              <a:defRPr/>
            </a:pPr>
            <a:r>
              <a:rPr lang="en-US" sz="4800" dirty="0" err="1" smtClean="0">
                <a:solidFill>
                  <a:srgbClr val="7030A0"/>
                </a:solidFill>
                <a:latin typeface="Times New Roman" pitchFamily="18" charset="0"/>
                <a:cs typeface="Times New Roman" pitchFamily="18" charset="0"/>
              </a:rPr>
              <a:t>Tautomeriya</a:t>
            </a:r>
            <a:endParaRPr lang="en-US" sz="4800" dirty="0">
              <a:solidFill>
                <a:srgbClr val="7030A0"/>
              </a:solidFill>
              <a:latin typeface="Times New Roman" pitchFamily="18" charset="0"/>
              <a:cs typeface="Times New Roman" pitchFamily="18" charset="0"/>
            </a:endParaRPr>
          </a:p>
        </p:txBody>
      </p:sp>
      <p:sp>
        <p:nvSpPr>
          <p:cNvPr id="5" name="TextBox 4"/>
          <p:cNvSpPr txBox="1">
            <a:spLocks noChangeArrowheads="1"/>
          </p:cNvSpPr>
          <p:nvPr/>
        </p:nvSpPr>
        <p:spPr bwMode="auto">
          <a:xfrm>
            <a:off x="1619250" y="4221163"/>
            <a:ext cx="5832475" cy="822325"/>
          </a:xfrm>
          <a:prstGeom prst="rect">
            <a:avLst/>
          </a:prstGeom>
          <a:noFill/>
          <a:ln w="9525">
            <a:noFill/>
            <a:miter lim="800000"/>
            <a:headEnd/>
            <a:tailEnd/>
          </a:ln>
        </p:spPr>
        <p:txBody>
          <a:bodyPr>
            <a:spAutoFit/>
          </a:bodyPr>
          <a:lstStyle/>
          <a:p>
            <a:r>
              <a:rPr lang="en-US">
                <a:solidFill>
                  <a:srgbClr val="FF0000"/>
                </a:solidFill>
                <a:latin typeface="Times New Roman" pitchFamily="18" charset="0"/>
                <a:cs typeface="Times New Roman" pitchFamily="18" charset="0"/>
              </a:rPr>
              <a:t>Bajardi: Qurbonov Jasur </a:t>
            </a:r>
          </a:p>
          <a:p>
            <a:r>
              <a:rPr lang="en-US">
                <a:solidFill>
                  <a:srgbClr val="FF0000"/>
                </a:solidFill>
                <a:latin typeface="Times New Roman" pitchFamily="18" charset="0"/>
                <a:cs typeface="Times New Roman" pitchFamily="18" charset="0"/>
              </a:rPr>
              <a:t>Qabul qildi: dotsent Tojimuhamedov H.S</a:t>
            </a:r>
            <a:endParaRPr lang="ru-RU">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ъект 2"/>
          <p:cNvSpPr>
            <a:spLocks noGrp="1"/>
          </p:cNvSpPr>
          <p:nvPr>
            <p:ph idx="1"/>
          </p:nvPr>
        </p:nvSpPr>
        <p:spPr>
          <a:xfrm>
            <a:off x="179388" y="188913"/>
            <a:ext cx="8680450" cy="6477000"/>
          </a:xfrm>
        </p:spPr>
        <p:txBody>
          <a:bodyPr/>
          <a:lstStyle/>
          <a:p>
            <a:pPr marL="742950" lvl="1" indent="-285750" eaLnBrk="1" hangingPunct="1"/>
            <a:r>
              <a:rPr lang="en-US" sz="2400" b="1" i="1" smtClean="0">
                <a:latin typeface="Times New Roman" pitchFamily="18" charset="0"/>
                <a:cs typeface="Times New Roman" pitchFamily="18" charset="0"/>
              </a:rPr>
              <a:t>4.</a:t>
            </a:r>
            <a:r>
              <a:rPr lang="en-US" sz="2400" smtClean="0">
                <a:latin typeface="Times New Roman" pitchFamily="18" charset="0"/>
                <a:cs typeface="Times New Roman" pitchFamily="18" charset="0"/>
              </a:rPr>
              <a:t> Molekulyar formulasi C</a:t>
            </a:r>
            <a:r>
              <a:rPr lang="en-US" sz="2400" baseline="-25000" smtClean="0">
                <a:latin typeface="Times New Roman" pitchFamily="18" charset="0"/>
                <a:cs typeface="Times New Roman" pitchFamily="18" charset="0"/>
              </a:rPr>
              <a:t>8</a:t>
            </a:r>
            <a:r>
              <a:rPr lang="en-US" sz="2400" smtClean="0">
                <a:latin typeface="Times New Roman" pitchFamily="18" charset="0"/>
                <a:cs typeface="Times New Roman" pitchFamily="18" charset="0"/>
              </a:rPr>
              <a:t>H</a:t>
            </a:r>
            <a:r>
              <a:rPr lang="en-US" sz="2400" baseline="-25000" smtClean="0">
                <a:latin typeface="Times New Roman" pitchFamily="18" charset="0"/>
                <a:cs typeface="Times New Roman" pitchFamily="18" charset="0"/>
              </a:rPr>
              <a:t>10 </a:t>
            </a:r>
            <a:r>
              <a:rPr lang="en-US" sz="2400" smtClean="0">
                <a:latin typeface="Times New Roman" pitchFamily="18" charset="0"/>
                <a:cs typeface="Times New Roman" pitchFamily="18" charset="0"/>
              </a:rPr>
              <a:t>bo’lgan aromatik uglevodorod ( dimetil benzol,  yoki ksilen)da metil guruhlarining benzol halqasida nisbiy pozitsiyasi (o-, m-, p-,)  turlicha bo’ladi:</a:t>
            </a:r>
            <a:endParaRPr lang="ru-RU" sz="2400" b="1" i="1" smtClean="0">
              <a:latin typeface="Times New Roman" pitchFamily="18" charset="0"/>
              <a:cs typeface="Times New Roman" pitchFamily="18" charset="0"/>
            </a:endParaRPr>
          </a:p>
          <a:p>
            <a:pPr eaLnBrk="1" hangingPunct="1"/>
            <a:endParaRPr lang="ru-RU" smtClean="0">
              <a:latin typeface="Times New Roman" pitchFamily="18" charset="0"/>
              <a:cs typeface="Times New Roman" pitchFamily="18" charset="0"/>
            </a:endParaRPr>
          </a:p>
        </p:txBody>
      </p:sp>
      <p:sp>
        <p:nvSpPr>
          <p:cNvPr id="25603" name="TextBox 5"/>
          <p:cNvSpPr txBox="1">
            <a:spLocks noChangeArrowheads="1"/>
          </p:cNvSpPr>
          <p:nvPr/>
        </p:nvSpPr>
        <p:spPr bwMode="auto">
          <a:xfrm>
            <a:off x="827088" y="4005263"/>
            <a:ext cx="185737" cy="369887"/>
          </a:xfrm>
          <a:prstGeom prst="rect">
            <a:avLst/>
          </a:prstGeom>
          <a:noFill/>
          <a:ln w="9525">
            <a:noFill/>
            <a:miter lim="800000"/>
            <a:headEnd/>
            <a:tailEnd/>
          </a:ln>
        </p:spPr>
        <p:txBody>
          <a:bodyPr wrap="none">
            <a:spAutoFit/>
          </a:bodyPr>
          <a:lstStyle/>
          <a:p>
            <a:endParaRPr lang="ru-RU" sz="1800">
              <a:latin typeface="Candara" pitchFamily="34" charset="0"/>
            </a:endParaRPr>
          </a:p>
        </p:txBody>
      </p:sp>
      <p:pic>
        <p:nvPicPr>
          <p:cNvPr id="25607" name="Рисунок 3" descr="positional isomers of xylenes"/>
          <p:cNvPicPr>
            <a:picLocks noChangeAspect="1" noChangeArrowheads="1"/>
          </p:cNvPicPr>
          <p:nvPr/>
        </p:nvPicPr>
        <p:blipFill>
          <a:blip r:embed="rId2"/>
          <a:srcRect/>
          <a:stretch>
            <a:fillRect/>
          </a:stretch>
        </p:blipFill>
        <p:spPr bwMode="auto">
          <a:xfrm>
            <a:off x="900113" y="2133600"/>
            <a:ext cx="7416800" cy="273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ъект 2"/>
          <p:cNvSpPr>
            <a:spLocks noGrp="1"/>
          </p:cNvSpPr>
          <p:nvPr>
            <p:ph idx="1"/>
          </p:nvPr>
        </p:nvSpPr>
        <p:spPr>
          <a:xfrm>
            <a:off x="255588" y="255588"/>
            <a:ext cx="8637587" cy="6602412"/>
          </a:xfrm>
        </p:spPr>
        <p:txBody>
          <a:bodyPr/>
          <a:lstStyle/>
          <a:p>
            <a:pPr algn="just" eaLnBrk="1" hangingPunct="1"/>
            <a:r>
              <a:rPr lang="en-US" sz="3200" b="1" i="1" smtClean="0">
                <a:latin typeface="Times New Roman" pitchFamily="18" charset="0"/>
                <a:cs typeface="Times New Roman" pitchFamily="18" charset="0"/>
              </a:rPr>
              <a:t> </a:t>
            </a:r>
            <a:r>
              <a:rPr lang="en-US" b="1" i="1" smtClean="0">
                <a:latin typeface="Times New Roman" pitchFamily="18" charset="0"/>
                <a:cs typeface="Times New Roman" pitchFamily="18" charset="0"/>
              </a:rPr>
              <a:t>Funksional izomeriya</a:t>
            </a:r>
            <a:r>
              <a:rPr lang="en-US" smtClean="0">
                <a:latin typeface="Times New Roman" pitchFamily="18" charset="0"/>
                <a:cs typeface="Times New Roman" pitchFamily="18" charset="0"/>
              </a:rPr>
              <a:t>↔molekulada turli xil funksional guruhlar hosil bo’lishi (mavjudligi) tufayli yuzaga keladi. Funksional izomerlarda molekulyar formula bir xil bo’lishiga qaramay, turlicha funksional guruhlar bo’ladi. Bu izomerlar fizik va kimyoviy xossalari bilan farq qiladi. </a:t>
            </a:r>
          </a:p>
          <a:p>
            <a:pPr algn="just" eaLnBrk="1" hangingPunct="1"/>
            <a:r>
              <a:rPr lang="en-US" b="1" i="1" smtClean="0">
                <a:latin typeface="Times New Roman" pitchFamily="18" charset="0"/>
                <a:cs typeface="Times New Roman" pitchFamily="18" charset="0"/>
              </a:rPr>
              <a:t>1. </a:t>
            </a:r>
            <a:r>
              <a:rPr lang="en-US" smtClean="0">
                <a:latin typeface="Times New Roman" pitchFamily="18" charset="0"/>
                <a:cs typeface="Times New Roman" pitchFamily="18" charset="0"/>
              </a:rPr>
              <a:t> Etil spirtining funksional izomeri dietil efiri hisoblanadi. Har ikkalasi C</a:t>
            </a:r>
            <a:r>
              <a:rPr lang="en-US" baseline="-25000" smtClean="0">
                <a:latin typeface="Times New Roman" pitchFamily="18" charset="0"/>
                <a:cs typeface="Times New Roman" pitchFamily="18" charset="0"/>
              </a:rPr>
              <a:t>2</a:t>
            </a:r>
            <a:r>
              <a:rPr lang="en-US" smtClean="0">
                <a:latin typeface="Times New Roman" pitchFamily="18" charset="0"/>
                <a:cs typeface="Times New Roman" pitchFamily="18" charset="0"/>
              </a:rPr>
              <a:t>H</a:t>
            </a:r>
            <a:r>
              <a:rPr lang="en-US" baseline="-25000" smtClean="0">
                <a:latin typeface="Times New Roman" pitchFamily="18" charset="0"/>
                <a:cs typeface="Times New Roman" pitchFamily="18" charset="0"/>
              </a:rPr>
              <a:t>6</a:t>
            </a:r>
            <a:r>
              <a:rPr lang="en-US" smtClean="0">
                <a:latin typeface="Times New Roman" pitchFamily="18" charset="0"/>
                <a:cs typeface="Times New Roman" pitchFamily="18" charset="0"/>
              </a:rPr>
              <a:t>O molekulyar formulaga ega. Shunga qaramay, funksional guruhi turlicha:</a:t>
            </a:r>
            <a:endParaRPr lang="ru-RU" smtClean="0">
              <a:latin typeface="Times New Roman" pitchFamily="18" charset="0"/>
              <a:cs typeface="Times New Roman" pitchFamily="18" charset="0"/>
            </a:endParaRPr>
          </a:p>
        </p:txBody>
      </p:sp>
      <p:pic>
        <p:nvPicPr>
          <p:cNvPr id="26628" name="Рисунок 3" descr="functional isomers: ethyl alcohol and dimethyl ether"/>
          <p:cNvPicPr>
            <a:picLocks noChangeAspect="1" noChangeArrowheads="1"/>
          </p:cNvPicPr>
          <p:nvPr/>
        </p:nvPicPr>
        <p:blipFill>
          <a:blip r:embed="rId2"/>
          <a:srcRect/>
          <a:stretch>
            <a:fillRect/>
          </a:stretch>
        </p:blipFill>
        <p:spPr bwMode="auto">
          <a:xfrm>
            <a:off x="611188" y="4005263"/>
            <a:ext cx="7200900" cy="151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ъект 2"/>
          <p:cNvSpPr>
            <a:spLocks noGrp="1"/>
          </p:cNvSpPr>
          <p:nvPr>
            <p:ph idx="1"/>
          </p:nvPr>
        </p:nvSpPr>
        <p:spPr>
          <a:xfrm>
            <a:off x="250825" y="188913"/>
            <a:ext cx="8642350" cy="6408737"/>
          </a:xfrm>
        </p:spPr>
        <p:txBody>
          <a:bodyPr/>
          <a:lstStyle/>
          <a:p>
            <a:pPr algn="just" eaLnBrk="1" hangingPunct="1"/>
            <a:r>
              <a:rPr lang="en-US" smtClean="0">
                <a:latin typeface="Times New Roman" pitchFamily="18" charset="0"/>
                <a:cs typeface="Times New Roman" pitchFamily="18" charset="0"/>
              </a:rPr>
              <a:t>Atsetonning funksional izomeri atsetaldegidi hisoblanadi. Molekulyar formulasi har ikkalasida C</a:t>
            </a:r>
            <a:r>
              <a:rPr lang="en-US" baseline="-25000" smtClean="0">
                <a:latin typeface="Times New Roman" pitchFamily="18" charset="0"/>
                <a:cs typeface="Times New Roman" pitchFamily="18" charset="0"/>
              </a:rPr>
              <a:t>3</a:t>
            </a:r>
            <a:r>
              <a:rPr lang="en-US" smtClean="0">
                <a:latin typeface="Times New Roman" pitchFamily="18" charset="0"/>
                <a:cs typeface="Times New Roman" pitchFamily="18" charset="0"/>
              </a:rPr>
              <a:t>H</a:t>
            </a:r>
            <a:r>
              <a:rPr lang="en-US" baseline="-25000" smtClean="0">
                <a:latin typeface="Times New Roman" pitchFamily="18" charset="0"/>
                <a:cs typeface="Times New Roman" pitchFamily="18" charset="0"/>
              </a:rPr>
              <a:t>6</a:t>
            </a:r>
            <a:r>
              <a:rPr lang="en-US" smtClean="0">
                <a:latin typeface="Times New Roman" pitchFamily="18" charset="0"/>
                <a:cs typeface="Times New Roman" pitchFamily="18" charset="0"/>
              </a:rPr>
              <a:t>O, lekin funksional guruhlari turlicha: atsetaldegidida-CHO aldegid funksional guruhi bor, atsetonda esa ›C=O keton funksional guruhi bor. </a:t>
            </a:r>
            <a:endParaRPr lang="ru-RU" b="1" i="1" smtClean="0">
              <a:latin typeface="Times New Roman" pitchFamily="18" charset="0"/>
              <a:cs typeface="Times New Roman" pitchFamily="18" charset="0"/>
            </a:endParaRPr>
          </a:p>
          <a:p>
            <a:pPr algn="just" eaLnBrk="1" hangingPunct="1"/>
            <a:endParaRPr lang="ru-RU" b="1" i="1" smtClean="0">
              <a:latin typeface="Times New Roman" pitchFamily="18" charset="0"/>
              <a:cs typeface="Times New Roman" pitchFamily="18" charset="0"/>
            </a:endParaRPr>
          </a:p>
        </p:txBody>
      </p:sp>
      <p:pic>
        <p:nvPicPr>
          <p:cNvPr id="27652" name="Рисунок 3" descr="functional isomerism: acetaldehyde and acetone"/>
          <p:cNvPicPr>
            <a:picLocks noChangeAspect="1" noChangeArrowheads="1"/>
          </p:cNvPicPr>
          <p:nvPr/>
        </p:nvPicPr>
        <p:blipFill>
          <a:blip r:embed="rId2"/>
          <a:srcRect/>
          <a:stretch>
            <a:fillRect/>
          </a:stretch>
        </p:blipFill>
        <p:spPr bwMode="auto">
          <a:xfrm>
            <a:off x="684213" y="1773238"/>
            <a:ext cx="7272337"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ъект 2"/>
          <p:cNvSpPr>
            <a:spLocks noGrp="1"/>
          </p:cNvSpPr>
          <p:nvPr>
            <p:ph idx="1"/>
          </p:nvPr>
        </p:nvSpPr>
        <p:spPr>
          <a:xfrm>
            <a:off x="250825" y="260350"/>
            <a:ext cx="8642350" cy="6192838"/>
          </a:xfrm>
        </p:spPr>
        <p:txBody>
          <a:bodyPr/>
          <a:lstStyle/>
          <a:p>
            <a:pPr algn="just" eaLnBrk="1" hangingPunct="1"/>
            <a:r>
              <a:rPr lang="en-US" sz="2800" smtClean="0">
                <a:latin typeface="Times New Roman" pitchFamily="18" charset="0"/>
                <a:cs typeface="Times New Roman" pitchFamily="18" charset="0"/>
              </a:rPr>
              <a:t>Sirka kislotasi va metilformiat ham o’zaro funksional izomerlar hisoblanadi. Ularning har ikkalasining molekulyar formulasi C</a:t>
            </a:r>
            <a:r>
              <a:rPr lang="en-US" sz="2800" baseline="-25000" smtClean="0">
                <a:latin typeface="Times New Roman" pitchFamily="18" charset="0"/>
                <a:cs typeface="Times New Roman" pitchFamily="18" charset="0"/>
              </a:rPr>
              <a:t>2</a:t>
            </a:r>
            <a:r>
              <a:rPr lang="en-US" sz="2800" smtClean="0">
                <a:latin typeface="Times New Roman" pitchFamily="18" charset="0"/>
                <a:cs typeface="Times New Roman" pitchFamily="18" charset="0"/>
              </a:rPr>
              <a:t>H</a:t>
            </a:r>
            <a:r>
              <a:rPr lang="en-US" sz="2800" baseline="-25000" smtClean="0">
                <a:latin typeface="Times New Roman" pitchFamily="18" charset="0"/>
                <a:cs typeface="Times New Roman" pitchFamily="18" charset="0"/>
              </a:rPr>
              <a:t>4</a:t>
            </a:r>
            <a:r>
              <a:rPr lang="en-US" sz="2800" smtClean="0">
                <a:latin typeface="Times New Roman" pitchFamily="18" charset="0"/>
                <a:cs typeface="Times New Roman" pitchFamily="18" charset="0"/>
              </a:rPr>
              <a:t>O</a:t>
            </a:r>
            <a:r>
              <a:rPr lang="en-US" sz="2800" baseline="-25000" smtClean="0">
                <a:latin typeface="Times New Roman" pitchFamily="18" charset="0"/>
                <a:cs typeface="Times New Roman" pitchFamily="18" charset="0"/>
              </a:rPr>
              <a:t>2</a:t>
            </a:r>
            <a:r>
              <a:rPr lang="en-US" sz="2800" smtClean="0">
                <a:latin typeface="Times New Roman" pitchFamily="18" charset="0"/>
                <a:cs typeface="Times New Roman" pitchFamily="18" charset="0"/>
              </a:rPr>
              <a:t> , biroq sirka kislotada –COOH funksional guruhi bor, metilformiatda esa –COOCH</a:t>
            </a:r>
            <a:r>
              <a:rPr lang="en-US" sz="2800" baseline="-25000" smtClean="0">
                <a:latin typeface="Times New Roman" pitchFamily="18" charset="0"/>
                <a:cs typeface="Times New Roman" pitchFamily="18" charset="0"/>
              </a:rPr>
              <a:t>3</a:t>
            </a:r>
            <a:r>
              <a:rPr lang="en-US" sz="2800" smtClean="0">
                <a:latin typeface="Times New Roman" pitchFamily="18" charset="0"/>
                <a:cs typeface="Times New Roman" pitchFamily="18" charset="0"/>
              </a:rPr>
              <a:t> murakkab efir funksional guruhi bor</a:t>
            </a:r>
            <a:endParaRPr lang="ru-RU" sz="2800" smtClean="0">
              <a:latin typeface="Times New Roman" pitchFamily="18" charset="0"/>
              <a:cs typeface="Times New Roman" pitchFamily="18" charset="0"/>
            </a:endParaRPr>
          </a:p>
        </p:txBody>
      </p:sp>
      <p:pic>
        <p:nvPicPr>
          <p:cNvPr id="28676" name="Рисунок 3" descr="functional isomerism: acetic acid and methyl formate"/>
          <p:cNvPicPr>
            <a:picLocks noChangeAspect="1" noChangeArrowheads="1"/>
          </p:cNvPicPr>
          <p:nvPr/>
        </p:nvPicPr>
        <p:blipFill>
          <a:blip r:embed="rId2"/>
          <a:srcRect/>
          <a:stretch>
            <a:fillRect/>
          </a:stretch>
        </p:blipFill>
        <p:spPr bwMode="auto">
          <a:xfrm>
            <a:off x="755650" y="2492375"/>
            <a:ext cx="7993063" cy="288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ъект 2"/>
          <p:cNvSpPr>
            <a:spLocks noGrp="1"/>
          </p:cNvSpPr>
          <p:nvPr>
            <p:ph idx="1"/>
          </p:nvPr>
        </p:nvSpPr>
        <p:spPr>
          <a:xfrm>
            <a:off x="250825" y="188913"/>
            <a:ext cx="8642350" cy="6335712"/>
          </a:xfrm>
        </p:spPr>
        <p:txBody>
          <a:bodyPr/>
          <a:lstStyle/>
          <a:p>
            <a:pPr algn="just" eaLnBrk="1" hangingPunct="1"/>
            <a:r>
              <a:rPr lang="en-US" b="1" i="1" smtClean="0">
                <a:latin typeface="Times New Roman" pitchFamily="18" charset="0"/>
                <a:cs typeface="Times New Roman" pitchFamily="18" charset="0"/>
              </a:rPr>
              <a:t>Metameriya</a:t>
            </a:r>
            <a:r>
              <a:rPr lang="en-US" smtClean="0">
                <a:latin typeface="Times New Roman" pitchFamily="18" charset="0"/>
                <a:cs typeface="Times New Roman" pitchFamily="18" charset="0"/>
              </a:rPr>
              <a:t>↔turli xil alkil guruhlarining bir xil funksional guruhga birikishi (joylashishi)dir. </a:t>
            </a:r>
          </a:p>
          <a:p>
            <a:pPr algn="just" eaLnBrk="1" hangingPunct="1"/>
            <a:r>
              <a:rPr lang="en-US" b="1" i="1" smtClean="0">
                <a:latin typeface="Times New Roman" pitchFamily="18" charset="0"/>
                <a:cs typeface="Times New Roman" pitchFamily="18" charset="0"/>
              </a:rPr>
              <a:t>1. </a:t>
            </a:r>
            <a:r>
              <a:rPr lang="en-US" smtClean="0">
                <a:latin typeface="Times New Roman" pitchFamily="18" charset="0"/>
                <a:cs typeface="Times New Roman" pitchFamily="18" charset="0"/>
              </a:rPr>
              <a:t>Masalan, molekulyar formulasi C</a:t>
            </a:r>
            <a:r>
              <a:rPr lang="en-US" baseline="-25000" smtClean="0">
                <a:latin typeface="Times New Roman" pitchFamily="18" charset="0"/>
                <a:cs typeface="Times New Roman" pitchFamily="18" charset="0"/>
              </a:rPr>
              <a:t>4</a:t>
            </a:r>
            <a:r>
              <a:rPr lang="en-US" smtClean="0">
                <a:latin typeface="Times New Roman" pitchFamily="18" charset="0"/>
                <a:cs typeface="Times New Roman" pitchFamily="18" charset="0"/>
              </a:rPr>
              <a:t>H</a:t>
            </a:r>
            <a:r>
              <a:rPr lang="en-US" baseline="-25000" smtClean="0">
                <a:latin typeface="Times New Roman" pitchFamily="18" charset="0"/>
                <a:cs typeface="Times New Roman" pitchFamily="18" charset="0"/>
              </a:rPr>
              <a:t>10</a:t>
            </a:r>
            <a:r>
              <a:rPr lang="en-US" smtClean="0">
                <a:latin typeface="Times New Roman" pitchFamily="18" charset="0"/>
                <a:cs typeface="Times New Roman" pitchFamily="18" charset="0"/>
              </a:rPr>
              <a:t>O</a:t>
            </a:r>
            <a:r>
              <a:rPr lang="en-US" baseline="-25000" smtClean="0">
                <a:latin typeface="Times New Roman" pitchFamily="18" charset="0"/>
                <a:cs typeface="Times New Roman" pitchFamily="18" charset="0"/>
              </a:rPr>
              <a:t> </a:t>
            </a:r>
            <a:r>
              <a:rPr lang="en-US" smtClean="0">
                <a:latin typeface="Times New Roman" pitchFamily="18" charset="0"/>
                <a:cs typeface="Times New Roman" pitchFamily="18" charset="0"/>
              </a:rPr>
              <a:t>bo’lgan, oddiy efir funksional guruhi tutgan efirlar dietilefiri, metilpropil efiri, metil izopropil efiri bo’lishi mumkin. Bunda yagona oddiy efir funksional guruhi (-O-) atrofida turli xil alkil guruhlari joylashadi:</a:t>
            </a:r>
          </a:p>
          <a:p>
            <a:pPr algn="just" eaLnBrk="1" hangingPunct="1"/>
            <a:r>
              <a:rPr lang="en-US" smtClean="0">
                <a:latin typeface="Times New Roman" pitchFamily="18" charset="0"/>
                <a:cs typeface="Times New Roman" pitchFamily="18" charset="0"/>
              </a:rPr>
              <a:t>CH</a:t>
            </a:r>
            <a:r>
              <a:rPr lang="en-US" baseline="-25000" smtClean="0">
                <a:latin typeface="Times New Roman" pitchFamily="18" charset="0"/>
                <a:cs typeface="Times New Roman" pitchFamily="18" charset="0"/>
              </a:rPr>
              <a:t>3</a:t>
            </a:r>
            <a:r>
              <a:rPr lang="en-US" smtClean="0">
                <a:latin typeface="Times New Roman" pitchFamily="18" charset="0"/>
                <a:cs typeface="Times New Roman" pitchFamily="18" charset="0"/>
              </a:rPr>
              <a:t>-CH</a:t>
            </a:r>
            <a:r>
              <a:rPr lang="en-US" baseline="-25000" smtClean="0">
                <a:latin typeface="Times New Roman" pitchFamily="18" charset="0"/>
                <a:cs typeface="Times New Roman" pitchFamily="18" charset="0"/>
              </a:rPr>
              <a:t>2</a:t>
            </a:r>
            <a:r>
              <a:rPr lang="en-US" smtClean="0">
                <a:latin typeface="Times New Roman" pitchFamily="18" charset="0"/>
                <a:cs typeface="Times New Roman" pitchFamily="18" charset="0"/>
              </a:rPr>
              <a:t>-O-CH</a:t>
            </a:r>
            <a:r>
              <a:rPr lang="en-US" baseline="-25000" smtClean="0">
                <a:latin typeface="Times New Roman" pitchFamily="18" charset="0"/>
                <a:cs typeface="Times New Roman" pitchFamily="18" charset="0"/>
              </a:rPr>
              <a:t>2</a:t>
            </a:r>
            <a:r>
              <a:rPr lang="en-US" smtClean="0">
                <a:latin typeface="Times New Roman" pitchFamily="18" charset="0"/>
                <a:cs typeface="Times New Roman" pitchFamily="18" charset="0"/>
              </a:rPr>
              <a:t>-CH</a:t>
            </a:r>
            <a:r>
              <a:rPr lang="en-US" baseline="-25000" smtClean="0">
                <a:latin typeface="Times New Roman" pitchFamily="18" charset="0"/>
                <a:cs typeface="Times New Roman" pitchFamily="18" charset="0"/>
              </a:rPr>
              <a:t>3  </a:t>
            </a:r>
            <a:r>
              <a:rPr lang="en-US" smtClean="0">
                <a:latin typeface="Times New Roman" pitchFamily="18" charset="0"/>
                <a:cs typeface="Times New Roman" pitchFamily="18" charset="0"/>
              </a:rPr>
              <a:t>dietil oddiy efiri</a:t>
            </a:r>
          </a:p>
          <a:p>
            <a:pPr algn="just" eaLnBrk="1" hangingPunct="1"/>
            <a:r>
              <a:rPr lang="en-US" smtClean="0">
                <a:latin typeface="Times New Roman" pitchFamily="18" charset="0"/>
                <a:cs typeface="Times New Roman" pitchFamily="18" charset="0"/>
              </a:rPr>
              <a:t>CH</a:t>
            </a:r>
            <a:r>
              <a:rPr lang="en-US" baseline="-25000" smtClean="0">
                <a:latin typeface="Times New Roman" pitchFamily="18" charset="0"/>
                <a:cs typeface="Times New Roman" pitchFamily="18" charset="0"/>
              </a:rPr>
              <a:t>3</a:t>
            </a:r>
            <a:r>
              <a:rPr lang="en-US" smtClean="0">
                <a:latin typeface="Times New Roman" pitchFamily="18" charset="0"/>
                <a:cs typeface="Times New Roman" pitchFamily="18" charset="0"/>
              </a:rPr>
              <a:t>-O-CH</a:t>
            </a:r>
            <a:r>
              <a:rPr lang="en-US" baseline="-25000" smtClean="0">
                <a:latin typeface="Times New Roman" pitchFamily="18" charset="0"/>
                <a:cs typeface="Times New Roman" pitchFamily="18" charset="0"/>
              </a:rPr>
              <a:t>2</a:t>
            </a:r>
            <a:r>
              <a:rPr lang="en-US" smtClean="0">
                <a:latin typeface="Times New Roman" pitchFamily="18" charset="0"/>
                <a:cs typeface="Times New Roman" pitchFamily="18" charset="0"/>
              </a:rPr>
              <a:t>-CH</a:t>
            </a:r>
            <a:r>
              <a:rPr lang="en-US" baseline="-25000" smtClean="0">
                <a:latin typeface="Times New Roman" pitchFamily="18" charset="0"/>
                <a:cs typeface="Times New Roman" pitchFamily="18" charset="0"/>
              </a:rPr>
              <a:t>2</a:t>
            </a:r>
            <a:r>
              <a:rPr lang="en-US" smtClean="0">
                <a:latin typeface="Times New Roman" pitchFamily="18" charset="0"/>
                <a:cs typeface="Times New Roman" pitchFamily="18" charset="0"/>
              </a:rPr>
              <a:t>-CH</a:t>
            </a:r>
            <a:r>
              <a:rPr lang="en-US" baseline="-25000" smtClean="0">
                <a:latin typeface="Times New Roman" pitchFamily="18" charset="0"/>
                <a:cs typeface="Times New Roman" pitchFamily="18" charset="0"/>
              </a:rPr>
              <a:t>3</a:t>
            </a:r>
            <a:r>
              <a:rPr lang="en-US" smtClean="0">
                <a:latin typeface="Times New Roman" pitchFamily="18" charset="0"/>
                <a:cs typeface="Times New Roman" pitchFamily="18" charset="0"/>
              </a:rPr>
              <a:t>  metil propil oddiy efiri</a:t>
            </a:r>
          </a:p>
          <a:p>
            <a:pPr algn="just" eaLnBrk="1" hangingPunct="1"/>
            <a:r>
              <a:rPr lang="en-US" smtClean="0">
                <a:latin typeface="Times New Roman" pitchFamily="18" charset="0"/>
                <a:cs typeface="Times New Roman" pitchFamily="18" charset="0"/>
              </a:rPr>
              <a:t>CH</a:t>
            </a:r>
            <a:r>
              <a:rPr lang="en-US" baseline="-25000" smtClean="0">
                <a:latin typeface="Times New Roman" pitchFamily="18" charset="0"/>
                <a:cs typeface="Times New Roman" pitchFamily="18" charset="0"/>
              </a:rPr>
              <a:t>3</a:t>
            </a:r>
            <a:r>
              <a:rPr lang="en-US" smtClean="0">
                <a:latin typeface="Times New Roman" pitchFamily="18" charset="0"/>
                <a:cs typeface="Times New Roman" pitchFamily="18" charset="0"/>
              </a:rPr>
              <a:t>-O-CH(CH</a:t>
            </a:r>
            <a:r>
              <a:rPr lang="en-US" baseline="-25000" smtClean="0">
                <a:latin typeface="Times New Roman" pitchFamily="18" charset="0"/>
                <a:cs typeface="Times New Roman" pitchFamily="18" charset="0"/>
              </a:rPr>
              <a:t>3</a:t>
            </a:r>
            <a:r>
              <a:rPr lang="en-US" smtClean="0">
                <a:latin typeface="Times New Roman" pitchFamily="18" charset="0"/>
                <a:cs typeface="Times New Roman" pitchFamily="18" charset="0"/>
              </a:rPr>
              <a:t>)CH</a:t>
            </a:r>
            <a:r>
              <a:rPr lang="en-US" baseline="-25000" smtClean="0">
                <a:latin typeface="Times New Roman" pitchFamily="18" charset="0"/>
                <a:cs typeface="Times New Roman" pitchFamily="18" charset="0"/>
              </a:rPr>
              <a:t>3</a:t>
            </a:r>
            <a:r>
              <a:rPr lang="en-US" smtClean="0">
                <a:latin typeface="Times New Roman" pitchFamily="18" charset="0"/>
                <a:cs typeface="Times New Roman" pitchFamily="18" charset="0"/>
              </a:rPr>
              <a:t>  metil izopropil oddiy efiri</a:t>
            </a:r>
            <a:r>
              <a:rPr lang="en-US" sz="3200" smtClean="0">
                <a:latin typeface="Times New Roman" pitchFamily="18" charset="0"/>
                <a:cs typeface="Times New Roman" pitchFamily="18" charset="0"/>
              </a:rPr>
              <a:t> </a:t>
            </a:r>
          </a:p>
          <a:p>
            <a:pPr eaLnBrk="1" hangingPunct="1"/>
            <a:endParaRPr lang="ru-RU" sz="3200" b="1" i="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ъект 2"/>
          <p:cNvSpPr>
            <a:spLocks noGrp="1"/>
          </p:cNvSpPr>
          <p:nvPr>
            <p:ph idx="1"/>
          </p:nvPr>
        </p:nvSpPr>
        <p:spPr>
          <a:xfrm>
            <a:off x="250825" y="260350"/>
            <a:ext cx="8642350" cy="6337300"/>
          </a:xfrm>
        </p:spPr>
        <p:txBody>
          <a:bodyPr/>
          <a:lstStyle/>
          <a:p>
            <a:pPr algn="just" eaLnBrk="1" hangingPunct="1"/>
            <a:r>
              <a:rPr lang="en-US" sz="4000" b="1" i="1" smtClean="0"/>
              <a:t>2</a:t>
            </a:r>
            <a:r>
              <a:rPr lang="en-US" sz="3200" b="1" i="1" smtClean="0"/>
              <a:t>.  Aminlarda ham metameriya hodisasini kuzatish mumkin:</a:t>
            </a:r>
            <a:endParaRPr lang="ru-RU" sz="3200" b="1" i="1" smtClean="0"/>
          </a:p>
        </p:txBody>
      </p:sp>
      <p:pic>
        <p:nvPicPr>
          <p:cNvPr id="30723" name="Picture 2" descr="C:\Users\Admin\Pictures\metamer1.gif"/>
          <p:cNvPicPr>
            <a:picLocks noChangeAspect="1" noChangeArrowheads="1"/>
          </p:cNvPicPr>
          <p:nvPr/>
        </p:nvPicPr>
        <p:blipFill>
          <a:blip r:embed="rId2"/>
          <a:srcRect/>
          <a:stretch>
            <a:fillRect/>
          </a:stretch>
        </p:blipFill>
        <p:spPr bwMode="auto">
          <a:xfrm>
            <a:off x="755650" y="1700213"/>
            <a:ext cx="7704138" cy="288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Box 2"/>
          <p:cNvSpPr txBox="1">
            <a:spLocks noChangeArrowheads="1"/>
          </p:cNvSpPr>
          <p:nvPr>
            <p:ph idx="4294967295"/>
          </p:nvPr>
        </p:nvSpPr>
        <p:spPr>
          <a:xfrm>
            <a:off x="250825" y="260350"/>
            <a:ext cx="8642350" cy="6121400"/>
          </a:xfrm>
          <a:noFill/>
        </p:spPr>
        <p:txBody>
          <a:bodyPr/>
          <a:lstStyle/>
          <a:p>
            <a:r>
              <a:rPr lang="en-US" sz="2000" b="1" smtClean="0"/>
              <a:t>Organik birikmalartda uchraydigan izomeriya turlarini sxematik ravishda </a:t>
            </a:r>
          </a:p>
          <a:p>
            <a:r>
              <a:rPr lang="en-US" sz="2000" b="1" smtClean="0"/>
              <a:t>quyidagicha ifodalash mumkin</a:t>
            </a:r>
            <a:endParaRPr lang="ru-RU" sz="2000" b="1" smtClean="0"/>
          </a:p>
        </p:txBody>
      </p:sp>
      <p:pic>
        <p:nvPicPr>
          <p:cNvPr id="31749" name="Picture 2"/>
          <p:cNvPicPr>
            <a:picLocks noChangeAspect="1" noChangeArrowheads="1"/>
          </p:cNvPicPr>
          <p:nvPr/>
        </p:nvPicPr>
        <p:blipFill>
          <a:blip r:embed="rId2"/>
          <a:srcRect/>
          <a:stretch>
            <a:fillRect/>
          </a:stretch>
        </p:blipFill>
        <p:spPr bwMode="auto">
          <a:xfrm>
            <a:off x="684213" y="1125538"/>
            <a:ext cx="8135937" cy="547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ъект 1"/>
          <p:cNvSpPr>
            <a:spLocks noGrp="1"/>
          </p:cNvSpPr>
          <p:nvPr>
            <p:ph idx="1"/>
          </p:nvPr>
        </p:nvSpPr>
        <p:spPr>
          <a:xfrm>
            <a:off x="501650" y="549275"/>
            <a:ext cx="8642350" cy="5859463"/>
          </a:xfrm>
        </p:spPr>
        <p:txBody>
          <a:bodyPr/>
          <a:lstStyle/>
          <a:p>
            <a:pPr marL="0" indent="0" algn="just" eaLnBrk="1" hangingPunct="1">
              <a:buFont typeface="Symbol" pitchFamily="18" charset="2"/>
              <a:buNone/>
            </a:pPr>
            <a:r>
              <a:rPr lang="en-US" smtClean="0"/>
              <a:t>Tautomeriya tushunchasi XIX asrda shakllana boshlagan. 1865-yilda Fridrix Kekule benzol uchun oddiy bog’  va qo’shbog’lar ketma-ketligidan iborat siklik tuzilishni taklif qildi. Bu formula quyidagi izomer ko’rinishlarda bo’lishi mumkin deb qaraldi:</a:t>
            </a:r>
            <a:r>
              <a:rPr lang="en-US" sz="3200" smtClean="0"/>
              <a:t>   </a:t>
            </a:r>
            <a:endParaRPr lang="ru-RU" sz="3200" smtClean="0"/>
          </a:p>
          <a:p>
            <a:pPr marL="0" indent="0" algn="just" eaLnBrk="1" hangingPunct="1">
              <a:buFont typeface="Symbol" pitchFamily="18" charset="2"/>
              <a:buNone/>
            </a:pPr>
            <a:endParaRPr lang="ru-RU" sz="3200" smtClean="0"/>
          </a:p>
        </p:txBody>
      </p:sp>
      <p:pic>
        <p:nvPicPr>
          <p:cNvPr id="32773" name="Picture 2"/>
          <p:cNvPicPr>
            <a:picLocks noChangeAspect="1" noChangeArrowheads="1"/>
          </p:cNvPicPr>
          <p:nvPr/>
        </p:nvPicPr>
        <p:blipFill>
          <a:blip r:embed="rId2"/>
          <a:srcRect/>
          <a:stretch>
            <a:fillRect/>
          </a:stretch>
        </p:blipFill>
        <p:spPr bwMode="auto">
          <a:xfrm>
            <a:off x="1258888" y="2349500"/>
            <a:ext cx="5905500" cy="1655763"/>
          </a:xfrm>
          <a:prstGeom prst="rect">
            <a:avLst/>
          </a:prstGeom>
          <a:noFill/>
          <a:ln w="9525">
            <a:noFill/>
            <a:miter lim="800000"/>
            <a:headEnd/>
            <a:tailEnd/>
          </a:ln>
        </p:spPr>
      </p:pic>
      <p:sp>
        <p:nvSpPr>
          <p:cNvPr id="32774" name="TextBox 3"/>
          <p:cNvSpPr txBox="1">
            <a:spLocks noChangeArrowheads="1"/>
          </p:cNvSpPr>
          <p:nvPr/>
        </p:nvSpPr>
        <p:spPr bwMode="auto">
          <a:xfrm>
            <a:off x="395288" y="4437063"/>
            <a:ext cx="8280400" cy="1309687"/>
          </a:xfrm>
          <a:prstGeom prst="rect">
            <a:avLst/>
          </a:prstGeom>
          <a:noFill/>
          <a:ln w="9525">
            <a:noFill/>
            <a:miter lim="800000"/>
            <a:headEnd/>
            <a:tailEnd/>
          </a:ln>
        </p:spPr>
        <p:txBody>
          <a:bodyPr>
            <a:spAutoFit/>
          </a:bodyPr>
          <a:lstStyle/>
          <a:p>
            <a:r>
              <a:rPr lang="en-US">
                <a:latin typeface="Candara" pitchFamily="34" charset="0"/>
              </a:rPr>
              <a:t>Ko’plab taniqli olimlar xuddi shunga o’xshash </a:t>
            </a:r>
          </a:p>
          <a:p>
            <a:r>
              <a:rPr lang="en-US">
                <a:latin typeface="Candara" pitchFamily="34" charset="0"/>
              </a:rPr>
              <a:t>tipdagi moddalarni sintez qilishga harakat </a:t>
            </a:r>
          </a:p>
          <a:p>
            <a:r>
              <a:rPr lang="en-US">
                <a:latin typeface="Candara" pitchFamily="34" charset="0"/>
              </a:rPr>
              <a:t>qilishdi</a:t>
            </a:r>
            <a:r>
              <a:rPr lang="en-US" sz="3200">
                <a:latin typeface="Candara" pitchFamily="34" charset="0"/>
              </a:rPr>
              <a:t>. </a:t>
            </a:r>
            <a:endParaRPr lang="ru-RU" sz="3200">
              <a:latin typeface="Candar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Box 3"/>
          <p:cNvSpPr txBox="1">
            <a:spLocks noChangeArrowheads="1"/>
          </p:cNvSpPr>
          <p:nvPr/>
        </p:nvSpPr>
        <p:spPr bwMode="auto">
          <a:xfrm>
            <a:off x="539750" y="5287963"/>
            <a:ext cx="184150" cy="579437"/>
          </a:xfrm>
          <a:prstGeom prst="rect">
            <a:avLst/>
          </a:prstGeom>
          <a:noFill/>
          <a:ln w="9525">
            <a:noFill/>
            <a:miter lim="800000"/>
            <a:headEnd/>
            <a:tailEnd/>
          </a:ln>
        </p:spPr>
        <p:txBody>
          <a:bodyPr wrap="none">
            <a:spAutoFit/>
          </a:bodyPr>
          <a:lstStyle/>
          <a:p>
            <a:endParaRPr lang="ru-RU" sz="3200">
              <a:latin typeface="Candara" pitchFamily="34" charset="0"/>
            </a:endParaRPr>
          </a:p>
        </p:txBody>
      </p:sp>
      <p:sp>
        <p:nvSpPr>
          <p:cNvPr id="33799" name="Rectangle 7"/>
          <p:cNvSpPr>
            <a:spLocks noChangeArrowheads="1"/>
          </p:cNvSpPr>
          <p:nvPr/>
        </p:nvSpPr>
        <p:spPr bwMode="auto">
          <a:xfrm>
            <a:off x="684213" y="620713"/>
            <a:ext cx="8135937" cy="3013075"/>
          </a:xfrm>
          <a:prstGeom prst="rect">
            <a:avLst/>
          </a:prstGeom>
          <a:noFill/>
          <a:ln w="9525">
            <a:noFill/>
            <a:miter lim="800000"/>
            <a:headEnd/>
            <a:tailEnd/>
          </a:ln>
          <a:effectLst/>
        </p:spPr>
        <p:txBody>
          <a:bodyPr>
            <a:spAutoFit/>
          </a:bodyPr>
          <a:lstStyle/>
          <a:p>
            <a:pPr>
              <a:spcBef>
                <a:spcPct val="20000"/>
              </a:spcBef>
              <a:buClr>
                <a:schemeClr val="accent1"/>
              </a:buClr>
              <a:buSzPct val="100000"/>
              <a:buFont typeface="Symbol" pitchFamily="18" charset="2"/>
              <a:buChar char=""/>
            </a:pPr>
            <a:r>
              <a:rPr lang="en-US">
                <a:solidFill>
                  <a:schemeClr val="tx2"/>
                </a:solidFill>
              </a:rPr>
              <a:t>Bu yo’nalishda ayniqsa, chuqur izlanishni A. Ladenburg va E. Vroblevskiylar olib borishdi. Ammo, (1) va(2) izomerlarni olish uchun qilingan hamma sintezlar bir xil mahsulot hosil bo’lishiga olib kelaverdi.  Natijada, 1872 –yilda  Kekule o’zining ossilyatsion nazariyasiga quyidagilarni kiritdi: “benzol halqasida kimyoviy bog’lar fiksatsiyalanmagan, balki, oddiy va qo’shbog’larning o’zaro tezkor almashinuvi sodir bo’lib turadi”</a:t>
            </a:r>
            <a:endParaRPr lang="ru-RU">
              <a:solidFill>
                <a:schemeClr val="tx2"/>
              </a:solidFill>
            </a:endParaRPr>
          </a:p>
        </p:txBody>
      </p:sp>
      <p:pic>
        <p:nvPicPr>
          <p:cNvPr id="33800" name="Picture 2"/>
          <p:cNvPicPr>
            <a:picLocks noChangeAspect="1" noChangeArrowheads="1"/>
          </p:cNvPicPr>
          <p:nvPr/>
        </p:nvPicPr>
        <p:blipFill>
          <a:blip r:embed="rId2"/>
          <a:srcRect/>
          <a:stretch>
            <a:fillRect/>
          </a:stretch>
        </p:blipFill>
        <p:spPr bwMode="auto">
          <a:xfrm>
            <a:off x="2268538" y="4221163"/>
            <a:ext cx="4608512" cy="1655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ъект 1"/>
          <p:cNvSpPr>
            <a:spLocks noGrp="1"/>
          </p:cNvSpPr>
          <p:nvPr>
            <p:ph idx="1"/>
          </p:nvPr>
        </p:nvSpPr>
        <p:spPr>
          <a:xfrm>
            <a:off x="250825" y="692150"/>
            <a:ext cx="8497888" cy="3816350"/>
          </a:xfrm>
        </p:spPr>
        <p:txBody>
          <a:bodyPr/>
          <a:lstStyle/>
          <a:p>
            <a:pPr algn="just" eaLnBrk="1" hangingPunct="1">
              <a:buFont typeface="Symbol" pitchFamily="18" charset="2"/>
              <a:buNone/>
            </a:pPr>
            <a:r>
              <a:rPr lang="en-US" smtClean="0"/>
              <a:t>Bu orqali F. Kekule shuni isbotladiki, bunday holda tautomeriya mavjud bo’la olmaydi.</a:t>
            </a:r>
          </a:p>
          <a:p>
            <a:pPr algn="just" eaLnBrk="1" hangingPunct="1">
              <a:buFont typeface="Symbol" pitchFamily="18" charset="2"/>
              <a:buNone/>
            </a:pPr>
            <a:r>
              <a:rPr lang="en-US" smtClean="0"/>
              <a:t>Tautomer o’zgarishlar haqidagi qarashlar, bilimlar rivojlanishida buyuk rus olimi A.M.Butlerovning hissasi katta. 1877-yilda Butlerov sulfat kislotaning trimetilkarbinolga ta’siri natijasida diizobutilenning ikkita izomerini oladi va buning sababini shunday tushuntiradi: ikkita uglevodorod, suv, tegishli spirt o’rtasida muvozanat sodir bo’ladi”. Jarayonni esa quyidagi kimyoviy reaksiya tenglamalari va ular o’rtasidagi muvozanat orqali (qaytarlik belgisi) ifodaladi:</a:t>
            </a:r>
            <a:endParaRPr lang="ru-RU"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550" y="1557338"/>
            <a:ext cx="7200900" cy="3671887"/>
          </a:xfrm>
        </p:spPr>
        <p:txBody>
          <a:bodyPr>
            <a:normAutofit/>
          </a:bodyPr>
          <a:lstStyle/>
          <a:p>
            <a:pPr eaLnBrk="1" hangingPunct="1">
              <a:lnSpc>
                <a:spcPct val="80000"/>
              </a:lnSpc>
            </a:pPr>
            <a:r>
              <a:rPr lang="en-US" b="1" smtClean="0">
                <a:latin typeface="Times New Roman" pitchFamily="18" charset="0"/>
                <a:cs typeface="Times New Roman" pitchFamily="18" charset="0"/>
              </a:rPr>
              <a:t>Kirish</a:t>
            </a:r>
            <a:r>
              <a:rPr lang="en-US" smtClean="0">
                <a:latin typeface="Times New Roman" pitchFamily="18" charset="0"/>
                <a:cs typeface="Times New Roman" pitchFamily="18" charset="0"/>
              </a:rPr>
              <a:t>. Organik kimyoda tautomeriya  tushunchasining etimologiyasi. </a:t>
            </a:r>
          </a:p>
          <a:p>
            <a:pPr eaLnBrk="1" hangingPunct="1">
              <a:lnSpc>
                <a:spcPct val="80000"/>
              </a:lnSpc>
            </a:pPr>
            <a:r>
              <a:rPr lang="en-US" b="1" smtClean="0">
                <a:latin typeface="Times New Roman" pitchFamily="18" charset="0"/>
                <a:cs typeface="Times New Roman" pitchFamily="18" charset="0"/>
              </a:rPr>
              <a:t>Asosiy qism</a:t>
            </a:r>
          </a:p>
          <a:p>
            <a:pPr eaLnBrk="1" hangingPunct="1">
              <a:lnSpc>
                <a:spcPct val="80000"/>
              </a:lnSpc>
              <a:buFont typeface="Candara" pitchFamily="34" charset="0"/>
              <a:buAutoNum type="arabicPeriod"/>
            </a:pPr>
            <a:r>
              <a:rPr lang="en-US" smtClean="0">
                <a:latin typeface="Times New Roman" pitchFamily="18" charset="0"/>
                <a:cs typeface="Times New Roman" pitchFamily="18" charset="0"/>
              </a:rPr>
              <a:t>Tautomeriya –dinamik izomeriya sifatida</a:t>
            </a:r>
          </a:p>
          <a:p>
            <a:pPr eaLnBrk="1" hangingPunct="1">
              <a:lnSpc>
                <a:spcPct val="80000"/>
              </a:lnSpc>
              <a:buFont typeface="Symbol" pitchFamily="18" charset="2"/>
              <a:buAutoNum type="arabicPeriod"/>
            </a:pPr>
            <a:r>
              <a:rPr lang="en-US" smtClean="0">
                <a:latin typeface="Times New Roman" pitchFamily="18" charset="0"/>
                <a:cs typeface="Times New Roman" pitchFamily="18" charset="0"/>
              </a:rPr>
              <a:t>Klassik tautomeriya sistemalari</a:t>
            </a:r>
          </a:p>
          <a:p>
            <a:pPr eaLnBrk="1" hangingPunct="1">
              <a:lnSpc>
                <a:spcPct val="80000"/>
              </a:lnSpc>
              <a:buFont typeface="Symbol" pitchFamily="18" charset="2"/>
              <a:buAutoNum type="arabicPeriod"/>
            </a:pPr>
            <a:r>
              <a:rPr lang="en-US" smtClean="0">
                <a:latin typeface="Times New Roman" pitchFamily="18" charset="0"/>
                <a:cs typeface="Times New Roman" pitchFamily="18" charset="0"/>
              </a:rPr>
              <a:t>Zamonaviy tautomeriya sistemalari</a:t>
            </a:r>
          </a:p>
          <a:p>
            <a:pPr eaLnBrk="1" hangingPunct="1">
              <a:lnSpc>
                <a:spcPct val="80000"/>
              </a:lnSpc>
              <a:buFont typeface="Symbol" pitchFamily="18" charset="2"/>
              <a:buAutoNum type="arabicPeriod"/>
            </a:pPr>
            <a:r>
              <a:rPr lang="en-US" smtClean="0">
                <a:latin typeface="Times New Roman" pitchFamily="18" charset="0"/>
                <a:cs typeface="Times New Roman" pitchFamily="18" charset="0"/>
              </a:rPr>
              <a:t>Tautomer jarayonlarning mexanizmlari</a:t>
            </a:r>
          </a:p>
          <a:p>
            <a:pPr eaLnBrk="1" hangingPunct="1">
              <a:lnSpc>
                <a:spcPct val="80000"/>
              </a:lnSpc>
              <a:buFont typeface="Symbol" pitchFamily="18" charset="2"/>
              <a:buAutoNum type="arabicPeriod"/>
            </a:pPr>
            <a:r>
              <a:rPr lang="en-US" smtClean="0">
                <a:latin typeface="Times New Roman" pitchFamily="18" charset="0"/>
                <a:cs typeface="Times New Roman" pitchFamily="18" charset="0"/>
              </a:rPr>
              <a:t>Tautomer o’zgarishlarning amaliy ahamiyati</a:t>
            </a:r>
          </a:p>
          <a:p>
            <a:pPr eaLnBrk="1" hangingPunct="1">
              <a:lnSpc>
                <a:spcPct val="80000"/>
              </a:lnSpc>
            </a:pPr>
            <a:r>
              <a:rPr lang="en-US" b="1" smtClean="0">
                <a:latin typeface="Times New Roman" pitchFamily="18" charset="0"/>
                <a:cs typeface="Times New Roman" pitchFamily="18" charset="0"/>
              </a:rPr>
              <a:t>Xulosa</a:t>
            </a:r>
          </a:p>
          <a:p>
            <a:pPr eaLnBrk="1" hangingPunct="1">
              <a:lnSpc>
                <a:spcPct val="80000"/>
              </a:lnSpc>
            </a:pPr>
            <a:r>
              <a:rPr lang="en-US" b="1" smtClean="0">
                <a:latin typeface="Times New Roman" pitchFamily="18" charset="0"/>
                <a:cs typeface="Times New Roman" pitchFamily="18" charset="0"/>
              </a:rPr>
              <a:t>Foydalanilgan adabiyotlar</a:t>
            </a:r>
          </a:p>
          <a:p>
            <a:pPr eaLnBrk="1" hangingPunct="1">
              <a:lnSpc>
                <a:spcPct val="80000"/>
              </a:lnSpc>
              <a:buFont typeface="Symbol" pitchFamily="18" charset="2"/>
              <a:buNone/>
            </a:pPr>
            <a:endParaRPr lang="ru-RU" sz="2600" smtClean="0">
              <a:latin typeface="Times New Roman" pitchFamily="18" charset="0"/>
              <a:cs typeface="Times New Roman" pitchFamily="18" charset="0"/>
            </a:endParaRPr>
          </a:p>
        </p:txBody>
      </p:sp>
      <p:sp>
        <p:nvSpPr>
          <p:cNvPr id="16386" name="Заголовок 1"/>
          <p:cNvSpPr>
            <a:spLocks noGrp="1"/>
          </p:cNvSpPr>
          <p:nvPr>
            <p:ph type="title"/>
          </p:nvPr>
        </p:nvSpPr>
        <p:spPr>
          <a:xfrm>
            <a:off x="468313" y="333375"/>
            <a:ext cx="8229600" cy="1252538"/>
          </a:xfrm>
        </p:spPr>
        <p:txBody>
          <a:bodyPr/>
          <a:lstStyle/>
          <a:p>
            <a:pPr eaLnBrk="1" hangingPunct="1"/>
            <a:r>
              <a:rPr lang="en-US" sz="2800" smtClean="0"/>
              <a:t>Reja:</a:t>
            </a:r>
            <a:endParaRPr lang="ru-RU"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heel(1)">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80">
                                          <p:stCondLst>
                                            <p:cond delay="0"/>
                                          </p:stCondLst>
                                        </p:cTn>
                                        <p:tgtEl>
                                          <p:spTgt spid="3">
                                            <p:txEl>
                                              <p:pRg st="4" end="4"/>
                                            </p:txEl>
                                          </p:spTgt>
                                        </p:tgtEl>
                                      </p:cBhvr>
                                    </p:animEffect>
                                    <p:anim calcmode="lin" valueType="num">
                                      <p:cBhvr>
                                        <p:cTn id="3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4" end="4"/>
                                            </p:txEl>
                                          </p:spTgt>
                                        </p:tgtEl>
                                      </p:cBhvr>
                                      <p:to x="100000" y="60000"/>
                                    </p:animScale>
                                    <p:animScale>
                                      <p:cBhvr>
                                        <p:cTn id="38" dur="166" decel="50000">
                                          <p:stCondLst>
                                            <p:cond delay="676"/>
                                          </p:stCondLst>
                                        </p:cTn>
                                        <p:tgtEl>
                                          <p:spTgt spid="3">
                                            <p:txEl>
                                              <p:pRg st="4" end="4"/>
                                            </p:txEl>
                                          </p:spTgt>
                                        </p:tgtEl>
                                      </p:cBhvr>
                                      <p:to x="100000" y="100000"/>
                                    </p:animScale>
                                    <p:animScale>
                                      <p:cBhvr>
                                        <p:cTn id="39" dur="26">
                                          <p:stCondLst>
                                            <p:cond delay="1312"/>
                                          </p:stCondLst>
                                        </p:cTn>
                                        <p:tgtEl>
                                          <p:spTgt spid="3">
                                            <p:txEl>
                                              <p:pRg st="4" end="4"/>
                                            </p:txEl>
                                          </p:spTgt>
                                        </p:tgtEl>
                                      </p:cBhvr>
                                      <p:to x="100000" y="80000"/>
                                    </p:animScale>
                                    <p:animScale>
                                      <p:cBhvr>
                                        <p:cTn id="40" dur="166" decel="50000">
                                          <p:stCondLst>
                                            <p:cond delay="1338"/>
                                          </p:stCondLst>
                                        </p:cTn>
                                        <p:tgtEl>
                                          <p:spTgt spid="3">
                                            <p:txEl>
                                              <p:pRg st="4" end="4"/>
                                            </p:txEl>
                                          </p:spTgt>
                                        </p:tgtEl>
                                      </p:cBhvr>
                                      <p:to x="100000" y="100000"/>
                                    </p:animScale>
                                    <p:animScale>
                                      <p:cBhvr>
                                        <p:cTn id="41" dur="26">
                                          <p:stCondLst>
                                            <p:cond delay="1642"/>
                                          </p:stCondLst>
                                        </p:cTn>
                                        <p:tgtEl>
                                          <p:spTgt spid="3">
                                            <p:txEl>
                                              <p:pRg st="4" end="4"/>
                                            </p:txEl>
                                          </p:spTgt>
                                        </p:tgtEl>
                                      </p:cBhvr>
                                      <p:to x="100000" y="90000"/>
                                    </p:animScale>
                                    <p:animScale>
                                      <p:cBhvr>
                                        <p:cTn id="42" dur="166" decel="50000">
                                          <p:stCondLst>
                                            <p:cond delay="1668"/>
                                          </p:stCondLst>
                                        </p:cTn>
                                        <p:tgtEl>
                                          <p:spTgt spid="3">
                                            <p:txEl>
                                              <p:pRg st="4" end="4"/>
                                            </p:txEl>
                                          </p:spTgt>
                                        </p:tgtEl>
                                      </p:cBhvr>
                                      <p:to x="100000" y="100000"/>
                                    </p:animScale>
                                    <p:animScale>
                                      <p:cBhvr>
                                        <p:cTn id="43" dur="26">
                                          <p:stCondLst>
                                            <p:cond delay="1808"/>
                                          </p:stCondLst>
                                        </p:cTn>
                                        <p:tgtEl>
                                          <p:spTgt spid="3">
                                            <p:txEl>
                                              <p:pRg st="4" end="4"/>
                                            </p:txEl>
                                          </p:spTgt>
                                        </p:tgtEl>
                                      </p:cBhvr>
                                      <p:to x="100000" y="95000"/>
                                    </p:animScale>
                                    <p:animScale>
                                      <p:cBhvr>
                                        <p:cTn id="44" dur="166" decel="50000">
                                          <p:stCondLst>
                                            <p:cond delay="1834"/>
                                          </p:stCondLst>
                                        </p:cTn>
                                        <p:tgtEl>
                                          <p:spTgt spid="3">
                                            <p:txEl>
                                              <p:pRg st="4" end="4"/>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2000"/>
                                        <p:tgtEl>
                                          <p:spTgt spid="3">
                                            <p:txEl>
                                              <p:pRg st="6" end="6"/>
                                            </p:txEl>
                                          </p:spTgt>
                                        </p:tgtEl>
                                      </p:cBhvr>
                                    </p:animEffect>
                                    <p:anim calcmode="lin" valueType="num">
                                      <p:cBhvr>
                                        <p:cTn id="57"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8"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38" presetClass="entr" presetSubtype="0" accel="50000" fill="hold" nodeType="clickEffect">
                                  <p:stCondLst>
                                    <p:cond delay="0"/>
                                  </p:stCondLst>
                                  <p:iterate type="lt">
                                    <p:tmPct val="50000"/>
                                  </p:iterate>
                                  <p:childTnLst>
                                    <p:set>
                                      <p:cBhvr>
                                        <p:cTn id="62" dur="1" fill="hold">
                                          <p:stCondLst>
                                            <p:cond delay="0"/>
                                          </p:stCondLst>
                                        </p:cTn>
                                        <p:tgtEl>
                                          <p:spTgt spid="3">
                                            <p:txEl>
                                              <p:pRg st="7" end="7"/>
                                            </p:txEl>
                                          </p:spTgt>
                                        </p:tgtEl>
                                        <p:attrNameLst>
                                          <p:attrName>style.visibility</p:attrName>
                                        </p:attrNameLst>
                                      </p:cBhvr>
                                      <p:to>
                                        <p:strVal val="visible"/>
                                      </p:to>
                                    </p:set>
                                    <p:set>
                                      <p:cBhvr>
                                        <p:cTn id="63" dur="455" fill="hold">
                                          <p:stCondLst>
                                            <p:cond delay="0"/>
                                          </p:stCondLst>
                                        </p:cTn>
                                        <p:tgtEl>
                                          <p:spTgt spid="3">
                                            <p:txEl>
                                              <p:pRg st="7" end="7"/>
                                            </p:txEl>
                                          </p:spTgt>
                                        </p:tgtEl>
                                        <p:attrNameLst>
                                          <p:attrName>style.rotation</p:attrName>
                                        </p:attrNameLst>
                                      </p:cBhvr>
                                      <p:to>
                                        <p:strVal val="-45.0"/>
                                      </p:to>
                                    </p:set>
                                    <p:anim calcmode="lin" valueType="num">
                                      <p:cBhvr>
                                        <p:cTn id="64" dur="455" fill="hold">
                                          <p:stCondLst>
                                            <p:cond delay="455"/>
                                          </p:stCondLst>
                                        </p:cTn>
                                        <p:tgtEl>
                                          <p:spTgt spid="3">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3">
                                            <p:txEl>
                                              <p:pRg st="7" end="7"/>
                                            </p:txEl>
                                          </p:spTgt>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3">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3">
                                            <p:txEl>
                                              <p:pRg st="7" end="7"/>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6" presetClass="entr" presetSubtype="0" fill="hold" nodeType="clickEffect">
                                  <p:stCondLst>
                                    <p:cond delay="0"/>
                                  </p:stCondLst>
                                  <p:iterate type="lt">
                                    <p:tmPct val="10000"/>
                                  </p:iterate>
                                  <p:childTnLst>
                                    <p:set>
                                      <p:cBhvr>
                                        <p:cTn id="71" dur="1" fill="hold">
                                          <p:stCondLst>
                                            <p:cond delay="0"/>
                                          </p:stCondLst>
                                        </p:cTn>
                                        <p:tgtEl>
                                          <p:spTgt spid="3">
                                            <p:txEl>
                                              <p:pRg st="8" end="8"/>
                                            </p:txEl>
                                          </p:spTgt>
                                        </p:tgtEl>
                                        <p:attrNameLst>
                                          <p:attrName>style.visibility</p:attrName>
                                        </p:attrNameLst>
                                      </p:cBhvr>
                                      <p:to>
                                        <p:strVal val="visible"/>
                                      </p:to>
                                    </p:set>
                                    <p:anim by="(-#ppt_w*2)" calcmode="lin" valueType="num">
                                      <p:cBhvr rctx="PPT">
                                        <p:cTn id="72" dur="500" autoRev="1" fill="hold">
                                          <p:stCondLst>
                                            <p:cond delay="0"/>
                                          </p:stCondLst>
                                        </p:cTn>
                                        <p:tgtEl>
                                          <p:spTgt spid="3">
                                            <p:txEl>
                                              <p:pRg st="8" end="8"/>
                                            </p:txEl>
                                          </p:spTgt>
                                        </p:tgtEl>
                                        <p:attrNameLst>
                                          <p:attrName>ppt_w</p:attrName>
                                        </p:attrNameLst>
                                      </p:cBhvr>
                                    </p:anim>
                                    <p:anim by="(#ppt_w*0.50)" calcmode="lin" valueType="num">
                                      <p:cBhvr>
                                        <p:cTn id="73" dur="500" decel="50000" autoRev="1" fill="hold">
                                          <p:stCondLst>
                                            <p:cond delay="0"/>
                                          </p:stCondLst>
                                        </p:cTn>
                                        <p:tgtEl>
                                          <p:spTgt spid="3">
                                            <p:txEl>
                                              <p:pRg st="8" end="8"/>
                                            </p:txEl>
                                          </p:spTgt>
                                        </p:tgtEl>
                                        <p:attrNameLst>
                                          <p:attrName>ppt_x</p:attrName>
                                        </p:attrNameLst>
                                      </p:cBhvr>
                                    </p:anim>
                                    <p:anim from="(-#ppt_h/2)" to="(#ppt_y)" calcmode="lin" valueType="num">
                                      <p:cBhvr>
                                        <p:cTn id="74" dur="1000" fill="hold">
                                          <p:stCondLst>
                                            <p:cond delay="0"/>
                                          </p:stCondLst>
                                        </p:cTn>
                                        <p:tgtEl>
                                          <p:spTgt spid="3">
                                            <p:txEl>
                                              <p:pRg st="8" end="8"/>
                                            </p:txEl>
                                          </p:spTgt>
                                        </p:tgtEl>
                                        <p:attrNameLst>
                                          <p:attrName>ppt_y</p:attrName>
                                        </p:attrNameLst>
                                      </p:cBhvr>
                                    </p:anim>
                                    <p:animRot by="21600000">
                                      <p:cBhvr>
                                        <p:cTn id="75" dur="1000" fill="hold">
                                          <p:stCondLst>
                                            <p:cond delay="0"/>
                                          </p:stCondLst>
                                        </p:cTn>
                                        <p:tgtEl>
                                          <p:spTgt spid="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p:cNvPicPr>
            <a:picLocks noChangeAspect="1" noChangeArrowheads="1"/>
          </p:cNvPicPr>
          <p:nvPr>
            <p:ph idx="4294967295"/>
          </p:nvPr>
        </p:nvPicPr>
        <p:blipFill>
          <a:blip r:embed="rId2"/>
          <a:srcRect/>
          <a:stretch>
            <a:fillRect/>
          </a:stretch>
        </p:blipFill>
        <p:spPr>
          <a:xfrm>
            <a:off x="684213" y="981075"/>
            <a:ext cx="7559675" cy="4491038"/>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ъект 1"/>
          <p:cNvSpPr>
            <a:spLocks noGrp="1"/>
          </p:cNvSpPr>
          <p:nvPr>
            <p:ph idx="1"/>
          </p:nvPr>
        </p:nvSpPr>
        <p:spPr>
          <a:xfrm>
            <a:off x="250825" y="260350"/>
            <a:ext cx="8642350" cy="6408738"/>
          </a:xfrm>
        </p:spPr>
        <p:txBody>
          <a:bodyPr/>
          <a:lstStyle/>
          <a:p>
            <a:pPr algn="just" eaLnBrk="1" hangingPunct="1"/>
            <a:r>
              <a:rPr lang="en-US" smtClean="0"/>
              <a:t>O’z qarashlariga zamonaviy nuqtai nazardan yondashib Butlerov bu muvozanatni mavjudligini va tegishli reagentlar ta’sirida esa buzilishini  aytib o’tadi. </a:t>
            </a:r>
          </a:p>
          <a:p>
            <a:pPr algn="just" eaLnBrk="1" hangingPunct="1"/>
            <a:r>
              <a:rPr lang="en-US" smtClean="0"/>
              <a:t>“ Bunday hollarda,-deb yozadi A.M. Butlerov,- bunday moddalarning kimyoviy tuzilishiga qaratilgan har bir izlanishda, molekula o’zini ikki va undan ortiq izomer formalarda namoyon qiladi. Ko’rinib turibdiki, bunday moddaning kimyoviy reaksiyasi uning har xil tuzilishiga, reagent turi va tajriba sharoitiga bog’liq holda aniqlanadi. </a:t>
            </a:r>
          </a:p>
          <a:p>
            <a:pPr algn="just" eaLnBrk="1" hangingPunct="1"/>
            <a:r>
              <a:rPr lang="en-US" smtClean="0"/>
              <a:t>1885-yilda K.Laar o’zining “ o’xshash moddalarning bir nechta tuzilish formulalarida bo’lish imkoniyatlari to’g’risida” nomli klassik maqolasini nashr qildirdi. Maqolada u asosiy e’tiborni (bitta) o’xshash moddalar ikki xil izomer ko’rinishida o’ziga moddalarni biriktiradi, o’sha paytda ma’lum bo’lgan moddalardan misol tariqasida p-nitrozofenol(3) ni xinoniksim(4) bilan , azobenzol-</a:t>
            </a:r>
            <a:r>
              <a:rPr lang="el-GR" smtClean="0"/>
              <a:t>α</a:t>
            </a:r>
            <a:r>
              <a:rPr lang="en-US" smtClean="0"/>
              <a:t>-naftolni(5) esa fenilgidrazon-</a:t>
            </a:r>
            <a:r>
              <a:rPr lang="el-GR" smtClean="0"/>
              <a:t>α</a:t>
            </a:r>
            <a:r>
              <a:rPr lang="en-US" smtClean="0"/>
              <a:t>-naftoxinon(6) bilan o’zaro farqlash uchun reaksiyalar o’tkazadi:</a:t>
            </a:r>
            <a:endParaRPr lang="ru-RU" smtClean="0"/>
          </a:p>
          <a:p>
            <a:pPr algn="just" eaLnBrk="1" hangingPunct="1"/>
            <a:endParaRPr lang="ru-RU" smtClean="0"/>
          </a:p>
          <a:p>
            <a:pPr eaLnBrk="1" hangingPunct="1"/>
            <a:endParaRPr lang="ru-RU"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2"/>
          <p:cNvPicPr>
            <a:picLocks noChangeAspect="1" noChangeArrowheads="1"/>
          </p:cNvPicPr>
          <p:nvPr>
            <p:ph idx="4294967295"/>
          </p:nvPr>
        </p:nvPicPr>
        <p:blipFill>
          <a:blip r:embed="rId2"/>
          <a:srcRect/>
          <a:stretch>
            <a:fillRect/>
          </a:stretch>
        </p:blipFill>
        <p:spPr>
          <a:xfrm>
            <a:off x="539750" y="836613"/>
            <a:ext cx="7848600" cy="4608512"/>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468313" y="476250"/>
            <a:ext cx="7920037" cy="3706813"/>
          </a:xfrm>
          <a:prstGeom prst="rect">
            <a:avLst/>
          </a:prstGeom>
          <a:noFill/>
          <a:ln w="9525">
            <a:noFill/>
            <a:miter lim="800000"/>
            <a:headEnd/>
            <a:tailEnd/>
          </a:ln>
          <a:effectLst/>
        </p:spPr>
        <p:txBody>
          <a:bodyPr>
            <a:spAutoFit/>
          </a:bodyPr>
          <a:lstStyle/>
          <a:p>
            <a:pPr>
              <a:lnSpc>
                <a:spcPct val="90000"/>
              </a:lnSpc>
              <a:spcBef>
                <a:spcPct val="20000"/>
              </a:spcBef>
              <a:buClr>
                <a:schemeClr val="accent1"/>
              </a:buClr>
              <a:buSzPct val="100000"/>
              <a:buFont typeface="Symbol" pitchFamily="18" charset="2"/>
              <a:buChar char=""/>
            </a:pPr>
            <a:r>
              <a:rPr lang="en-US">
                <a:solidFill>
                  <a:schemeClr val="tx2"/>
                </a:solidFill>
              </a:rPr>
              <a:t>K.Laar jarayonni izohlab, quyidagicha taxmin qildi: “ keltirilgan ikkita izomerlar juftining bir-biriga o’tib turishida vodorod ikkita mavjud forma orasida oraliq holatni egallaydi, vodorodning bunday ikki tomonlama tebranishi ayni moddaning ikki xil xarakterini belgilaydi”. Bu holat uchun u “tautomeriya” terminini qo’llashni taklif qildi. O’zining xato qarashlari natijasida Laar quyidagi xulosaga keldiki, (3), (4), (5), (6) strukturalarni real mavjud emas deb hisobladi, uning fikricha bu izomerlar faqat bitta moddadagi ichki molekulyar tebranish holatining tasodifiy ko’rinishidir.</a:t>
            </a:r>
            <a:endParaRPr lang="ru-RU">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260350"/>
            <a:ext cx="8642350" cy="6264275"/>
          </a:xfrm>
        </p:spPr>
        <p:txBody>
          <a:bodyPr>
            <a:normAutofit/>
          </a:bodyPr>
          <a:lstStyle/>
          <a:p>
            <a:pPr algn="just" eaLnBrk="1" hangingPunct="1">
              <a:lnSpc>
                <a:spcPct val="90000"/>
              </a:lnSpc>
            </a:pPr>
            <a:r>
              <a:rPr lang="en-US" sz="3200" smtClean="0"/>
              <a:t>    </a:t>
            </a:r>
            <a:r>
              <a:rPr lang="en-US" smtClean="0"/>
              <a:t>Shu tariqa, kimyogarlar ko’plab tautomer sistemalarni tadqiq qilishdi. Bir qancha holatlarda har bir tautomerni alohida ajratib olishga va xossalarini, xarakterini o’rganishga muvaffaq bo’lishdi, birgina ularni aralshma holida ham YaMR, UB spektroskopiya metodlaridan foydalanib kuzatish imkoniyati aniqlandi. Hozirgi vaqtga kelib, ko’plab tautomeriya sistemlari ochilgan va o’rganilgan. Biz ulardan bir nechtasini ko’rib chiqamiz.   Klassik misol sifatida </a:t>
            </a:r>
            <a:r>
              <a:rPr lang="en-US" b="1" i="1" smtClean="0"/>
              <a:t>keto-enol</a:t>
            </a:r>
            <a:r>
              <a:rPr lang="en-US" smtClean="0"/>
              <a:t> tautomeriyani olaylik. Tautomeriyaning bu turi to’liq holda atsetosirkakislota etil efiri misolida o’rganilgan (7): </a:t>
            </a:r>
            <a:endParaRPr lang="ru-RU"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188913"/>
            <a:ext cx="8713788" cy="6408737"/>
          </a:xfrm>
        </p:spPr>
        <p:txBody>
          <a:bodyPr rtlCol="0">
            <a:normAutofit/>
          </a:bodyPr>
          <a:lstStyle/>
          <a:p>
            <a:pPr marL="0" indent="0" algn="just" eaLnBrk="1" fontAlgn="auto" hangingPunct="1">
              <a:spcAft>
                <a:spcPts val="0"/>
              </a:spcAft>
              <a:buFont typeface="Symbol" pitchFamily="18" charset="2"/>
              <a:buNone/>
              <a:defRPr/>
            </a:pPr>
            <a:endParaRPr lang="en-US" dirty="0" smtClean="0"/>
          </a:p>
          <a:p>
            <a:pPr marL="0" indent="0" algn="just" eaLnBrk="1" fontAlgn="auto" hangingPunct="1">
              <a:spcAft>
                <a:spcPts val="0"/>
              </a:spcAft>
              <a:buFont typeface="Symbol" pitchFamily="18" charset="2"/>
              <a:buNone/>
              <a:defRPr/>
            </a:pPr>
            <a:endParaRPr lang="en-US" dirty="0"/>
          </a:p>
          <a:p>
            <a:pPr marL="0" indent="0" algn="just" eaLnBrk="1" fontAlgn="auto" hangingPunct="1">
              <a:spcAft>
                <a:spcPts val="0"/>
              </a:spcAft>
              <a:buFont typeface="Symbol" pitchFamily="18" charset="2"/>
              <a:buNone/>
              <a:defRPr/>
            </a:pPr>
            <a:endParaRPr lang="en-US" dirty="0" smtClean="0"/>
          </a:p>
          <a:p>
            <a:pPr marL="0" indent="0" algn="just" eaLnBrk="1" fontAlgn="auto" hangingPunct="1">
              <a:spcAft>
                <a:spcPts val="0"/>
              </a:spcAft>
              <a:buFont typeface="Symbol" pitchFamily="18" charset="2"/>
              <a:buNone/>
              <a:defRPr/>
            </a:pPr>
            <a:endParaRPr lang="en-US" dirty="0"/>
          </a:p>
          <a:p>
            <a:pPr marL="0" indent="0" algn="just" eaLnBrk="1" fontAlgn="auto" hangingPunct="1">
              <a:spcAft>
                <a:spcPts val="0"/>
              </a:spcAft>
              <a:buFont typeface="Symbol" pitchFamily="18" charset="2"/>
              <a:buNone/>
              <a:defRPr/>
            </a:pPr>
            <a:endParaRPr lang="en-US" dirty="0" smtClean="0"/>
          </a:p>
          <a:p>
            <a:pPr marL="274320" indent="-274320" algn="just" eaLnBrk="1" fontAlgn="auto" hangingPunct="1">
              <a:spcAft>
                <a:spcPts val="0"/>
              </a:spcAft>
              <a:defRPr/>
            </a:pPr>
            <a:r>
              <a:rPr lang="en-US" sz="3200" dirty="0" err="1" smtClean="0"/>
              <a:t>Atsetosirkakislota</a:t>
            </a:r>
            <a:r>
              <a:rPr lang="en-US" sz="3200" dirty="0" smtClean="0"/>
              <a:t> </a:t>
            </a:r>
            <a:r>
              <a:rPr lang="en-US" sz="3200" dirty="0" err="1" smtClean="0"/>
              <a:t>efirining</a:t>
            </a:r>
            <a:r>
              <a:rPr lang="en-US" sz="3200" dirty="0" smtClean="0"/>
              <a:t> </a:t>
            </a:r>
            <a:r>
              <a:rPr lang="en-US" sz="3200" dirty="0" err="1" smtClean="0"/>
              <a:t>umumiy</a:t>
            </a:r>
            <a:r>
              <a:rPr lang="en-US" sz="3200" dirty="0" smtClean="0"/>
              <a:t> </a:t>
            </a:r>
            <a:r>
              <a:rPr lang="en-US" sz="3200" dirty="0" err="1" smtClean="0"/>
              <a:t>holdagi</a:t>
            </a:r>
            <a:r>
              <a:rPr lang="en-US" sz="3200" dirty="0" smtClean="0"/>
              <a:t> </a:t>
            </a:r>
            <a:r>
              <a:rPr lang="en-US" sz="3200" dirty="0" err="1" smtClean="0"/>
              <a:t>xossalari</a:t>
            </a:r>
            <a:r>
              <a:rPr lang="en-US" sz="3200" dirty="0" smtClean="0"/>
              <a:t> </a:t>
            </a:r>
            <a:r>
              <a:rPr lang="en-US" sz="3200" dirty="0" err="1" smtClean="0"/>
              <a:t>uning</a:t>
            </a:r>
            <a:r>
              <a:rPr lang="en-US" sz="3200" dirty="0" smtClean="0"/>
              <a:t> </a:t>
            </a:r>
            <a:r>
              <a:rPr lang="en-US" sz="3200" dirty="0" err="1" smtClean="0"/>
              <a:t>yuqoridagi</a:t>
            </a:r>
            <a:r>
              <a:rPr lang="en-US" sz="3200" dirty="0" smtClean="0"/>
              <a:t> </a:t>
            </a:r>
            <a:r>
              <a:rPr lang="en-US" sz="3200" dirty="0" err="1" smtClean="0"/>
              <a:t>formulasi</a:t>
            </a:r>
            <a:r>
              <a:rPr lang="en-US" sz="3200" dirty="0" smtClean="0"/>
              <a:t> </a:t>
            </a:r>
            <a:r>
              <a:rPr lang="en-US" sz="3200" dirty="0" err="1" smtClean="0"/>
              <a:t>bilan</a:t>
            </a:r>
            <a:r>
              <a:rPr lang="en-US" sz="3200" dirty="0" smtClean="0"/>
              <a:t> </a:t>
            </a:r>
            <a:r>
              <a:rPr lang="en-US" sz="3200" dirty="0" err="1" smtClean="0"/>
              <a:t>muvofiq</a:t>
            </a:r>
            <a:r>
              <a:rPr lang="en-US" sz="3200" dirty="0" smtClean="0"/>
              <a:t> </a:t>
            </a:r>
            <a:r>
              <a:rPr lang="en-US" sz="3200" dirty="0" err="1" smtClean="0"/>
              <a:t>keladi</a:t>
            </a:r>
            <a:r>
              <a:rPr lang="en-US" sz="3200" dirty="0" smtClean="0"/>
              <a:t>: </a:t>
            </a:r>
            <a:r>
              <a:rPr lang="en-US" sz="3200" dirty="0" err="1" smtClean="0"/>
              <a:t>murakkab</a:t>
            </a:r>
            <a:r>
              <a:rPr lang="en-US" sz="3200" dirty="0" smtClean="0"/>
              <a:t> </a:t>
            </a:r>
            <a:r>
              <a:rPr lang="en-US" sz="3200" dirty="0" err="1" smtClean="0"/>
              <a:t>efir</a:t>
            </a:r>
            <a:r>
              <a:rPr lang="en-US" sz="3200" dirty="0" smtClean="0"/>
              <a:t> </a:t>
            </a:r>
            <a:r>
              <a:rPr lang="en-US" sz="3200" dirty="0" err="1" smtClean="0"/>
              <a:t>sifatida</a:t>
            </a:r>
            <a:r>
              <a:rPr lang="en-US" sz="3200" dirty="0" smtClean="0"/>
              <a:t> </a:t>
            </a:r>
            <a:r>
              <a:rPr lang="en-US" sz="3200" dirty="0" err="1" smtClean="0"/>
              <a:t>bu</a:t>
            </a:r>
            <a:r>
              <a:rPr lang="en-US" sz="3200" dirty="0" smtClean="0"/>
              <a:t> </a:t>
            </a:r>
            <a:r>
              <a:rPr lang="en-US" sz="3200" dirty="0" err="1" smtClean="0"/>
              <a:t>modda</a:t>
            </a:r>
            <a:r>
              <a:rPr lang="en-US" sz="3200" dirty="0" smtClean="0"/>
              <a:t> </a:t>
            </a:r>
            <a:r>
              <a:rPr lang="en-US" sz="3200" dirty="0" err="1" smtClean="0"/>
              <a:t>gidrolizlanadi</a:t>
            </a:r>
            <a:r>
              <a:rPr lang="en-US" sz="3200" dirty="0" smtClean="0"/>
              <a:t>, </a:t>
            </a:r>
            <a:r>
              <a:rPr lang="en-US" sz="3200" dirty="0" err="1" smtClean="0"/>
              <a:t>keton</a:t>
            </a:r>
            <a:r>
              <a:rPr lang="en-US" sz="3200" dirty="0" smtClean="0"/>
              <a:t> </a:t>
            </a:r>
            <a:r>
              <a:rPr lang="en-US" sz="3200" dirty="0" err="1" smtClean="0"/>
              <a:t>sifatida</a:t>
            </a:r>
            <a:r>
              <a:rPr lang="en-US" sz="3200" dirty="0" smtClean="0"/>
              <a:t> </a:t>
            </a:r>
            <a:r>
              <a:rPr lang="en-US" sz="3200" dirty="0" err="1" smtClean="0"/>
              <a:t>esa</a:t>
            </a:r>
            <a:r>
              <a:rPr lang="en-US" sz="3200" dirty="0" smtClean="0"/>
              <a:t> </a:t>
            </a:r>
            <a:r>
              <a:rPr lang="en-US" sz="3200" dirty="0" err="1" smtClean="0"/>
              <a:t>gidroksilamin</a:t>
            </a:r>
            <a:r>
              <a:rPr lang="en-US" sz="3200" dirty="0" smtClean="0"/>
              <a:t>, </a:t>
            </a:r>
            <a:r>
              <a:rPr lang="en-US" sz="3200" dirty="0" err="1" smtClean="0"/>
              <a:t>fenilgidrazin</a:t>
            </a:r>
            <a:r>
              <a:rPr lang="en-US" sz="3200" dirty="0" smtClean="0"/>
              <a:t>, </a:t>
            </a:r>
            <a:r>
              <a:rPr lang="en-US" sz="3200" dirty="0" err="1" smtClean="0"/>
              <a:t>sianid</a:t>
            </a:r>
            <a:r>
              <a:rPr lang="en-US" sz="3200" dirty="0" smtClean="0"/>
              <a:t> </a:t>
            </a:r>
            <a:r>
              <a:rPr lang="en-US" sz="3200" dirty="0" err="1" smtClean="0"/>
              <a:t>kislotasi</a:t>
            </a:r>
            <a:r>
              <a:rPr lang="en-US" sz="3200" dirty="0" smtClean="0"/>
              <a:t> </a:t>
            </a:r>
            <a:r>
              <a:rPr lang="en-US" sz="3200" dirty="0" err="1" smtClean="0"/>
              <a:t>bilan</a:t>
            </a:r>
            <a:r>
              <a:rPr lang="en-US" sz="3200" dirty="0" smtClean="0"/>
              <a:t> </a:t>
            </a:r>
            <a:r>
              <a:rPr lang="en-US" sz="3200" dirty="0" err="1" smtClean="0"/>
              <a:t>ta’sirlashadi</a:t>
            </a:r>
            <a:r>
              <a:rPr lang="en-US" sz="3200" dirty="0" smtClean="0"/>
              <a:t>:</a:t>
            </a:r>
            <a:endParaRPr lang="ru-RU" sz="3200" dirty="0"/>
          </a:p>
        </p:txBody>
      </p:sp>
      <p:pic>
        <p:nvPicPr>
          <p:cNvPr id="43010" name="Picture 2"/>
          <p:cNvPicPr>
            <a:picLocks noChangeAspect="1" noChangeArrowheads="1"/>
          </p:cNvPicPr>
          <p:nvPr/>
        </p:nvPicPr>
        <p:blipFill>
          <a:blip r:embed="rId2"/>
          <a:srcRect/>
          <a:stretch>
            <a:fillRect/>
          </a:stretch>
        </p:blipFill>
        <p:spPr bwMode="auto">
          <a:xfrm>
            <a:off x="728663" y="333375"/>
            <a:ext cx="7777162" cy="172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ъект 1"/>
          <p:cNvSpPr>
            <a:spLocks noGrp="1"/>
          </p:cNvSpPr>
          <p:nvPr>
            <p:ph idx="1"/>
          </p:nvPr>
        </p:nvSpPr>
        <p:spPr>
          <a:xfrm>
            <a:off x="250825" y="260350"/>
            <a:ext cx="8642350" cy="6264275"/>
          </a:xfrm>
        </p:spPr>
        <p:txBody>
          <a:bodyPr/>
          <a:lstStyle/>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r>
              <a:rPr lang="en-US" sz="3200" smtClean="0"/>
              <a:t>Shu bilan birga, atsetosirka efiri keton va murakkab efirga xos bo’lmagan boshqa reaksiyalarni ham beradi:</a:t>
            </a:r>
          </a:p>
        </p:txBody>
      </p:sp>
      <p:pic>
        <p:nvPicPr>
          <p:cNvPr id="44034" name="Picture 2"/>
          <p:cNvPicPr>
            <a:picLocks noChangeAspect="1" noChangeArrowheads="1"/>
          </p:cNvPicPr>
          <p:nvPr/>
        </p:nvPicPr>
        <p:blipFill>
          <a:blip r:embed="rId2"/>
          <a:srcRect/>
          <a:stretch>
            <a:fillRect/>
          </a:stretch>
        </p:blipFill>
        <p:spPr bwMode="auto">
          <a:xfrm>
            <a:off x="323850" y="333375"/>
            <a:ext cx="8569325" cy="448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260350"/>
            <a:ext cx="8642350" cy="6264275"/>
          </a:xfrm>
        </p:spPr>
        <p:txBody>
          <a:bodyPr rtlCol="0">
            <a:normAutofit lnSpcReduction="10000"/>
          </a:bodyPr>
          <a:lstStyle/>
          <a:p>
            <a:pPr marL="274320" indent="-274320" algn="just" eaLnBrk="1" fontAlgn="auto" hangingPunct="1">
              <a:spcAft>
                <a:spcPts val="0"/>
              </a:spcAft>
              <a:defRPr/>
            </a:pPr>
            <a:r>
              <a:rPr lang="en-US" sz="3200" dirty="0" smtClean="0"/>
              <a:t> FeCl</a:t>
            </a:r>
            <a:r>
              <a:rPr lang="en-US" sz="3200" baseline="-25000" dirty="0" smtClean="0"/>
              <a:t>3</a:t>
            </a:r>
            <a:r>
              <a:rPr lang="en-US" sz="3200" dirty="0" smtClean="0"/>
              <a:t> </a:t>
            </a:r>
            <a:r>
              <a:rPr lang="en-US" sz="3200" dirty="0" err="1" smtClean="0"/>
              <a:t>bilan</a:t>
            </a:r>
            <a:r>
              <a:rPr lang="en-US" sz="3200" dirty="0" smtClean="0"/>
              <a:t> </a:t>
            </a:r>
            <a:r>
              <a:rPr lang="en-US" sz="3200" dirty="0" err="1" smtClean="0"/>
              <a:t>ta’sirlashib</a:t>
            </a:r>
            <a:r>
              <a:rPr lang="en-US" sz="3200" dirty="0"/>
              <a:t> </a:t>
            </a:r>
            <a:r>
              <a:rPr lang="en-US" sz="3200" dirty="0" err="1" smtClean="0"/>
              <a:t>qizil</a:t>
            </a:r>
            <a:r>
              <a:rPr lang="en-US" sz="3200" dirty="0" smtClean="0"/>
              <a:t> </a:t>
            </a:r>
            <a:r>
              <a:rPr lang="en-US" sz="3200" dirty="0" err="1" smtClean="0"/>
              <a:t>rangga</a:t>
            </a:r>
            <a:r>
              <a:rPr lang="en-US" sz="3200" dirty="0" smtClean="0"/>
              <a:t> </a:t>
            </a:r>
            <a:r>
              <a:rPr lang="en-US" sz="3200" dirty="0" err="1" smtClean="0"/>
              <a:t>bo’yaladi</a:t>
            </a:r>
            <a:r>
              <a:rPr lang="en-US" sz="3200" dirty="0" smtClean="0"/>
              <a:t>, </a:t>
            </a:r>
            <a:r>
              <a:rPr lang="en-US" sz="3200" dirty="0" err="1" smtClean="0"/>
              <a:t>bromli</a:t>
            </a:r>
            <a:r>
              <a:rPr lang="en-US" sz="3200" dirty="0" smtClean="0"/>
              <a:t> </a:t>
            </a:r>
            <a:r>
              <a:rPr lang="en-US" sz="3200" dirty="0" err="1" smtClean="0"/>
              <a:t>suvni</a:t>
            </a:r>
            <a:r>
              <a:rPr lang="en-US" sz="3200" dirty="0" smtClean="0"/>
              <a:t> </a:t>
            </a:r>
            <a:r>
              <a:rPr lang="en-US" sz="3200" dirty="0" err="1" smtClean="0"/>
              <a:t>darhol</a:t>
            </a:r>
            <a:r>
              <a:rPr lang="en-US" sz="3200" dirty="0" smtClean="0"/>
              <a:t> </a:t>
            </a:r>
            <a:r>
              <a:rPr lang="en-US" sz="3200" dirty="0" err="1" smtClean="0"/>
              <a:t>rangsizlantiradi</a:t>
            </a:r>
            <a:r>
              <a:rPr lang="en-US" sz="3200" dirty="0" smtClean="0"/>
              <a:t>. </a:t>
            </a:r>
            <a:r>
              <a:rPr lang="en-US" sz="3200" dirty="0" err="1" smtClean="0"/>
              <a:t>Bunday</a:t>
            </a:r>
            <a:r>
              <a:rPr lang="en-US" sz="3200" dirty="0" smtClean="0"/>
              <a:t> </a:t>
            </a:r>
            <a:r>
              <a:rPr lang="en-US" sz="3200" dirty="0" err="1" smtClean="0"/>
              <a:t>reaksiyalar</a:t>
            </a:r>
            <a:r>
              <a:rPr lang="en-US" sz="3200" dirty="0" smtClean="0"/>
              <a:t> </a:t>
            </a:r>
            <a:r>
              <a:rPr lang="en-US" sz="3200" dirty="0" err="1" smtClean="0"/>
              <a:t>esa</a:t>
            </a:r>
            <a:r>
              <a:rPr lang="en-US" sz="3200" dirty="0" smtClean="0"/>
              <a:t>, </a:t>
            </a:r>
            <a:r>
              <a:rPr lang="en-US" sz="3200" dirty="0" err="1" smtClean="0"/>
              <a:t>bizga</a:t>
            </a:r>
            <a:r>
              <a:rPr lang="en-US" sz="3200" dirty="0" smtClean="0"/>
              <a:t> </a:t>
            </a:r>
            <a:r>
              <a:rPr lang="en-US" sz="3200" dirty="0" err="1" smtClean="0"/>
              <a:t>ma’lumki</a:t>
            </a:r>
            <a:r>
              <a:rPr lang="en-US" sz="3200" dirty="0" smtClean="0"/>
              <a:t>, </a:t>
            </a:r>
            <a:r>
              <a:rPr lang="en-US" sz="3200" dirty="0" err="1" smtClean="0"/>
              <a:t>fenollar</a:t>
            </a:r>
            <a:r>
              <a:rPr lang="en-US" sz="3200" dirty="0" smtClean="0"/>
              <a:t>, </a:t>
            </a:r>
            <a:r>
              <a:rPr lang="en-US" sz="3200" dirty="0" err="1" smtClean="0"/>
              <a:t>spirtlar</a:t>
            </a:r>
            <a:r>
              <a:rPr lang="en-US" sz="3200" dirty="0" smtClean="0"/>
              <a:t> </a:t>
            </a:r>
            <a:r>
              <a:rPr lang="en-US" sz="3200" dirty="0" err="1" smtClean="0"/>
              <a:t>va</a:t>
            </a:r>
            <a:r>
              <a:rPr lang="en-US" sz="3200" dirty="0" smtClean="0"/>
              <a:t> </a:t>
            </a:r>
            <a:r>
              <a:rPr lang="en-US" sz="3200" dirty="0" err="1" smtClean="0"/>
              <a:t>alkenlar</a:t>
            </a:r>
            <a:r>
              <a:rPr lang="en-US" sz="3200" dirty="0" smtClean="0"/>
              <a:t> </a:t>
            </a:r>
            <a:r>
              <a:rPr lang="en-US" sz="3200" dirty="0" err="1" smtClean="0"/>
              <a:t>uchun</a:t>
            </a:r>
            <a:r>
              <a:rPr lang="en-US" sz="3200" dirty="0" smtClean="0"/>
              <a:t> </a:t>
            </a:r>
            <a:r>
              <a:rPr lang="en-US" sz="3200" dirty="0" err="1" smtClean="0"/>
              <a:t>xos</a:t>
            </a:r>
            <a:r>
              <a:rPr lang="en-US" sz="3200" dirty="0" smtClean="0"/>
              <a:t>. </a:t>
            </a:r>
          </a:p>
          <a:p>
            <a:pPr marL="274320" indent="-274320" algn="just" eaLnBrk="1" fontAlgn="auto" hangingPunct="1">
              <a:spcAft>
                <a:spcPts val="0"/>
              </a:spcAft>
              <a:defRPr/>
            </a:pPr>
            <a:r>
              <a:rPr lang="en-US" sz="3200" dirty="0" smtClean="0"/>
              <a:t>1911-yilda </a:t>
            </a:r>
            <a:r>
              <a:rPr lang="en-US" sz="3200" dirty="0" err="1" smtClean="0"/>
              <a:t>L.Knorr</a:t>
            </a:r>
            <a:r>
              <a:rPr lang="en-US" sz="3200" dirty="0" smtClean="0"/>
              <a:t> </a:t>
            </a:r>
            <a:r>
              <a:rPr lang="en-US" sz="3200" dirty="0" err="1" smtClean="0"/>
              <a:t>atsetosirka</a:t>
            </a:r>
            <a:r>
              <a:rPr lang="en-US" sz="3200" dirty="0" smtClean="0"/>
              <a:t> </a:t>
            </a:r>
            <a:r>
              <a:rPr lang="en-US" sz="3200" dirty="0" err="1" smtClean="0"/>
              <a:t>efiri</a:t>
            </a:r>
            <a:r>
              <a:rPr lang="en-US" sz="3200" dirty="0" smtClean="0"/>
              <a:t> </a:t>
            </a:r>
            <a:r>
              <a:rPr lang="en-US" sz="3200" dirty="0" err="1" smtClean="0"/>
              <a:t>ustida</a:t>
            </a:r>
            <a:r>
              <a:rPr lang="en-US" sz="3200" dirty="0" smtClean="0"/>
              <a:t> </a:t>
            </a:r>
            <a:r>
              <a:rPr lang="en-US" sz="3200" dirty="0" err="1" smtClean="0"/>
              <a:t>klassik</a:t>
            </a:r>
            <a:r>
              <a:rPr lang="en-US" sz="3200" dirty="0" smtClean="0"/>
              <a:t> </a:t>
            </a:r>
            <a:r>
              <a:rPr lang="en-US" sz="3200" dirty="0" err="1" smtClean="0"/>
              <a:t>tajriba</a:t>
            </a:r>
            <a:r>
              <a:rPr lang="en-US" sz="3200" dirty="0" smtClean="0"/>
              <a:t> </a:t>
            </a:r>
            <a:r>
              <a:rPr lang="en-US" sz="3200" dirty="0" err="1" smtClean="0"/>
              <a:t>o’tkazdi</a:t>
            </a:r>
            <a:r>
              <a:rPr lang="en-US" sz="3200" dirty="0" smtClean="0"/>
              <a:t>. Knorr </a:t>
            </a:r>
            <a:r>
              <a:rPr lang="en-US" sz="3200" dirty="0" err="1" smtClean="0"/>
              <a:t>efir-geksan</a:t>
            </a:r>
            <a:r>
              <a:rPr lang="en-US" sz="3200" dirty="0" smtClean="0"/>
              <a:t> </a:t>
            </a:r>
            <a:r>
              <a:rPr lang="en-US" sz="3200" dirty="0" err="1" smtClean="0"/>
              <a:t>aralashmasini</a:t>
            </a:r>
            <a:r>
              <a:rPr lang="en-US" sz="3200" dirty="0" smtClean="0"/>
              <a:t> (</a:t>
            </a:r>
            <a:r>
              <a:rPr lang="en-US" sz="3200" dirty="0" err="1" smtClean="0"/>
              <a:t>eritmasini</a:t>
            </a:r>
            <a:r>
              <a:rPr lang="en-US" sz="3200" dirty="0" smtClean="0"/>
              <a:t>) -78</a:t>
            </a:r>
            <a:r>
              <a:rPr lang="en-US" sz="3200" baseline="30000" dirty="0" smtClean="0"/>
              <a:t>o</a:t>
            </a:r>
            <a:r>
              <a:rPr lang="en-US" sz="3200" dirty="0" smtClean="0"/>
              <a:t>C </a:t>
            </a:r>
            <a:r>
              <a:rPr lang="en-US" sz="3200" dirty="0" err="1" smtClean="0"/>
              <a:t>gacha</a:t>
            </a:r>
            <a:r>
              <a:rPr lang="en-US" sz="3200" dirty="0" smtClean="0"/>
              <a:t> </a:t>
            </a:r>
            <a:r>
              <a:rPr lang="en-US" sz="3200" dirty="0" err="1" smtClean="0"/>
              <a:t>sovutib</a:t>
            </a:r>
            <a:r>
              <a:rPr lang="en-US" sz="3200" dirty="0" smtClean="0"/>
              <a:t>, </a:t>
            </a:r>
            <a:r>
              <a:rPr lang="en-US" sz="3200" dirty="0" err="1" smtClean="0"/>
              <a:t>muzlatdi</a:t>
            </a:r>
            <a:r>
              <a:rPr lang="en-US" sz="3200" dirty="0"/>
              <a:t> </a:t>
            </a:r>
            <a:r>
              <a:rPr lang="en-US" sz="3200" dirty="0" err="1" smtClean="0"/>
              <a:t>quyidagi</a:t>
            </a:r>
            <a:r>
              <a:rPr lang="en-US" sz="3200" dirty="0" smtClean="0"/>
              <a:t> </a:t>
            </a:r>
            <a:r>
              <a:rPr lang="en-US" sz="3200" dirty="0" err="1" smtClean="0"/>
              <a:t>xossalarga</a:t>
            </a:r>
            <a:r>
              <a:rPr lang="en-US" sz="3200" dirty="0" smtClean="0"/>
              <a:t> </a:t>
            </a:r>
            <a:r>
              <a:rPr lang="en-US" sz="3200" dirty="0" err="1" smtClean="0"/>
              <a:t>ega</a:t>
            </a:r>
            <a:r>
              <a:rPr lang="en-US" sz="3200" dirty="0" smtClean="0"/>
              <a:t> </a:t>
            </a:r>
            <a:r>
              <a:rPr lang="en-US" sz="3200" dirty="0" err="1" smtClean="0"/>
              <a:t>bo’lgan</a:t>
            </a:r>
            <a:r>
              <a:rPr lang="en-US" sz="3200" dirty="0" smtClean="0"/>
              <a:t> </a:t>
            </a:r>
            <a:r>
              <a:rPr lang="en-US" sz="3200" dirty="0" err="1" smtClean="0"/>
              <a:t>moddani</a:t>
            </a:r>
            <a:r>
              <a:rPr lang="en-US" sz="3200" dirty="0" smtClean="0"/>
              <a:t> </a:t>
            </a:r>
            <a:r>
              <a:rPr lang="en-US" sz="3200" dirty="0" err="1" smtClean="0"/>
              <a:t>ajratib</a:t>
            </a:r>
            <a:r>
              <a:rPr lang="en-US" sz="3200" dirty="0" smtClean="0"/>
              <a:t> </a:t>
            </a:r>
            <a:r>
              <a:rPr lang="en-US" sz="3200" dirty="0" err="1" smtClean="0"/>
              <a:t>oldi</a:t>
            </a:r>
            <a:r>
              <a:rPr lang="en-US" sz="3200" dirty="0" smtClean="0"/>
              <a:t>:</a:t>
            </a:r>
          </a:p>
          <a:p>
            <a:pPr marL="274320" indent="-274320" algn="just" eaLnBrk="1" fontAlgn="auto" hangingPunct="1">
              <a:spcAft>
                <a:spcPts val="0"/>
              </a:spcAft>
              <a:defRPr/>
            </a:pPr>
            <a:r>
              <a:rPr lang="en-US" sz="3200" dirty="0">
                <a:latin typeface="Book Antiqua"/>
              </a:rPr>
              <a:t>→</a:t>
            </a:r>
            <a:r>
              <a:rPr lang="en-US" sz="3200" dirty="0" err="1" smtClean="0"/>
              <a:t>suyuqlanish</a:t>
            </a:r>
            <a:r>
              <a:rPr lang="en-US" sz="3200" dirty="0" smtClean="0"/>
              <a:t> </a:t>
            </a:r>
            <a:r>
              <a:rPr lang="en-US" sz="3200" dirty="0" err="1" smtClean="0"/>
              <a:t>temperaturasi</a:t>
            </a:r>
            <a:r>
              <a:rPr lang="en-US" sz="3200" dirty="0" smtClean="0"/>
              <a:t> -39</a:t>
            </a:r>
            <a:r>
              <a:rPr lang="en-US" sz="3200" baseline="30000" dirty="0" smtClean="0"/>
              <a:t>0</a:t>
            </a:r>
            <a:r>
              <a:rPr lang="en-US" sz="3200" dirty="0" smtClean="0"/>
              <a:t>C;</a:t>
            </a:r>
          </a:p>
          <a:p>
            <a:pPr marL="274320" indent="-274320" algn="just" eaLnBrk="1" fontAlgn="auto" hangingPunct="1">
              <a:spcAft>
                <a:spcPts val="0"/>
              </a:spcAft>
              <a:defRPr/>
            </a:pPr>
            <a:r>
              <a:rPr lang="en-US" sz="3200" dirty="0" smtClean="0">
                <a:latin typeface="Book Antiqua"/>
              </a:rPr>
              <a:t>→</a:t>
            </a:r>
            <a:r>
              <a:rPr lang="en-US" sz="3200" dirty="0" smtClean="0"/>
              <a:t> </a:t>
            </a:r>
            <a:r>
              <a:rPr lang="en-US" sz="3200" dirty="0" err="1" smtClean="0"/>
              <a:t>bromli</a:t>
            </a:r>
            <a:r>
              <a:rPr lang="en-US" sz="3200" dirty="0" smtClean="0"/>
              <a:t> </a:t>
            </a:r>
            <a:r>
              <a:rPr lang="en-US" sz="3200" dirty="0" err="1" smtClean="0"/>
              <a:t>suvni</a:t>
            </a:r>
            <a:r>
              <a:rPr lang="en-US" sz="3200" dirty="0" smtClean="0"/>
              <a:t> </a:t>
            </a:r>
            <a:r>
              <a:rPr lang="en-US" sz="3200" dirty="0" err="1" smtClean="0"/>
              <a:t>darhol</a:t>
            </a:r>
            <a:r>
              <a:rPr lang="en-US" sz="3200" dirty="0" smtClean="0"/>
              <a:t> </a:t>
            </a:r>
            <a:r>
              <a:rPr lang="en-US" sz="3200" dirty="0" err="1" smtClean="0"/>
              <a:t>rangsizlantirmaydi</a:t>
            </a:r>
            <a:r>
              <a:rPr lang="en-US" sz="3200" dirty="0" smtClean="0"/>
              <a:t>;</a:t>
            </a:r>
          </a:p>
          <a:p>
            <a:pPr marL="274320" indent="-274320" algn="just" eaLnBrk="1" fontAlgn="auto" hangingPunct="1">
              <a:spcAft>
                <a:spcPts val="0"/>
              </a:spcAft>
              <a:defRPr/>
            </a:pPr>
            <a:r>
              <a:rPr lang="en-US" sz="3200" dirty="0" smtClean="0">
                <a:latin typeface="Book Antiqua"/>
              </a:rPr>
              <a:t>→</a:t>
            </a:r>
            <a:r>
              <a:rPr lang="en-US" sz="3200" dirty="0" smtClean="0"/>
              <a:t>FeCl</a:t>
            </a:r>
            <a:r>
              <a:rPr lang="en-US" sz="3200" baseline="-25000" dirty="0" smtClean="0"/>
              <a:t>3</a:t>
            </a:r>
            <a:r>
              <a:rPr lang="en-US" sz="3200" dirty="0"/>
              <a:t> </a:t>
            </a:r>
            <a:r>
              <a:rPr lang="en-US" sz="3200" dirty="0" err="1" smtClean="0"/>
              <a:t>bilan</a:t>
            </a:r>
            <a:r>
              <a:rPr lang="en-US" sz="3200" dirty="0" smtClean="0"/>
              <a:t> </a:t>
            </a:r>
            <a:r>
              <a:rPr lang="en-US" sz="3200" dirty="0" err="1" smtClean="0"/>
              <a:t>tezda</a:t>
            </a:r>
            <a:r>
              <a:rPr lang="en-US" sz="3200" dirty="0" smtClean="0"/>
              <a:t> </a:t>
            </a:r>
            <a:r>
              <a:rPr lang="en-US" sz="3200" dirty="0" err="1" smtClean="0"/>
              <a:t>qizil</a:t>
            </a:r>
            <a:r>
              <a:rPr lang="en-US" sz="3200" dirty="0" smtClean="0"/>
              <a:t> rang </a:t>
            </a:r>
            <a:r>
              <a:rPr lang="en-US" sz="3200" dirty="0" err="1" smtClean="0"/>
              <a:t>hosil</a:t>
            </a:r>
            <a:r>
              <a:rPr lang="en-US" sz="3200" dirty="0" smtClean="0"/>
              <a:t> </a:t>
            </a:r>
            <a:r>
              <a:rPr lang="en-US" sz="3200" dirty="0" err="1" smtClean="0"/>
              <a:t>qilmadi</a:t>
            </a:r>
            <a:r>
              <a:rPr lang="en-US" sz="3200" dirty="0" smtClean="0"/>
              <a:t>. </a:t>
            </a:r>
            <a:endParaRPr lang="ru-RU"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260350"/>
            <a:ext cx="8642350" cy="6408738"/>
          </a:xfrm>
        </p:spPr>
        <p:txBody>
          <a:bodyPr>
            <a:normAutofit/>
          </a:bodyPr>
          <a:lstStyle/>
          <a:p>
            <a:pPr algn="just" eaLnBrk="1" hangingPunct="1">
              <a:lnSpc>
                <a:spcPct val="90000"/>
              </a:lnSpc>
            </a:pPr>
            <a:r>
              <a:rPr lang="en-US" smtClean="0"/>
              <a:t>Endi tajribani Knorr natriy atsetosirka efirining geksandagi suspenziyasidan quruq (toza) holdagi HCl ni o’tkazdi. Bunda yog’simon mahsulot hosil bo’ldi va u yuqoridagi ikkita reagent bilan tezda ta’sirlashdi.  Olingan har ikki xil mahsulotni -78</a:t>
            </a:r>
            <a:r>
              <a:rPr lang="en-US" baseline="30000" smtClean="0"/>
              <a:t>o</a:t>
            </a:r>
            <a:r>
              <a:rPr lang="en-US" smtClean="0"/>
              <a:t>C gacha va hatto xona haroratida asos va kislota ta’sirisiz saqlanganda  yagona mahsulot – atsetosirka efiri hosil bo’lganligi aniqlandi. </a:t>
            </a:r>
          </a:p>
          <a:p>
            <a:pPr algn="just" eaLnBrk="1" hangingPunct="1">
              <a:lnSpc>
                <a:spcPct val="90000"/>
              </a:lnSpc>
            </a:pPr>
            <a:r>
              <a:rPr lang="en-US" smtClean="0"/>
              <a:t>Tajribalar shuni ko’rsatdiki, atsetosirka efiri ikki xil sinf modda xossasini namoyon qiladi, qaysiki keto va enol formalar holida bo’ladi(8). Bu formalar tautomer formalar hisoblanadi va bir-biri bilan muvozanatda turadi: </a:t>
            </a:r>
            <a:endParaRPr lang="ru-RU"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Объект 1"/>
          <p:cNvSpPr>
            <a:spLocks noGrp="1"/>
          </p:cNvSpPr>
          <p:nvPr>
            <p:ph idx="1"/>
          </p:nvPr>
        </p:nvSpPr>
        <p:spPr>
          <a:xfrm>
            <a:off x="250825" y="260350"/>
            <a:ext cx="8713788" cy="6337300"/>
          </a:xfrm>
        </p:spPr>
        <p:txBody>
          <a:bodyPr/>
          <a:lstStyle/>
          <a:p>
            <a:pPr marL="0" indent="0" eaLnBrk="1" hangingPunct="1">
              <a:buFont typeface="Symbol" pitchFamily="18" charset="2"/>
              <a:buNone/>
            </a:pPr>
            <a:endParaRPr lang="en-US" sz="3000" smtClean="0"/>
          </a:p>
          <a:p>
            <a:pPr marL="0" indent="0" eaLnBrk="1" hangingPunct="1">
              <a:buFont typeface="Symbol" pitchFamily="18" charset="2"/>
              <a:buNone/>
            </a:pPr>
            <a:endParaRPr lang="en-US" sz="3000" smtClean="0"/>
          </a:p>
          <a:p>
            <a:pPr marL="0" indent="0" eaLnBrk="1" hangingPunct="1">
              <a:buFont typeface="Symbol" pitchFamily="18" charset="2"/>
              <a:buNone/>
            </a:pPr>
            <a:endParaRPr lang="en-US" sz="3000" smtClean="0"/>
          </a:p>
          <a:p>
            <a:pPr marL="0" indent="0" eaLnBrk="1" hangingPunct="1">
              <a:buFont typeface="Symbol" pitchFamily="18" charset="2"/>
              <a:buNone/>
            </a:pPr>
            <a:endParaRPr lang="en-US" sz="3000" smtClean="0"/>
          </a:p>
          <a:p>
            <a:pPr marL="0" indent="0" eaLnBrk="1" hangingPunct="1">
              <a:buFont typeface="Symbol" pitchFamily="18" charset="2"/>
              <a:buNone/>
            </a:pPr>
            <a:endParaRPr lang="en-US" sz="3000" smtClean="0"/>
          </a:p>
          <a:p>
            <a:pPr marL="0" indent="0" eaLnBrk="1" hangingPunct="1">
              <a:buFont typeface="Symbol" pitchFamily="18" charset="2"/>
              <a:buNone/>
            </a:pPr>
            <a:endParaRPr lang="en-US" sz="3000" smtClean="0"/>
          </a:p>
          <a:p>
            <a:pPr marL="0" indent="0" eaLnBrk="1" hangingPunct="1">
              <a:buFont typeface="Symbol" pitchFamily="18" charset="2"/>
              <a:buNone/>
            </a:pPr>
            <a:endParaRPr lang="en-US" sz="3000" smtClean="0"/>
          </a:p>
          <a:p>
            <a:pPr marL="0" indent="0" eaLnBrk="1" hangingPunct="1">
              <a:buFont typeface="Symbol" pitchFamily="18" charset="2"/>
              <a:buNone/>
            </a:pPr>
            <a:endParaRPr lang="en-US" sz="3000" smtClean="0"/>
          </a:p>
          <a:p>
            <a:pPr marL="0" indent="0" algn="just" eaLnBrk="1" hangingPunct="1">
              <a:buFont typeface="Symbol" pitchFamily="18" charset="2"/>
              <a:buNone/>
            </a:pPr>
            <a:r>
              <a:rPr lang="en-US" sz="3000" smtClean="0"/>
              <a:t>Ta’kidlash lozimki, keto va enol formalar dinamik muvozanatda bo’ladi, shuning uchun tegishli reaksiyada, masalan gidroksilamin bilan bu aralashma  shunday ta’sirlashadiki, aralashmadagi</a:t>
            </a:r>
          </a:p>
        </p:txBody>
      </p:sp>
      <p:pic>
        <p:nvPicPr>
          <p:cNvPr id="47106" name="Picture 2"/>
          <p:cNvPicPr>
            <a:picLocks noChangeAspect="1" noChangeArrowheads="1"/>
          </p:cNvPicPr>
          <p:nvPr/>
        </p:nvPicPr>
        <p:blipFill>
          <a:blip r:embed="rId2"/>
          <a:srcRect/>
          <a:stretch>
            <a:fillRect/>
          </a:stretch>
        </p:blipFill>
        <p:spPr bwMode="auto">
          <a:xfrm>
            <a:off x="276225" y="233363"/>
            <a:ext cx="8713788" cy="4545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8313" y="333375"/>
            <a:ext cx="8207375" cy="5759450"/>
          </a:xfrm>
        </p:spPr>
        <p:txBody>
          <a:bodyPr>
            <a:normAutofit/>
          </a:bodyPr>
          <a:lstStyle/>
          <a:p>
            <a:pPr algn="just" eaLnBrk="1" hangingPunct="1">
              <a:lnSpc>
                <a:spcPct val="90000"/>
              </a:lnSpc>
            </a:pPr>
            <a:r>
              <a:rPr lang="en-US" sz="3000" smtClean="0"/>
              <a:t>     </a:t>
            </a:r>
            <a:r>
              <a:rPr lang="en-US" sz="2000" smtClean="0"/>
              <a:t>Organik kimyo fani rivojida A.M.Butlerovning “kimyoviy tuzilish nazariyasi”  juda katta o’ringa ega. Ayniqsa, izomeriya terminining kiritilishi nafaqat organik birikmalar xilma-xilligi, ularning son jihatdan ko’pligi  sababini, balki tirik organizmlarda kechadigan hayotiy jarayonlarning amalga oshish mexanizmlarini ham ochib berdi. Buning natijasida organik birikmalarda izomeriyaning juda ko’plab turlari  aniqlandi. Shaxsan Butlerovning o’zi 1877-yilda trimetilkarbinolga sulfat kislota ta’sir ettirib, diizobutilenning ikkita izomerini olishga muvaffaq bo’ldi.</a:t>
            </a:r>
          </a:p>
          <a:p>
            <a:pPr algn="just" eaLnBrk="1" hangingPunct="1">
              <a:lnSpc>
                <a:spcPct val="90000"/>
              </a:lnSpc>
            </a:pPr>
            <a:r>
              <a:rPr lang="en-US" sz="2000" smtClean="0"/>
              <a:t>Shu jumladan, tautomeriya ham dinamik izomeriya turi hisoblanadi. </a:t>
            </a:r>
          </a:p>
          <a:p>
            <a:pPr algn="just" eaLnBrk="1" hangingPunct="1">
              <a:lnSpc>
                <a:spcPct val="80000"/>
              </a:lnSpc>
            </a:pPr>
            <a:r>
              <a:rPr lang="en-US" sz="2000" smtClean="0"/>
              <a:t>Tautomeriya  so’zi grekcha </a:t>
            </a:r>
            <a:r>
              <a:rPr lang="el-GR" sz="2000" smtClean="0"/>
              <a:t>ταύτίς </a:t>
            </a:r>
            <a:r>
              <a:rPr lang="en-US" sz="2000" smtClean="0"/>
              <a:t>– o’xshash,bir xil; </a:t>
            </a:r>
            <a:r>
              <a:rPr lang="el-GR" sz="2000" smtClean="0"/>
              <a:t>μέρος</a:t>
            </a:r>
            <a:r>
              <a:rPr lang="ru-RU" sz="2000" smtClean="0"/>
              <a:t> —</a:t>
            </a:r>
            <a:r>
              <a:rPr lang="en-US" sz="2000" smtClean="0"/>
              <a:t> qism  ya’ni o’xshash qismlar degan ma’noni anglatadi. </a:t>
            </a:r>
          </a:p>
          <a:p>
            <a:pPr algn="just" eaLnBrk="1" hangingPunct="1">
              <a:lnSpc>
                <a:spcPct val="80000"/>
              </a:lnSpc>
            </a:pPr>
            <a:r>
              <a:rPr lang="en-US" sz="2000" smtClean="0"/>
              <a:t>Tautomer jarayonlar tirik organizmlarda muhim ahamiyatga ega. O’zgarishlar muayyan jarayonning sodir bo’lishini ta’minlaydi. Har bir tautomer forma ma’lum funksiyani bajaradi va sharoitga, organizmning talabiga qarab qaysidir formasi miqdoran ko’payib yoki kamayib turadi.</a:t>
            </a:r>
          </a:p>
          <a:p>
            <a:pPr algn="just" eaLnBrk="1" hangingPunct="1">
              <a:lnSpc>
                <a:spcPct val="80000"/>
              </a:lnSpc>
            </a:pPr>
            <a:r>
              <a:rPr lang="en-US" sz="2000" smtClean="0"/>
              <a:t>Bugungi kunda tautomeriyadan fanda, sanoatda unumli foydalanib muvaffaqiyatlarga erishilmoqda. Xususan, kimyo va bo’yoq sanoati, farmasevtika va tibbiyot sohasida tautomeriyaning ahamiyati beqiyos. Fototautomerlar  kelajakda istiqbolli moddalar hisoblanadi.</a:t>
            </a:r>
            <a:endParaRPr lang="ru-RU" sz="2000" smtClean="0"/>
          </a:p>
          <a:p>
            <a:pPr marL="742950" lvl="1" indent="-285750" algn="just" eaLnBrk="1" hangingPunct="1">
              <a:lnSpc>
                <a:spcPct val="90000"/>
              </a:lnSpc>
            </a:pPr>
            <a:endParaRPr lang="ru-RU" sz="20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850" y="333375"/>
            <a:ext cx="8420100" cy="6264275"/>
          </a:xfrm>
        </p:spPr>
        <p:txBody>
          <a:bodyPr>
            <a:normAutofit/>
          </a:bodyPr>
          <a:lstStyle/>
          <a:p>
            <a:pPr marL="0" indent="0" algn="just" eaLnBrk="1" hangingPunct="1">
              <a:buFont typeface="Symbol" pitchFamily="18" charset="2"/>
              <a:buNone/>
            </a:pPr>
            <a:r>
              <a:rPr lang="en-US" sz="3200" smtClean="0"/>
              <a:t> </a:t>
            </a:r>
            <a:r>
              <a:rPr lang="en-US" smtClean="0"/>
              <a:t>barcha atsetosirka efir to’liq reaksiyaga kirishishi uchun reaksiya sekin asta sodir bo’ladi, bunda muvozanat keto forma tomonga siljiydi va efir esa oksimga o’tadi. </a:t>
            </a:r>
          </a:p>
          <a:p>
            <a:pPr marL="0" indent="0" algn="just" eaLnBrk="1" hangingPunct="1"/>
            <a:r>
              <a:rPr lang="en-US" smtClean="0"/>
              <a:t>Normal holatda 100% atsetosirka efiri tarkibida 8%  atrofida enol tautomer bo’ladi. Bu esa, organik kimyodagi Eltekov-Erlenmeyer qoidasiga muvofiq holda bo’lib, qaysiki C=C bog’ida C atomi gidroksil guruh tutsa, C-OH  bog’ mustahkamligi juda  zaif bo’lib, oson izomerlanadi: </a:t>
            </a:r>
          </a:p>
          <a:p>
            <a:pPr marL="0" indent="0" eaLnBrk="1" hangingPunct="1"/>
            <a:endParaRPr lang="ru-RU"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260350"/>
            <a:ext cx="8642350" cy="6264275"/>
          </a:xfrm>
        </p:spPr>
        <p:txBody>
          <a:bodyPr rtlCol="0">
            <a:normAutofit fontScale="92500" lnSpcReduction="20000"/>
          </a:bodyPr>
          <a:lstStyle/>
          <a:p>
            <a:pPr marL="274320" indent="-274320" eaLnBrk="1" fontAlgn="auto" hangingPunct="1">
              <a:spcAft>
                <a:spcPts val="0"/>
              </a:spcAft>
              <a:defRPr/>
            </a:pPr>
            <a:endParaRPr lang="en-US" sz="3200" dirty="0" smtClean="0"/>
          </a:p>
          <a:p>
            <a:pPr marL="274320" indent="-274320" eaLnBrk="1" fontAlgn="auto" hangingPunct="1">
              <a:spcAft>
                <a:spcPts val="0"/>
              </a:spcAft>
              <a:defRPr/>
            </a:pPr>
            <a:endParaRPr lang="en-US" sz="3200" dirty="0"/>
          </a:p>
          <a:p>
            <a:pPr marL="0" indent="0" eaLnBrk="1" fontAlgn="auto" hangingPunct="1">
              <a:spcAft>
                <a:spcPts val="0"/>
              </a:spcAft>
              <a:buFont typeface="Symbol" pitchFamily="18" charset="2"/>
              <a:buNone/>
              <a:defRPr/>
            </a:pPr>
            <a:r>
              <a:rPr lang="en-US" sz="3200" dirty="0"/>
              <a:t> </a:t>
            </a:r>
            <a:endParaRPr lang="en-US" sz="3200" dirty="0" smtClean="0"/>
          </a:p>
          <a:p>
            <a:pPr marL="274320" indent="-274320" algn="just" eaLnBrk="1" fontAlgn="auto" hangingPunct="1">
              <a:spcAft>
                <a:spcPts val="0"/>
              </a:spcAft>
              <a:defRPr/>
            </a:pPr>
            <a:endParaRPr lang="en-US" sz="3200" dirty="0" smtClean="0"/>
          </a:p>
          <a:p>
            <a:pPr marL="274320" indent="-274320" algn="just" eaLnBrk="1" fontAlgn="auto" hangingPunct="1">
              <a:spcAft>
                <a:spcPts val="0"/>
              </a:spcAft>
              <a:defRPr/>
            </a:pPr>
            <a:r>
              <a:rPr lang="en-US" sz="3200" dirty="0" err="1" smtClean="0"/>
              <a:t>Savol</a:t>
            </a:r>
            <a:r>
              <a:rPr lang="en-US" sz="3200" dirty="0" smtClean="0"/>
              <a:t> </a:t>
            </a:r>
            <a:r>
              <a:rPr lang="en-US" sz="3200" dirty="0" err="1" smtClean="0"/>
              <a:t>tug’iladi</a:t>
            </a:r>
            <a:r>
              <a:rPr lang="en-US" sz="3200" dirty="0" smtClean="0"/>
              <a:t>, </a:t>
            </a:r>
            <a:r>
              <a:rPr lang="en-US" sz="3200" dirty="0" err="1" smtClean="0"/>
              <a:t>nima</a:t>
            </a:r>
            <a:r>
              <a:rPr lang="en-US" sz="3200" dirty="0" smtClean="0"/>
              <a:t> </a:t>
            </a:r>
            <a:r>
              <a:rPr lang="en-US" sz="3200" dirty="0" err="1" smtClean="0"/>
              <a:t>uchun</a:t>
            </a:r>
            <a:r>
              <a:rPr lang="en-US" sz="3200" dirty="0" smtClean="0"/>
              <a:t> </a:t>
            </a:r>
            <a:r>
              <a:rPr lang="en-US" sz="3200" dirty="0" err="1" smtClean="0"/>
              <a:t>atsetosirka</a:t>
            </a:r>
            <a:r>
              <a:rPr lang="en-US" sz="3200" dirty="0" smtClean="0"/>
              <a:t> </a:t>
            </a:r>
            <a:r>
              <a:rPr lang="en-US" sz="3200" dirty="0" err="1" smtClean="0"/>
              <a:t>efiri</a:t>
            </a:r>
            <a:r>
              <a:rPr lang="en-US" sz="3200" dirty="0" smtClean="0"/>
              <a:t> </a:t>
            </a:r>
            <a:r>
              <a:rPr lang="en-US" sz="3200" dirty="0" err="1" smtClean="0"/>
              <a:t>va</a:t>
            </a:r>
            <a:r>
              <a:rPr lang="en-US" sz="3200" dirty="0" smtClean="0"/>
              <a:t> </a:t>
            </a:r>
            <a:r>
              <a:rPr lang="en-US" sz="3200" dirty="0" err="1" smtClean="0"/>
              <a:t>shunga</a:t>
            </a:r>
            <a:r>
              <a:rPr lang="en-US" sz="3200" dirty="0" smtClean="0"/>
              <a:t> </a:t>
            </a:r>
            <a:r>
              <a:rPr lang="en-US" sz="3200" dirty="0" err="1" smtClean="0"/>
              <a:t>o’xshash</a:t>
            </a:r>
            <a:r>
              <a:rPr lang="en-US" sz="3200" dirty="0" smtClean="0"/>
              <a:t> </a:t>
            </a:r>
            <a:r>
              <a:rPr lang="en-US" sz="3200" dirty="0" err="1" smtClean="0"/>
              <a:t>boshqa</a:t>
            </a:r>
            <a:r>
              <a:rPr lang="en-US" sz="3200" dirty="0" smtClean="0"/>
              <a:t> </a:t>
            </a:r>
            <a:r>
              <a:rPr lang="en-US" sz="3200" dirty="0" err="1" smtClean="0"/>
              <a:t>holatlarda</a:t>
            </a:r>
            <a:r>
              <a:rPr lang="en-US" sz="3200" dirty="0" smtClean="0"/>
              <a:t> </a:t>
            </a:r>
            <a:r>
              <a:rPr lang="en-US" sz="3200" dirty="0" err="1" smtClean="0"/>
              <a:t>Eltekov</a:t>
            </a:r>
            <a:r>
              <a:rPr lang="en-US" sz="3200" dirty="0" smtClean="0"/>
              <a:t>-Erlenmeyer </a:t>
            </a:r>
            <a:r>
              <a:rPr lang="en-US" sz="3200" dirty="0" err="1" smtClean="0"/>
              <a:t>qoidasi</a:t>
            </a:r>
            <a:r>
              <a:rPr lang="en-US" sz="3200" dirty="0" smtClean="0"/>
              <a:t> </a:t>
            </a:r>
            <a:r>
              <a:rPr lang="en-US" sz="3200" dirty="0" err="1" smtClean="0"/>
              <a:t>amal</a:t>
            </a:r>
            <a:r>
              <a:rPr lang="en-US" sz="3200" dirty="0" smtClean="0"/>
              <a:t> </a:t>
            </a:r>
            <a:r>
              <a:rPr lang="en-US" sz="3200" dirty="0" err="1" smtClean="0"/>
              <a:t>qilmayapti</a:t>
            </a:r>
            <a:r>
              <a:rPr lang="en-US" sz="3200" dirty="0" smtClean="0"/>
              <a:t>? </a:t>
            </a:r>
            <a:r>
              <a:rPr lang="en-US" sz="3200" dirty="0" err="1" smtClean="0"/>
              <a:t>Nima</a:t>
            </a:r>
            <a:r>
              <a:rPr lang="en-US" sz="3200" dirty="0" smtClean="0"/>
              <a:t> </a:t>
            </a:r>
            <a:r>
              <a:rPr lang="en-US" sz="3200" dirty="0" err="1" smtClean="0"/>
              <a:t>uchun</a:t>
            </a:r>
            <a:r>
              <a:rPr lang="en-US" sz="3200" dirty="0" smtClean="0"/>
              <a:t> </a:t>
            </a:r>
            <a:r>
              <a:rPr lang="en-US" sz="3200" dirty="0" err="1" smtClean="0"/>
              <a:t>enol</a:t>
            </a:r>
            <a:r>
              <a:rPr lang="en-US" sz="3200" dirty="0" smtClean="0"/>
              <a:t> forma </a:t>
            </a:r>
            <a:r>
              <a:rPr lang="en-US" sz="3200" dirty="0" err="1" smtClean="0"/>
              <a:t>beqaror</a:t>
            </a:r>
            <a:r>
              <a:rPr lang="en-US" sz="3200" dirty="0" smtClean="0"/>
              <a:t> </a:t>
            </a:r>
            <a:r>
              <a:rPr lang="en-US" sz="3200" dirty="0" err="1" smtClean="0"/>
              <a:t>bo’lishi</a:t>
            </a:r>
            <a:r>
              <a:rPr lang="en-US" sz="3200" dirty="0" smtClean="0"/>
              <a:t> </a:t>
            </a:r>
            <a:r>
              <a:rPr lang="en-US" sz="3200" dirty="0" err="1" smtClean="0"/>
              <a:t>o’rniga</a:t>
            </a:r>
            <a:r>
              <a:rPr lang="en-US" sz="3200" dirty="0" smtClean="0"/>
              <a:t>, 8% </a:t>
            </a:r>
            <a:r>
              <a:rPr lang="en-US" sz="3200" dirty="0" err="1" smtClean="0"/>
              <a:t>miqdorda</a:t>
            </a:r>
            <a:r>
              <a:rPr lang="en-US" sz="3200" dirty="0" smtClean="0"/>
              <a:t> </a:t>
            </a:r>
            <a:r>
              <a:rPr lang="en-US" sz="3200" dirty="0" err="1" smtClean="0"/>
              <a:t>mavjud</a:t>
            </a:r>
            <a:r>
              <a:rPr lang="en-US" sz="3200" dirty="0" smtClean="0"/>
              <a:t> </a:t>
            </a:r>
            <a:r>
              <a:rPr lang="en-US" sz="3200" dirty="0" err="1" smtClean="0"/>
              <a:t>bo’la</a:t>
            </a:r>
            <a:r>
              <a:rPr lang="en-US" sz="3200" dirty="0" smtClean="0"/>
              <a:t> </a:t>
            </a:r>
            <a:r>
              <a:rPr lang="en-US" sz="3200" dirty="0" err="1" smtClean="0"/>
              <a:t>oladi</a:t>
            </a:r>
            <a:r>
              <a:rPr lang="en-US" sz="3200" dirty="0" smtClean="0"/>
              <a:t>?</a:t>
            </a:r>
          </a:p>
          <a:p>
            <a:pPr marL="274320" indent="-274320" algn="just" eaLnBrk="1" fontAlgn="auto" hangingPunct="1">
              <a:spcAft>
                <a:spcPts val="0"/>
              </a:spcAft>
              <a:defRPr/>
            </a:pPr>
            <a:r>
              <a:rPr lang="en-US" sz="3200" b="1" i="1" u="sng" dirty="0" err="1" smtClean="0"/>
              <a:t>Buning</a:t>
            </a:r>
            <a:r>
              <a:rPr lang="en-US" sz="3200" b="1" i="1" u="sng" dirty="0" smtClean="0"/>
              <a:t> </a:t>
            </a:r>
            <a:r>
              <a:rPr lang="en-US" sz="3200" b="1" i="1" u="sng" dirty="0" err="1" smtClean="0"/>
              <a:t>sababi</a:t>
            </a:r>
            <a:r>
              <a:rPr lang="en-US" sz="3200" b="1" i="1" u="sng" dirty="0" smtClean="0"/>
              <a:t> </a:t>
            </a:r>
            <a:r>
              <a:rPr lang="en-US" sz="3200" b="1" i="1" u="sng" dirty="0" err="1" smtClean="0"/>
              <a:t>ikkita</a:t>
            </a:r>
            <a:r>
              <a:rPr lang="en-US" sz="3200" b="1" i="1" u="sng" dirty="0" smtClean="0"/>
              <a:t> </a:t>
            </a:r>
            <a:r>
              <a:rPr lang="en-US" sz="3200" b="1" i="1" u="sng" dirty="0" err="1" smtClean="0"/>
              <a:t>faktor</a:t>
            </a:r>
            <a:r>
              <a:rPr lang="en-US" sz="3200" b="1" i="1" u="sng" dirty="0" smtClean="0"/>
              <a:t> </a:t>
            </a:r>
            <a:r>
              <a:rPr lang="en-US" sz="3200" b="1" i="1" u="sng" dirty="0" err="1" smtClean="0"/>
              <a:t>bilan</a:t>
            </a:r>
            <a:r>
              <a:rPr lang="en-US" sz="3200" b="1" i="1" u="sng" dirty="0" smtClean="0"/>
              <a:t> </a:t>
            </a:r>
            <a:r>
              <a:rPr lang="en-US" sz="3200" b="1" i="1" u="sng" dirty="0" err="1" smtClean="0"/>
              <a:t>tushuntiriladi</a:t>
            </a:r>
            <a:r>
              <a:rPr lang="en-US" sz="3200" b="1" i="1" u="sng" dirty="0" smtClean="0"/>
              <a:t>:</a:t>
            </a:r>
          </a:p>
          <a:p>
            <a:pPr marL="274320" indent="-274320" algn="just" eaLnBrk="1" fontAlgn="auto" hangingPunct="1">
              <a:spcAft>
                <a:spcPts val="0"/>
              </a:spcAft>
              <a:defRPr/>
            </a:pPr>
            <a:r>
              <a:rPr lang="en-US" sz="3200" b="1" i="1" dirty="0" err="1" smtClean="0"/>
              <a:t>Birinchidan</a:t>
            </a:r>
            <a:r>
              <a:rPr lang="en-US" sz="3200" b="1" dirty="0" smtClean="0"/>
              <a:t>, </a:t>
            </a:r>
            <a:r>
              <a:rPr lang="en-US" sz="3200" dirty="0" err="1" smtClean="0"/>
              <a:t>enol</a:t>
            </a:r>
            <a:r>
              <a:rPr lang="en-US" sz="3200" dirty="0" smtClean="0"/>
              <a:t> forma </a:t>
            </a:r>
            <a:r>
              <a:rPr lang="en-US" sz="3200" dirty="0" err="1" smtClean="0"/>
              <a:t>ikkinchi</a:t>
            </a:r>
            <a:r>
              <a:rPr lang="en-US" sz="3200" dirty="0" smtClean="0"/>
              <a:t> </a:t>
            </a:r>
            <a:r>
              <a:rPr lang="en-US" sz="3200" dirty="0" err="1" smtClean="0"/>
              <a:t>karbonil</a:t>
            </a:r>
            <a:r>
              <a:rPr lang="en-US" sz="3200" dirty="0" smtClean="0"/>
              <a:t> </a:t>
            </a:r>
            <a:r>
              <a:rPr lang="en-US" sz="3200" dirty="0" err="1" smtClean="0"/>
              <a:t>guruhining</a:t>
            </a:r>
            <a:r>
              <a:rPr lang="en-US" sz="3200" dirty="0" smtClean="0"/>
              <a:t> C=C </a:t>
            </a:r>
            <a:r>
              <a:rPr lang="en-US" sz="3200" dirty="0" err="1" smtClean="0"/>
              <a:t>bog’I</a:t>
            </a:r>
            <a:r>
              <a:rPr lang="en-US" sz="3200" dirty="0" smtClean="0"/>
              <a:t> </a:t>
            </a:r>
            <a:r>
              <a:rPr lang="en-US" sz="3200" dirty="0" err="1" smtClean="0"/>
              <a:t>bilan</a:t>
            </a:r>
            <a:r>
              <a:rPr lang="en-US" sz="3200" dirty="0" smtClean="0"/>
              <a:t> </a:t>
            </a:r>
            <a:r>
              <a:rPr lang="en-US" sz="3200" dirty="0" err="1" smtClean="0"/>
              <a:t>tutashishi</a:t>
            </a:r>
            <a:r>
              <a:rPr lang="en-US" sz="3200" dirty="0" smtClean="0"/>
              <a:t> </a:t>
            </a:r>
            <a:r>
              <a:rPr lang="en-US" sz="3200" dirty="0" err="1" smtClean="0"/>
              <a:t>hisobiga</a:t>
            </a:r>
            <a:r>
              <a:rPr lang="en-US" sz="3200" dirty="0" smtClean="0"/>
              <a:t> </a:t>
            </a:r>
            <a:r>
              <a:rPr lang="en-US" sz="3200" dirty="0" err="1" smtClean="0"/>
              <a:t>stabillanadi</a:t>
            </a:r>
            <a:r>
              <a:rPr lang="en-US" sz="3200" dirty="0" smtClean="0"/>
              <a:t>;</a:t>
            </a:r>
            <a:endParaRPr lang="en-US" sz="3200" b="1" i="1" dirty="0" smtClean="0"/>
          </a:p>
          <a:p>
            <a:pPr marL="274320" indent="-274320" algn="just" eaLnBrk="1" fontAlgn="auto" hangingPunct="1">
              <a:spcAft>
                <a:spcPts val="0"/>
              </a:spcAft>
              <a:defRPr/>
            </a:pPr>
            <a:r>
              <a:rPr lang="en-US" sz="3200" b="1" i="1" dirty="0" err="1" smtClean="0"/>
              <a:t>Ikkinchidan</a:t>
            </a:r>
            <a:r>
              <a:rPr lang="en-US" sz="3200" b="1" i="1" dirty="0" smtClean="0"/>
              <a:t>, </a:t>
            </a:r>
            <a:r>
              <a:rPr lang="en-US" sz="3200" dirty="0" smtClean="0"/>
              <a:t> </a:t>
            </a:r>
            <a:r>
              <a:rPr lang="en-US" sz="3200" dirty="0" err="1" smtClean="0"/>
              <a:t>enol</a:t>
            </a:r>
            <a:r>
              <a:rPr lang="en-US" sz="3200" dirty="0" smtClean="0"/>
              <a:t> forma </a:t>
            </a:r>
            <a:r>
              <a:rPr lang="en-US" sz="3200" dirty="0" err="1" smtClean="0"/>
              <a:t>yana</a:t>
            </a:r>
            <a:r>
              <a:rPr lang="en-US" sz="3200" dirty="0" smtClean="0"/>
              <a:t> </a:t>
            </a:r>
            <a:r>
              <a:rPr lang="en-US" sz="3200" dirty="0" err="1" smtClean="0"/>
              <a:t>xelat</a:t>
            </a:r>
            <a:r>
              <a:rPr lang="en-US" sz="3200" dirty="0" smtClean="0"/>
              <a:t> </a:t>
            </a:r>
            <a:r>
              <a:rPr lang="en-US" sz="3200" dirty="0" err="1" smtClean="0"/>
              <a:t>hosil</a:t>
            </a:r>
            <a:r>
              <a:rPr lang="en-US" sz="3200" dirty="0" smtClean="0"/>
              <a:t> </a:t>
            </a:r>
            <a:r>
              <a:rPr lang="en-US" sz="3200" dirty="0" err="1" smtClean="0"/>
              <a:t>bo’lishi</a:t>
            </a:r>
            <a:r>
              <a:rPr lang="en-US" sz="3200" dirty="0" smtClean="0"/>
              <a:t> </a:t>
            </a:r>
            <a:r>
              <a:rPr lang="en-US" sz="3200" dirty="0" err="1" smtClean="0"/>
              <a:t>hisobiga</a:t>
            </a:r>
            <a:r>
              <a:rPr lang="en-US" sz="3200" dirty="0" smtClean="0"/>
              <a:t> ham </a:t>
            </a:r>
            <a:r>
              <a:rPr lang="en-US" sz="3200" dirty="0" err="1" smtClean="0"/>
              <a:t>barqarorlashadi</a:t>
            </a:r>
            <a:r>
              <a:rPr lang="en-US" sz="3200" dirty="0"/>
              <a:t>.</a:t>
            </a:r>
            <a:endParaRPr lang="en-US" sz="3200" b="1" i="1" dirty="0" smtClean="0"/>
          </a:p>
          <a:p>
            <a:pPr marL="0" indent="0" algn="just" eaLnBrk="1" fontAlgn="auto" hangingPunct="1">
              <a:spcAft>
                <a:spcPts val="0"/>
              </a:spcAft>
              <a:buFont typeface="Symbol" pitchFamily="18" charset="2"/>
              <a:buNone/>
              <a:defRPr/>
            </a:pPr>
            <a:endParaRPr lang="ru-RU" sz="3200" dirty="0"/>
          </a:p>
        </p:txBody>
      </p:sp>
      <p:pic>
        <p:nvPicPr>
          <p:cNvPr id="49154" name="Picture 2"/>
          <p:cNvPicPr>
            <a:picLocks noChangeAspect="1" noChangeArrowheads="1"/>
          </p:cNvPicPr>
          <p:nvPr/>
        </p:nvPicPr>
        <p:blipFill>
          <a:blip r:embed="rId2"/>
          <a:srcRect/>
          <a:stretch>
            <a:fillRect/>
          </a:stretch>
        </p:blipFill>
        <p:spPr bwMode="auto">
          <a:xfrm>
            <a:off x="611188" y="260350"/>
            <a:ext cx="8064500"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260350"/>
            <a:ext cx="8497888" cy="6264275"/>
          </a:xfrm>
        </p:spPr>
        <p:txBody>
          <a:bodyPr rtlCol="0">
            <a:normAutofit lnSpcReduction="10000"/>
          </a:bodyPr>
          <a:lstStyle/>
          <a:p>
            <a:pPr marL="274320" indent="-274320" eaLnBrk="1" fontAlgn="auto" hangingPunct="1">
              <a:spcAft>
                <a:spcPts val="0"/>
              </a:spcAft>
              <a:defRPr/>
            </a:pPr>
            <a:r>
              <a:rPr lang="en-US" sz="3200" dirty="0" err="1" smtClean="0"/>
              <a:t>Xelat</a:t>
            </a:r>
            <a:r>
              <a:rPr lang="en-US" sz="3200" dirty="0" smtClean="0"/>
              <a:t> </a:t>
            </a:r>
            <a:r>
              <a:rPr lang="en-US" sz="3200" dirty="0" err="1" smtClean="0"/>
              <a:t>hosil</a:t>
            </a:r>
            <a:r>
              <a:rPr lang="en-US" sz="3200" dirty="0" smtClean="0"/>
              <a:t> </a:t>
            </a:r>
            <a:r>
              <a:rPr lang="en-US" sz="3200" dirty="0" err="1" smtClean="0"/>
              <a:t>bo’lishi</a:t>
            </a:r>
            <a:r>
              <a:rPr lang="en-US" sz="3200" dirty="0" smtClean="0"/>
              <a:t> </a:t>
            </a:r>
            <a:r>
              <a:rPr lang="en-US" sz="3200" dirty="0" err="1" smtClean="0"/>
              <a:t>enoldagi</a:t>
            </a:r>
            <a:r>
              <a:rPr lang="en-US" sz="3200" dirty="0" smtClean="0"/>
              <a:t> </a:t>
            </a:r>
            <a:r>
              <a:rPr lang="en-US" sz="3200" dirty="0" err="1" smtClean="0"/>
              <a:t>gidroksil</a:t>
            </a:r>
            <a:r>
              <a:rPr lang="en-US" sz="3200" dirty="0" smtClean="0"/>
              <a:t> </a:t>
            </a:r>
            <a:r>
              <a:rPr lang="en-US" sz="3200" dirty="0" err="1" smtClean="0"/>
              <a:t>va</a:t>
            </a:r>
            <a:r>
              <a:rPr lang="en-US" sz="3200" dirty="0" smtClean="0"/>
              <a:t> </a:t>
            </a:r>
            <a:r>
              <a:rPr lang="en-US" sz="3200" dirty="0" err="1" smtClean="0"/>
              <a:t>ikkinchi</a:t>
            </a:r>
            <a:r>
              <a:rPr lang="en-US" sz="3200" dirty="0" smtClean="0"/>
              <a:t> </a:t>
            </a:r>
            <a:r>
              <a:rPr lang="en-US" sz="3200" dirty="0" err="1" smtClean="0"/>
              <a:t>karbonil</a:t>
            </a:r>
            <a:r>
              <a:rPr lang="en-US" sz="3200" dirty="0" smtClean="0"/>
              <a:t> </a:t>
            </a:r>
            <a:r>
              <a:rPr lang="en-US" sz="3200" dirty="0" err="1" smtClean="0"/>
              <a:t>guruhlar</a:t>
            </a:r>
            <a:r>
              <a:rPr lang="en-US" sz="3200" dirty="0" smtClean="0"/>
              <a:t> </a:t>
            </a:r>
            <a:r>
              <a:rPr lang="en-US" sz="3200" dirty="0" err="1" smtClean="0"/>
              <a:t>o’rtasidagi</a:t>
            </a:r>
            <a:r>
              <a:rPr lang="en-US" sz="3200" dirty="0" smtClean="0"/>
              <a:t> </a:t>
            </a:r>
            <a:r>
              <a:rPr lang="en-US" sz="3200" dirty="0" err="1" smtClean="0"/>
              <a:t>ichki</a:t>
            </a:r>
            <a:r>
              <a:rPr lang="en-US" sz="3200" dirty="0" smtClean="0"/>
              <a:t> </a:t>
            </a:r>
            <a:r>
              <a:rPr lang="en-US" sz="3200" dirty="0" err="1" smtClean="0"/>
              <a:t>molekulyar</a:t>
            </a:r>
            <a:r>
              <a:rPr lang="en-US" sz="3200" dirty="0" smtClean="0"/>
              <a:t> </a:t>
            </a:r>
            <a:r>
              <a:rPr lang="en-US" sz="3200" dirty="0" err="1" smtClean="0"/>
              <a:t>vodorod</a:t>
            </a:r>
            <a:r>
              <a:rPr lang="en-US" sz="3200" dirty="0" smtClean="0"/>
              <a:t> bog’ </a:t>
            </a:r>
            <a:r>
              <a:rPr lang="en-US" sz="3200" dirty="0" err="1" smtClean="0"/>
              <a:t>xisobiga</a:t>
            </a:r>
            <a:r>
              <a:rPr lang="en-US" sz="3200" dirty="0" smtClean="0"/>
              <a:t> </a:t>
            </a:r>
            <a:r>
              <a:rPr lang="en-US" sz="3200" dirty="0" err="1" smtClean="0"/>
              <a:t>ro’y</a:t>
            </a:r>
            <a:r>
              <a:rPr lang="en-US" sz="3200" dirty="0" smtClean="0"/>
              <a:t> </a:t>
            </a:r>
            <a:r>
              <a:rPr lang="en-US" sz="3200" dirty="0" err="1" smtClean="0"/>
              <a:t>beradi</a:t>
            </a:r>
            <a:r>
              <a:rPr lang="en-US" sz="3200" dirty="0" smtClean="0"/>
              <a:t>:</a:t>
            </a:r>
          </a:p>
          <a:p>
            <a:pPr marL="274320" indent="-274320" eaLnBrk="1" fontAlgn="auto" hangingPunct="1">
              <a:spcAft>
                <a:spcPts val="0"/>
              </a:spcAft>
              <a:defRPr/>
            </a:pPr>
            <a:endParaRPr lang="en-US" sz="3200" dirty="0"/>
          </a:p>
          <a:p>
            <a:pPr marL="274320" indent="-274320" eaLnBrk="1" fontAlgn="auto" hangingPunct="1">
              <a:spcAft>
                <a:spcPts val="0"/>
              </a:spcAft>
              <a:defRPr/>
            </a:pPr>
            <a:endParaRPr lang="en-US" sz="3200" dirty="0" smtClean="0"/>
          </a:p>
          <a:p>
            <a:pPr marL="274320" indent="-274320" eaLnBrk="1" fontAlgn="auto" hangingPunct="1">
              <a:spcAft>
                <a:spcPts val="0"/>
              </a:spcAft>
              <a:defRPr/>
            </a:pPr>
            <a:endParaRPr lang="en-US" sz="3200" dirty="0"/>
          </a:p>
          <a:p>
            <a:pPr marL="274320" indent="-274320" eaLnBrk="1" fontAlgn="auto" hangingPunct="1">
              <a:spcAft>
                <a:spcPts val="0"/>
              </a:spcAft>
              <a:defRPr/>
            </a:pPr>
            <a:endParaRPr lang="en-US" sz="3200" dirty="0" smtClean="0"/>
          </a:p>
          <a:p>
            <a:pPr marL="274320" indent="-274320" algn="just" eaLnBrk="1" fontAlgn="auto" hangingPunct="1">
              <a:spcAft>
                <a:spcPts val="0"/>
              </a:spcAft>
              <a:defRPr/>
            </a:pPr>
            <a:r>
              <a:rPr lang="en-US" sz="3200" dirty="0" err="1" smtClean="0"/>
              <a:t>Yuqorida</a:t>
            </a:r>
            <a:r>
              <a:rPr lang="en-US" sz="3200" dirty="0" smtClean="0"/>
              <a:t> </a:t>
            </a:r>
            <a:r>
              <a:rPr lang="en-US" sz="3200" dirty="0" err="1" smtClean="0"/>
              <a:t>ko’rsatilganidek</a:t>
            </a:r>
            <a:r>
              <a:rPr lang="en-US" sz="3200" dirty="0" smtClean="0"/>
              <a:t>, </a:t>
            </a:r>
            <a:r>
              <a:rPr lang="en-US" sz="3200" dirty="0" err="1" smtClean="0"/>
              <a:t>enol</a:t>
            </a:r>
            <a:r>
              <a:rPr lang="en-US" sz="3200" dirty="0" smtClean="0"/>
              <a:t> </a:t>
            </a:r>
            <a:r>
              <a:rPr lang="en-US" sz="3200" dirty="0" err="1" smtClean="0"/>
              <a:t>formaning</a:t>
            </a:r>
            <a:r>
              <a:rPr lang="en-US" sz="3200" dirty="0" smtClean="0"/>
              <a:t> </a:t>
            </a:r>
            <a:r>
              <a:rPr lang="en-US" sz="3200" dirty="0" err="1" smtClean="0"/>
              <a:t>keto</a:t>
            </a:r>
            <a:r>
              <a:rPr lang="en-US" sz="3200" dirty="0" smtClean="0"/>
              <a:t> </a:t>
            </a:r>
            <a:r>
              <a:rPr lang="en-US" sz="3200" dirty="0" err="1" smtClean="0"/>
              <a:t>formaga</a:t>
            </a:r>
            <a:r>
              <a:rPr lang="en-US" sz="3200" dirty="0" smtClean="0"/>
              <a:t> </a:t>
            </a:r>
            <a:r>
              <a:rPr lang="en-US" sz="3200" dirty="0" err="1" smtClean="0"/>
              <a:t>va</a:t>
            </a:r>
            <a:r>
              <a:rPr lang="en-US" sz="3200" dirty="0" smtClean="0"/>
              <a:t> </a:t>
            </a:r>
            <a:r>
              <a:rPr lang="en-US" sz="3200" dirty="0" err="1" smtClean="0"/>
              <a:t>aksincha</a:t>
            </a:r>
            <a:r>
              <a:rPr lang="en-US" sz="3200" dirty="0" smtClean="0"/>
              <a:t> </a:t>
            </a:r>
            <a:r>
              <a:rPr lang="en-US" sz="3200" dirty="0" err="1" smtClean="0"/>
              <a:t>o’tishi</a:t>
            </a:r>
            <a:r>
              <a:rPr lang="en-US" sz="3200" dirty="0" smtClean="0"/>
              <a:t>, </a:t>
            </a:r>
            <a:r>
              <a:rPr lang="en-US" sz="3200" dirty="0" err="1" smtClean="0"/>
              <a:t>stabillashgan</a:t>
            </a:r>
            <a:r>
              <a:rPr lang="en-US" sz="3200" dirty="0" smtClean="0"/>
              <a:t> </a:t>
            </a:r>
            <a:r>
              <a:rPr lang="en-US" sz="3200" dirty="0" err="1" smtClean="0"/>
              <a:t>tutashuvli</a:t>
            </a:r>
            <a:r>
              <a:rPr lang="en-US" sz="3200" dirty="0" smtClean="0"/>
              <a:t> </a:t>
            </a:r>
            <a:r>
              <a:rPr lang="en-US" sz="3200" dirty="0" err="1" smtClean="0"/>
              <a:t>karbanion</a:t>
            </a:r>
            <a:r>
              <a:rPr lang="en-US" sz="3200" dirty="0" smtClean="0"/>
              <a:t> </a:t>
            </a:r>
            <a:r>
              <a:rPr lang="en-US" sz="3200" dirty="0" err="1" smtClean="0"/>
              <a:t>hosil</a:t>
            </a:r>
            <a:r>
              <a:rPr lang="en-US" sz="3200" dirty="0" smtClean="0"/>
              <a:t> </a:t>
            </a:r>
            <a:r>
              <a:rPr lang="en-US" sz="3200" dirty="0" err="1" smtClean="0"/>
              <a:t>bo’lishi</a:t>
            </a:r>
            <a:r>
              <a:rPr lang="en-US" sz="3200" dirty="0" smtClean="0"/>
              <a:t> </a:t>
            </a:r>
            <a:r>
              <a:rPr lang="en-US" sz="3200" dirty="0" err="1" smtClean="0"/>
              <a:t>hisobiga</a:t>
            </a:r>
            <a:r>
              <a:rPr lang="en-US" sz="3200" dirty="0" smtClean="0"/>
              <a:t> </a:t>
            </a:r>
            <a:r>
              <a:rPr lang="en-US" sz="3200" dirty="0" err="1" smtClean="0"/>
              <a:t>yuz</a:t>
            </a:r>
            <a:r>
              <a:rPr lang="en-US" sz="3200" dirty="0" smtClean="0"/>
              <a:t> </a:t>
            </a:r>
            <a:r>
              <a:rPr lang="en-US" sz="3200" dirty="0" err="1" smtClean="0"/>
              <a:t>beradi</a:t>
            </a:r>
            <a:r>
              <a:rPr lang="en-US" sz="3200" dirty="0" smtClean="0"/>
              <a:t>. </a:t>
            </a:r>
            <a:r>
              <a:rPr lang="en-US" sz="3200" dirty="0" err="1" smtClean="0"/>
              <a:t>Protonning</a:t>
            </a:r>
            <a:r>
              <a:rPr lang="en-US" sz="3200" dirty="0" smtClean="0"/>
              <a:t> </a:t>
            </a:r>
            <a:r>
              <a:rPr lang="en-US" sz="3200" dirty="0" err="1" smtClean="0"/>
              <a:t>va</a:t>
            </a:r>
            <a:r>
              <a:rPr lang="en-US" sz="3200" dirty="0" smtClean="0"/>
              <a:t> </a:t>
            </a:r>
            <a:r>
              <a:rPr lang="en-US" sz="3200" dirty="0" err="1" smtClean="0"/>
              <a:t>qo’shbog’ning</a:t>
            </a:r>
            <a:r>
              <a:rPr lang="en-US" sz="3200" dirty="0" smtClean="0"/>
              <a:t> </a:t>
            </a:r>
            <a:r>
              <a:rPr lang="en-US" sz="3200" dirty="0" err="1" smtClean="0"/>
              <a:t>joylashish</a:t>
            </a:r>
            <a:r>
              <a:rPr lang="en-US" sz="3200" dirty="0" smtClean="0"/>
              <a:t> </a:t>
            </a:r>
            <a:r>
              <a:rPr lang="en-US" sz="3200" dirty="0" err="1" smtClean="0"/>
              <a:t>holati</a:t>
            </a:r>
            <a:r>
              <a:rPr lang="en-US" sz="3200" dirty="0" smtClean="0"/>
              <a:t> </a:t>
            </a:r>
            <a:r>
              <a:rPr lang="en-US" sz="3200" dirty="0" err="1" smtClean="0"/>
              <a:t>o’zgarishi</a:t>
            </a:r>
            <a:r>
              <a:rPr lang="en-US" sz="3200" dirty="0" smtClean="0"/>
              <a:t> </a:t>
            </a:r>
            <a:r>
              <a:rPr lang="en-US" sz="3200" dirty="0" err="1" smtClean="0"/>
              <a:t>bilan</a:t>
            </a:r>
            <a:r>
              <a:rPr lang="en-US" sz="3200" dirty="0" smtClean="0"/>
              <a:t> </a:t>
            </a:r>
            <a:r>
              <a:rPr lang="en-US" sz="3200" dirty="0" err="1" smtClean="0"/>
              <a:t>boradigan</a:t>
            </a:r>
            <a:r>
              <a:rPr lang="en-US" sz="3200" dirty="0" smtClean="0"/>
              <a:t> </a:t>
            </a:r>
            <a:r>
              <a:rPr lang="en-US" sz="3200" dirty="0" err="1" smtClean="0"/>
              <a:t>bunday</a:t>
            </a:r>
            <a:endParaRPr lang="ru-RU" sz="3200" dirty="0"/>
          </a:p>
        </p:txBody>
      </p:sp>
      <p:pic>
        <p:nvPicPr>
          <p:cNvPr id="50178" name="Picture 2"/>
          <p:cNvPicPr>
            <a:picLocks noChangeAspect="1" noChangeArrowheads="1"/>
          </p:cNvPicPr>
          <p:nvPr/>
        </p:nvPicPr>
        <p:blipFill>
          <a:blip r:embed="rId2"/>
          <a:srcRect/>
          <a:stretch>
            <a:fillRect/>
          </a:stretch>
        </p:blipFill>
        <p:spPr bwMode="auto">
          <a:xfrm>
            <a:off x="900113" y="1989138"/>
            <a:ext cx="8064500" cy="1925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260350"/>
            <a:ext cx="8497888" cy="6121400"/>
          </a:xfrm>
        </p:spPr>
        <p:txBody>
          <a:bodyPr rtlCol="0">
            <a:normAutofit fontScale="92500"/>
          </a:bodyPr>
          <a:lstStyle/>
          <a:p>
            <a:pPr marL="0" indent="0" algn="just" eaLnBrk="1" fontAlgn="auto" hangingPunct="1">
              <a:spcAft>
                <a:spcPts val="0"/>
              </a:spcAft>
              <a:buFont typeface="Symbol" pitchFamily="18" charset="2"/>
              <a:buNone/>
              <a:defRPr/>
            </a:pPr>
            <a:r>
              <a:rPr lang="en-US" sz="3200" dirty="0" err="1"/>
              <a:t>t</a:t>
            </a:r>
            <a:r>
              <a:rPr lang="en-US" sz="3200" dirty="0" err="1" smtClean="0"/>
              <a:t>automeriya</a:t>
            </a:r>
            <a:r>
              <a:rPr lang="en-US" sz="3200" dirty="0" smtClean="0"/>
              <a:t> </a:t>
            </a:r>
            <a:r>
              <a:rPr lang="en-US" sz="3200" b="1" i="1" dirty="0" err="1" smtClean="0"/>
              <a:t>prototrop</a:t>
            </a:r>
            <a:r>
              <a:rPr lang="en-US" sz="3200" b="1" i="1" dirty="0" smtClean="0"/>
              <a:t> </a:t>
            </a:r>
            <a:r>
              <a:rPr lang="en-US" sz="3200" b="1" i="1" dirty="0" err="1" smtClean="0"/>
              <a:t>tautomeriya</a:t>
            </a:r>
            <a:r>
              <a:rPr lang="en-US" sz="3200" b="1" i="1" dirty="0" smtClean="0"/>
              <a:t> (</a:t>
            </a:r>
            <a:r>
              <a:rPr lang="en-US" sz="3200" b="1" i="1" dirty="0" err="1" smtClean="0"/>
              <a:t>protortropiya</a:t>
            </a:r>
            <a:r>
              <a:rPr lang="en-US" sz="3200" b="1" i="1" dirty="0" smtClean="0"/>
              <a:t>) </a:t>
            </a:r>
            <a:r>
              <a:rPr lang="en-US" sz="3200" dirty="0" smtClean="0"/>
              <a:t> </a:t>
            </a:r>
            <a:r>
              <a:rPr lang="en-US" sz="3200" dirty="0" err="1" smtClean="0"/>
              <a:t>deyiladi</a:t>
            </a:r>
            <a:r>
              <a:rPr lang="en-US" sz="3200" dirty="0" smtClean="0"/>
              <a:t>. </a:t>
            </a:r>
            <a:r>
              <a:rPr lang="en-US" sz="3900" dirty="0" smtClean="0"/>
              <a:t>1</a:t>
            </a:r>
            <a:r>
              <a:rPr lang="en-US" sz="3200" dirty="0" smtClean="0"/>
              <a:t>-jadvaldan </a:t>
            </a:r>
            <a:r>
              <a:rPr lang="en-US" sz="3200" dirty="0" err="1" smtClean="0"/>
              <a:t>ko’rinadiki</a:t>
            </a:r>
            <a:r>
              <a:rPr lang="en-US" sz="3200" dirty="0" smtClean="0"/>
              <a:t>, </a:t>
            </a:r>
            <a:r>
              <a:rPr lang="en-US" sz="3200" dirty="0" err="1" smtClean="0"/>
              <a:t>modda</a:t>
            </a:r>
            <a:r>
              <a:rPr lang="en-US" sz="3200" dirty="0" smtClean="0"/>
              <a:t> </a:t>
            </a:r>
            <a:r>
              <a:rPr lang="en-US" sz="3200" dirty="0" err="1" smtClean="0"/>
              <a:t>ichki</a:t>
            </a:r>
            <a:r>
              <a:rPr lang="en-US" sz="3200" dirty="0" smtClean="0"/>
              <a:t> </a:t>
            </a:r>
            <a:r>
              <a:rPr lang="en-US" sz="3200" dirty="0" err="1" smtClean="0"/>
              <a:t>molekulyar</a:t>
            </a:r>
            <a:r>
              <a:rPr lang="en-US" sz="3200" dirty="0" smtClean="0"/>
              <a:t> </a:t>
            </a:r>
            <a:r>
              <a:rPr lang="en-US" sz="3200" dirty="0" err="1" smtClean="0"/>
              <a:t>vodorod</a:t>
            </a:r>
            <a:r>
              <a:rPr lang="en-US" sz="3200" dirty="0" smtClean="0"/>
              <a:t> bog’ </a:t>
            </a:r>
            <a:r>
              <a:rPr lang="en-US" sz="3200" dirty="0" err="1" smtClean="0"/>
              <a:t>hosil</a:t>
            </a:r>
            <a:r>
              <a:rPr lang="en-US" sz="3200" dirty="0" smtClean="0"/>
              <a:t> </a:t>
            </a:r>
            <a:r>
              <a:rPr lang="en-US" sz="3200" dirty="0" err="1" smtClean="0"/>
              <a:t>qilish</a:t>
            </a:r>
            <a:r>
              <a:rPr lang="en-US" sz="3200" dirty="0" smtClean="0"/>
              <a:t> </a:t>
            </a:r>
            <a:r>
              <a:rPr lang="en-US" sz="3200" dirty="0" err="1" smtClean="0"/>
              <a:t>stabillashishga</a:t>
            </a:r>
            <a:r>
              <a:rPr lang="en-US" sz="3200" dirty="0" smtClean="0"/>
              <a:t> </a:t>
            </a:r>
            <a:r>
              <a:rPr lang="en-US" sz="3200" dirty="0" err="1" smtClean="0"/>
              <a:t>qanchalik</a:t>
            </a:r>
            <a:r>
              <a:rPr lang="en-US" sz="3200" dirty="0" smtClean="0"/>
              <a:t> </a:t>
            </a:r>
            <a:r>
              <a:rPr lang="en-US" sz="3200" dirty="0" err="1" smtClean="0"/>
              <a:t>moyil</a:t>
            </a:r>
            <a:r>
              <a:rPr lang="en-US" sz="3200" dirty="0" smtClean="0"/>
              <a:t> </a:t>
            </a:r>
            <a:r>
              <a:rPr lang="en-US" sz="3200" dirty="0" err="1" smtClean="0"/>
              <a:t>bo’lsa</a:t>
            </a:r>
            <a:r>
              <a:rPr lang="en-US" sz="3200" dirty="0" smtClean="0"/>
              <a:t>, </a:t>
            </a:r>
            <a:r>
              <a:rPr lang="en-US" sz="3200" dirty="0" err="1" smtClean="0"/>
              <a:t>unda</a:t>
            </a:r>
            <a:r>
              <a:rPr lang="en-US" sz="3200" dirty="0" smtClean="0"/>
              <a:t> </a:t>
            </a:r>
            <a:r>
              <a:rPr lang="en-US" sz="3200" dirty="0" err="1" smtClean="0"/>
              <a:t>enol</a:t>
            </a:r>
            <a:r>
              <a:rPr lang="en-US" sz="3200" dirty="0" smtClean="0"/>
              <a:t> </a:t>
            </a:r>
            <a:r>
              <a:rPr lang="en-US" sz="3200" dirty="0" err="1" smtClean="0"/>
              <a:t>formaning</a:t>
            </a:r>
            <a:r>
              <a:rPr lang="en-US" sz="3200" dirty="0" smtClean="0"/>
              <a:t> </a:t>
            </a:r>
            <a:r>
              <a:rPr lang="en-US" sz="3200" dirty="0" err="1" smtClean="0"/>
              <a:t>miqdori</a:t>
            </a:r>
            <a:r>
              <a:rPr lang="en-US" sz="3200" dirty="0" smtClean="0"/>
              <a:t> </a:t>
            </a:r>
            <a:r>
              <a:rPr lang="en-US" sz="3200" dirty="0" err="1" smtClean="0"/>
              <a:t>shunchalik</a:t>
            </a:r>
            <a:r>
              <a:rPr lang="en-US" sz="3200" dirty="0" smtClean="0"/>
              <a:t> </a:t>
            </a:r>
            <a:r>
              <a:rPr lang="en-US" sz="3200" dirty="0" err="1" smtClean="0"/>
              <a:t>ko’p</a:t>
            </a:r>
            <a:r>
              <a:rPr lang="en-US" sz="3200" dirty="0" smtClean="0"/>
              <a:t> </a:t>
            </a:r>
            <a:r>
              <a:rPr lang="en-US" sz="3200" dirty="0" err="1" smtClean="0"/>
              <a:t>bo’ladi</a:t>
            </a:r>
            <a:r>
              <a:rPr lang="en-US" sz="3200" dirty="0" smtClean="0"/>
              <a:t>. </a:t>
            </a:r>
          </a:p>
          <a:p>
            <a:pPr marL="0" indent="0" algn="just" eaLnBrk="1" fontAlgn="auto" hangingPunct="1">
              <a:spcAft>
                <a:spcPts val="0"/>
              </a:spcAft>
              <a:buFont typeface="Symbol" pitchFamily="18" charset="2"/>
              <a:buNone/>
              <a:defRPr/>
            </a:pPr>
            <a:r>
              <a:rPr lang="en-US" sz="3200" dirty="0" err="1" smtClean="0"/>
              <a:t>Ichki</a:t>
            </a:r>
            <a:r>
              <a:rPr lang="en-US" sz="3200" dirty="0" smtClean="0"/>
              <a:t> </a:t>
            </a:r>
            <a:r>
              <a:rPr lang="en-US" sz="3200" dirty="0" err="1" smtClean="0"/>
              <a:t>molekulyar</a:t>
            </a:r>
            <a:r>
              <a:rPr lang="en-US" sz="3200" dirty="0" smtClean="0"/>
              <a:t> </a:t>
            </a:r>
            <a:r>
              <a:rPr lang="en-US" sz="3200" dirty="0" err="1" smtClean="0"/>
              <a:t>stabillashish</a:t>
            </a:r>
            <a:r>
              <a:rPr lang="en-US" sz="3200" dirty="0" smtClean="0"/>
              <a:t> 1,3-dikarbonil </a:t>
            </a:r>
            <a:r>
              <a:rPr lang="en-US" sz="3200" dirty="0" err="1" smtClean="0"/>
              <a:t>birikmalar</a:t>
            </a:r>
            <a:r>
              <a:rPr lang="en-US" sz="3200" dirty="0" smtClean="0"/>
              <a:t> </a:t>
            </a:r>
            <a:r>
              <a:rPr lang="en-US" sz="3200" dirty="0" err="1" smtClean="0"/>
              <a:t>uchun</a:t>
            </a:r>
            <a:r>
              <a:rPr lang="en-US" sz="3200" dirty="0" smtClean="0"/>
              <a:t> </a:t>
            </a:r>
            <a:r>
              <a:rPr lang="en-US" sz="3200" dirty="0" err="1" smtClean="0"/>
              <a:t>samarali</a:t>
            </a:r>
            <a:r>
              <a:rPr lang="en-US" sz="3200" dirty="0" smtClean="0"/>
              <a:t> </a:t>
            </a:r>
            <a:r>
              <a:rPr lang="en-US" sz="3200" dirty="0" err="1" smtClean="0"/>
              <a:t>hisoblanadi</a:t>
            </a:r>
            <a:r>
              <a:rPr lang="en-US" sz="3200" dirty="0" smtClean="0"/>
              <a:t>. </a:t>
            </a:r>
          </a:p>
          <a:p>
            <a:pPr marL="0" indent="0" algn="just" eaLnBrk="1" fontAlgn="auto" hangingPunct="1">
              <a:spcAft>
                <a:spcPts val="0"/>
              </a:spcAft>
              <a:buFont typeface="Symbol" pitchFamily="18" charset="2"/>
              <a:buNone/>
              <a:defRPr/>
            </a:pPr>
            <a:r>
              <a:rPr lang="en-US" sz="3200" dirty="0" err="1" smtClean="0"/>
              <a:t>Eltekov</a:t>
            </a:r>
            <a:r>
              <a:rPr lang="en-US" sz="3200" dirty="0" smtClean="0"/>
              <a:t>-Erlenmeyer </a:t>
            </a:r>
            <a:r>
              <a:rPr lang="en-US" sz="3200" dirty="0" err="1" smtClean="0"/>
              <a:t>qoidasi</a:t>
            </a:r>
            <a:r>
              <a:rPr lang="en-US" sz="3200" dirty="0" smtClean="0"/>
              <a:t> </a:t>
            </a:r>
            <a:r>
              <a:rPr lang="en-US" sz="3200" dirty="0" err="1" smtClean="0"/>
              <a:t>faqatgina</a:t>
            </a:r>
            <a:r>
              <a:rPr lang="en-US" sz="3200" dirty="0" smtClean="0"/>
              <a:t> 1,3-(</a:t>
            </a:r>
            <a:r>
              <a:rPr lang="en-US" sz="3200" dirty="0" err="1" smtClean="0"/>
              <a:t>yoki</a:t>
            </a:r>
            <a:r>
              <a:rPr lang="en-US" sz="3200" dirty="0" smtClean="0"/>
              <a:t> </a:t>
            </a:r>
            <a:r>
              <a:rPr lang="el-GR" sz="3200" dirty="0" smtClean="0">
                <a:latin typeface="Book Antiqua"/>
              </a:rPr>
              <a:t>β</a:t>
            </a:r>
            <a:r>
              <a:rPr lang="en-US" sz="3200" dirty="0" smtClean="0">
                <a:latin typeface="Book Antiqua"/>
              </a:rPr>
              <a:t>) </a:t>
            </a:r>
            <a:r>
              <a:rPr lang="en-US" sz="3200" dirty="0" err="1" smtClean="0">
                <a:latin typeface="Book Antiqua"/>
              </a:rPr>
              <a:t>dikarbonil</a:t>
            </a:r>
            <a:r>
              <a:rPr lang="en-US" sz="3200" dirty="0" smtClean="0">
                <a:latin typeface="Book Antiqua"/>
              </a:rPr>
              <a:t> </a:t>
            </a:r>
            <a:r>
              <a:rPr lang="en-US" sz="3200" dirty="0" err="1" smtClean="0">
                <a:latin typeface="Book Antiqua"/>
              </a:rPr>
              <a:t>birikmalar</a:t>
            </a:r>
            <a:r>
              <a:rPr lang="en-US" sz="3200" dirty="0" smtClean="0">
                <a:latin typeface="Book Antiqua"/>
              </a:rPr>
              <a:t> </a:t>
            </a:r>
            <a:r>
              <a:rPr lang="en-US" sz="3200" dirty="0" err="1" smtClean="0">
                <a:latin typeface="Book Antiqua"/>
              </a:rPr>
              <a:t>tuzilishi</a:t>
            </a:r>
            <a:r>
              <a:rPr lang="en-US" sz="3200" dirty="0" smtClean="0">
                <a:latin typeface="Book Antiqua"/>
              </a:rPr>
              <a:t> </a:t>
            </a:r>
            <a:r>
              <a:rPr lang="en-US" sz="3200" dirty="0" err="1" smtClean="0">
                <a:latin typeface="Book Antiqua"/>
              </a:rPr>
              <a:t>haqidagi</a:t>
            </a:r>
            <a:r>
              <a:rPr lang="en-US" sz="3200" dirty="0" smtClean="0">
                <a:latin typeface="Book Antiqua"/>
              </a:rPr>
              <a:t> </a:t>
            </a:r>
            <a:r>
              <a:rPr lang="en-US" sz="3200" dirty="0" err="1" smtClean="0">
                <a:latin typeface="Book Antiqua"/>
              </a:rPr>
              <a:t>ma’lumotlar</a:t>
            </a:r>
            <a:r>
              <a:rPr lang="en-US" sz="3200" dirty="0" smtClean="0">
                <a:latin typeface="Book Antiqua"/>
              </a:rPr>
              <a:t> </a:t>
            </a:r>
            <a:r>
              <a:rPr lang="en-US" sz="3200" dirty="0" err="1" smtClean="0">
                <a:latin typeface="Book Antiqua"/>
              </a:rPr>
              <a:t>yig’ilgunga</a:t>
            </a:r>
            <a:r>
              <a:rPr lang="en-US" sz="3200" dirty="0" smtClean="0">
                <a:latin typeface="Book Antiqua"/>
              </a:rPr>
              <a:t> </a:t>
            </a:r>
            <a:r>
              <a:rPr lang="en-US" sz="3200" dirty="0" err="1" smtClean="0">
                <a:latin typeface="Book Antiqua"/>
              </a:rPr>
              <a:t>qadar</a:t>
            </a:r>
            <a:r>
              <a:rPr lang="en-US" sz="3200" dirty="0" smtClean="0">
                <a:latin typeface="Book Antiqua"/>
              </a:rPr>
              <a:t> </a:t>
            </a:r>
            <a:r>
              <a:rPr lang="en-US" sz="3200" dirty="0"/>
              <a:t>1877-yilda </a:t>
            </a:r>
            <a:r>
              <a:rPr lang="en-US" sz="3200" dirty="0" err="1" smtClean="0"/>
              <a:t>yaratilgan</a:t>
            </a:r>
            <a:r>
              <a:rPr lang="en-US" sz="3200" dirty="0" smtClean="0"/>
              <a:t> </a:t>
            </a:r>
            <a:r>
              <a:rPr lang="en-US" sz="3200" dirty="0" err="1" smtClean="0"/>
              <a:t>edi</a:t>
            </a:r>
            <a:r>
              <a:rPr lang="en-US" sz="3200" dirty="0" smtClean="0"/>
              <a:t>. </a:t>
            </a:r>
            <a:r>
              <a:rPr lang="en-US" sz="3200" dirty="0" err="1" smtClean="0"/>
              <a:t>Ravshanki</a:t>
            </a:r>
            <a:r>
              <a:rPr lang="en-US" sz="3200" dirty="0" smtClean="0"/>
              <a:t>, </a:t>
            </a:r>
            <a:r>
              <a:rPr lang="en-US" sz="3200" dirty="0" err="1" smtClean="0"/>
              <a:t>bu</a:t>
            </a:r>
            <a:r>
              <a:rPr lang="en-US" sz="3200" dirty="0" smtClean="0"/>
              <a:t> </a:t>
            </a:r>
            <a:r>
              <a:rPr lang="en-US" sz="3200" dirty="0" err="1" smtClean="0"/>
              <a:t>qoida</a:t>
            </a:r>
            <a:r>
              <a:rPr lang="en-US" sz="3200" dirty="0"/>
              <a:t> </a:t>
            </a:r>
            <a:r>
              <a:rPr lang="en-US" sz="3200" dirty="0" err="1" smtClean="0"/>
              <a:t>vinil</a:t>
            </a:r>
            <a:r>
              <a:rPr lang="en-US" sz="3200" dirty="0" smtClean="0"/>
              <a:t> </a:t>
            </a:r>
            <a:r>
              <a:rPr lang="en-US" sz="3200" dirty="0" err="1" smtClean="0"/>
              <a:t>spirt</a:t>
            </a:r>
            <a:r>
              <a:rPr lang="en-US" sz="3200" dirty="0" smtClean="0"/>
              <a:t> </a:t>
            </a:r>
            <a:r>
              <a:rPr lang="en-US" sz="3200" dirty="0" err="1" smtClean="0"/>
              <a:t>tipidagi</a:t>
            </a:r>
            <a:r>
              <a:rPr lang="en-US" sz="3200" dirty="0" smtClean="0"/>
              <a:t> </a:t>
            </a:r>
            <a:r>
              <a:rPr lang="en-US" sz="3200" dirty="0" err="1" smtClean="0"/>
              <a:t>oddiy</a:t>
            </a:r>
            <a:r>
              <a:rPr lang="en-US" sz="3200" dirty="0" smtClean="0"/>
              <a:t> </a:t>
            </a:r>
            <a:r>
              <a:rPr lang="en-US" sz="3200" dirty="0" err="1" smtClean="0"/>
              <a:t>holatlar</a:t>
            </a:r>
            <a:r>
              <a:rPr lang="en-US" sz="3200" dirty="0" smtClean="0"/>
              <a:t> </a:t>
            </a:r>
            <a:r>
              <a:rPr lang="en-US" sz="3200" dirty="0" err="1" smtClean="0"/>
              <a:t>uchun</a:t>
            </a:r>
            <a:r>
              <a:rPr lang="en-US" sz="3200" dirty="0" smtClean="0"/>
              <a:t> </a:t>
            </a:r>
            <a:r>
              <a:rPr lang="en-US" sz="3200" dirty="0" err="1" smtClean="0"/>
              <a:t>o’rinli</a:t>
            </a:r>
            <a:r>
              <a:rPr lang="en-US" sz="3200" dirty="0" smtClean="0"/>
              <a:t> </a:t>
            </a:r>
            <a:r>
              <a:rPr lang="en-US" sz="3200" dirty="0" err="1" smtClean="0"/>
              <a:t>hisoblanadi</a:t>
            </a:r>
            <a:r>
              <a:rPr lang="en-US" sz="3200" dirty="0" smtClean="0"/>
              <a:t>(9): </a:t>
            </a:r>
            <a:endParaRPr lang="ru-RU"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260350"/>
            <a:ext cx="8497888" cy="6264275"/>
          </a:xfrm>
        </p:spPr>
        <p:txBody>
          <a:bodyPr>
            <a:normAutofit/>
          </a:bodyPr>
          <a:lstStyle/>
          <a:p>
            <a:pPr marL="0" indent="0" eaLnBrk="1" hangingPunct="1">
              <a:buFont typeface="Symbol" pitchFamily="18" charset="2"/>
              <a:buNone/>
            </a:pPr>
            <a:endParaRPr lang="en-US" sz="3200" smtClean="0"/>
          </a:p>
          <a:p>
            <a:pPr marL="0" indent="0" eaLnBrk="1" hangingPunct="1">
              <a:buFont typeface="Symbol" pitchFamily="18" charset="2"/>
              <a:buNone/>
            </a:pPr>
            <a:endParaRPr lang="en-US" sz="3200" smtClean="0"/>
          </a:p>
          <a:p>
            <a:pPr marL="0" indent="0" eaLnBrk="1" hangingPunct="1">
              <a:buFont typeface="Symbol" pitchFamily="18" charset="2"/>
              <a:buNone/>
            </a:pPr>
            <a:endParaRPr lang="en-US" sz="3200" smtClean="0"/>
          </a:p>
          <a:p>
            <a:pPr marL="0" indent="0" eaLnBrk="1" hangingPunct="1">
              <a:buFont typeface="Symbol" pitchFamily="18" charset="2"/>
              <a:buNone/>
            </a:pPr>
            <a:endParaRPr lang="en-US" sz="3200" smtClean="0"/>
          </a:p>
          <a:p>
            <a:pPr marL="0" indent="0" algn="just" eaLnBrk="1" hangingPunct="1"/>
            <a:r>
              <a:rPr lang="en-US" sz="2800" smtClean="0"/>
              <a:t>Karbonil birikmalar (aldegid, ketonlar) –enol muvozanatiga erituvchi ham amalda ta’sir qiladi. Masalan, atsetosirka efirining suvli eritmasida enol forma 0,4%  bo’lsa, toluoldagi eritmasida esa -19,8% ni tashkil qiladi.  Suvli eritmada karbonil guruh bilan suv molekulalari molekulalararo vodorod bog’ hosil qiladi.</a:t>
            </a:r>
            <a:endParaRPr lang="ru-RU" sz="2800" smtClean="0"/>
          </a:p>
        </p:txBody>
      </p:sp>
      <p:pic>
        <p:nvPicPr>
          <p:cNvPr id="52226" name="Picture 2"/>
          <p:cNvPicPr>
            <a:picLocks noChangeAspect="1" noChangeArrowheads="1"/>
          </p:cNvPicPr>
          <p:nvPr/>
        </p:nvPicPr>
        <p:blipFill>
          <a:blip r:embed="rId2"/>
          <a:srcRect/>
          <a:stretch>
            <a:fillRect/>
          </a:stretch>
        </p:blipFill>
        <p:spPr bwMode="auto">
          <a:xfrm>
            <a:off x="250825" y="387350"/>
            <a:ext cx="8642350" cy="216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Объект 1"/>
          <p:cNvSpPr>
            <a:spLocks noGrp="1"/>
          </p:cNvSpPr>
          <p:nvPr>
            <p:ph idx="1"/>
          </p:nvPr>
        </p:nvSpPr>
        <p:spPr>
          <a:xfrm>
            <a:off x="234950" y="234950"/>
            <a:ext cx="8729663" cy="6362700"/>
          </a:xfrm>
        </p:spPr>
        <p:txBody>
          <a:bodyPr/>
          <a:lstStyle/>
          <a:p>
            <a:pPr eaLnBrk="1" hangingPunct="1"/>
            <a:r>
              <a:rPr lang="en-US" sz="3600" b="1" i="1" smtClean="0"/>
              <a:t>Prototropiya- </a:t>
            </a:r>
            <a:r>
              <a:rPr lang="en-US" sz="3600" smtClean="0"/>
              <a:t>proton va qo’shbog’ning holati o’zgarishi bilan kechadigan tautomeriya.</a:t>
            </a:r>
          </a:p>
          <a:p>
            <a:pPr eaLnBrk="1" hangingPunct="1"/>
            <a:r>
              <a:rPr lang="en-US" sz="3600" b="1" i="1" smtClean="0"/>
              <a:t>Prototropiya- </a:t>
            </a:r>
            <a:r>
              <a:rPr lang="en-US" sz="3600" smtClean="0"/>
              <a:t>protonning birikish o’rni, oddiy va karrali bog’lar joylashishi bilan farq qiladigan struturalar orasidagi dinamik muvozanat.</a:t>
            </a:r>
          </a:p>
          <a:p>
            <a:pPr eaLnBrk="1" hangingPunct="1"/>
            <a:r>
              <a:rPr lang="en-US" sz="3600" b="1" i="1" smtClean="0"/>
              <a:t>Prototropiya-</a:t>
            </a:r>
            <a:r>
              <a:rPr lang="en-US" sz="3600" smtClean="0"/>
              <a:t> faqatgina vodorodning qayta joylashishi sodir bo’lishi hisobiga dinamik muvozanatda turgan tautomerizatsiya jarayoni</a:t>
            </a:r>
          </a:p>
          <a:p>
            <a:pPr eaLnBrk="1" hangingPunct="1"/>
            <a:endParaRPr lang="ru-RU" sz="3200" b="1" i="1"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260350"/>
            <a:ext cx="8497888" cy="6264275"/>
          </a:xfrm>
        </p:spPr>
        <p:txBody>
          <a:bodyPr rtlCol="0">
            <a:normAutofit/>
          </a:bodyPr>
          <a:lstStyle/>
          <a:p>
            <a:pPr marL="274320" indent="-274320" eaLnBrk="1" fontAlgn="auto" hangingPunct="1">
              <a:spcAft>
                <a:spcPts val="0"/>
              </a:spcAft>
              <a:defRPr/>
            </a:pPr>
            <a:r>
              <a:rPr lang="en-US" sz="3200" dirty="0" err="1" smtClean="0">
                <a:latin typeface="+mj-lt"/>
              </a:rPr>
              <a:t>Natijada</a:t>
            </a:r>
            <a:r>
              <a:rPr lang="en-US" sz="3200" dirty="0" smtClean="0">
                <a:latin typeface="+mj-lt"/>
              </a:rPr>
              <a:t> </a:t>
            </a:r>
            <a:r>
              <a:rPr lang="en-US" sz="3200" dirty="0" err="1" smtClean="0">
                <a:latin typeface="+mj-lt"/>
              </a:rPr>
              <a:t>karbonil</a:t>
            </a:r>
            <a:r>
              <a:rPr lang="en-US" sz="3200" dirty="0" smtClean="0">
                <a:latin typeface="+mj-lt"/>
              </a:rPr>
              <a:t> </a:t>
            </a:r>
            <a:r>
              <a:rPr lang="en-US" sz="3200" dirty="0" err="1" smtClean="0">
                <a:latin typeface="+mj-lt"/>
              </a:rPr>
              <a:t>guruhning</a:t>
            </a:r>
            <a:r>
              <a:rPr lang="en-US" sz="3200" dirty="0" smtClean="0">
                <a:latin typeface="+mj-lt"/>
              </a:rPr>
              <a:t> </a:t>
            </a:r>
            <a:r>
              <a:rPr lang="en-US" sz="3200" dirty="0" err="1" smtClean="0">
                <a:latin typeface="+mj-lt"/>
              </a:rPr>
              <a:t>ichki</a:t>
            </a:r>
            <a:r>
              <a:rPr lang="en-US" sz="3200" dirty="0" smtClean="0">
                <a:latin typeface="+mj-lt"/>
              </a:rPr>
              <a:t> </a:t>
            </a:r>
            <a:r>
              <a:rPr lang="en-US" sz="3200" dirty="0" err="1" smtClean="0">
                <a:latin typeface="+mj-lt"/>
              </a:rPr>
              <a:t>molekulyar</a:t>
            </a:r>
            <a:r>
              <a:rPr lang="en-US" sz="3200" dirty="0" smtClean="0">
                <a:latin typeface="+mj-lt"/>
              </a:rPr>
              <a:t> </a:t>
            </a:r>
            <a:r>
              <a:rPr lang="en-US" sz="3200" dirty="0" err="1" smtClean="0">
                <a:latin typeface="+mj-lt"/>
              </a:rPr>
              <a:t>vodorod</a:t>
            </a:r>
            <a:r>
              <a:rPr lang="en-US" sz="3200" dirty="0" smtClean="0">
                <a:latin typeface="+mj-lt"/>
              </a:rPr>
              <a:t> bog’ </a:t>
            </a:r>
            <a:r>
              <a:rPr lang="en-US" sz="3200" dirty="0" err="1" smtClean="0">
                <a:latin typeface="+mj-lt"/>
              </a:rPr>
              <a:t>hosil</a:t>
            </a:r>
            <a:r>
              <a:rPr lang="en-US" sz="3200" dirty="0" smtClean="0">
                <a:latin typeface="+mj-lt"/>
              </a:rPr>
              <a:t> </a:t>
            </a:r>
            <a:r>
              <a:rPr lang="en-US" sz="3200" dirty="0" err="1" smtClean="0">
                <a:latin typeface="+mj-lt"/>
              </a:rPr>
              <a:t>qilish</a:t>
            </a:r>
            <a:r>
              <a:rPr lang="en-US" sz="3200" dirty="0" smtClean="0">
                <a:latin typeface="+mj-lt"/>
              </a:rPr>
              <a:t> </a:t>
            </a:r>
            <a:r>
              <a:rPr lang="en-US" sz="3200" dirty="0" err="1" smtClean="0">
                <a:latin typeface="+mj-lt"/>
              </a:rPr>
              <a:t>moyilligi</a:t>
            </a:r>
            <a:r>
              <a:rPr lang="en-US" sz="3200" dirty="0" smtClean="0">
                <a:latin typeface="+mj-lt"/>
              </a:rPr>
              <a:t> (</a:t>
            </a:r>
            <a:r>
              <a:rPr lang="en-US" sz="3200" dirty="0" err="1" smtClean="0">
                <a:latin typeface="+mj-lt"/>
              </a:rPr>
              <a:t>qobiliyati</a:t>
            </a:r>
            <a:r>
              <a:rPr lang="en-US" sz="3200" dirty="0" smtClean="0">
                <a:latin typeface="+mj-lt"/>
              </a:rPr>
              <a:t>) </a:t>
            </a:r>
            <a:r>
              <a:rPr lang="en-US" sz="3200" dirty="0" err="1" smtClean="0">
                <a:latin typeface="+mj-lt"/>
              </a:rPr>
              <a:t>kamayadi</a:t>
            </a:r>
            <a:r>
              <a:rPr lang="en-US" sz="3200" dirty="0" smtClean="0">
                <a:latin typeface="+mj-lt"/>
              </a:rPr>
              <a:t>. </a:t>
            </a:r>
          </a:p>
          <a:p>
            <a:pPr marL="274320" indent="-274320" eaLnBrk="1" fontAlgn="auto" hangingPunct="1">
              <a:spcAft>
                <a:spcPts val="0"/>
              </a:spcAft>
              <a:defRPr/>
            </a:pPr>
            <a:r>
              <a:rPr lang="en-US" sz="3200" dirty="0" smtClean="0">
                <a:latin typeface="+mj-lt"/>
              </a:rPr>
              <a:t> </a:t>
            </a:r>
            <a:r>
              <a:rPr lang="en-US" sz="3200" dirty="0" err="1" smtClean="0">
                <a:latin typeface="+mj-lt"/>
              </a:rPr>
              <a:t>Keto-enol</a:t>
            </a:r>
            <a:r>
              <a:rPr lang="en-US" sz="3200" dirty="0" smtClean="0">
                <a:latin typeface="+mj-lt"/>
              </a:rPr>
              <a:t> </a:t>
            </a:r>
            <a:r>
              <a:rPr lang="en-US" sz="3200" dirty="0" err="1" smtClean="0">
                <a:latin typeface="+mj-lt"/>
              </a:rPr>
              <a:t>tautomeriya</a:t>
            </a:r>
            <a:r>
              <a:rPr lang="en-US" sz="3200" dirty="0" smtClean="0">
                <a:latin typeface="+mj-lt"/>
              </a:rPr>
              <a:t> </a:t>
            </a:r>
            <a:r>
              <a:rPr lang="en-US" sz="3200" dirty="0" err="1" smtClean="0">
                <a:latin typeface="+mj-lt"/>
              </a:rPr>
              <a:t>yana</a:t>
            </a:r>
            <a:r>
              <a:rPr lang="en-US" sz="3200" dirty="0" smtClean="0">
                <a:latin typeface="+mj-lt"/>
              </a:rPr>
              <a:t> </a:t>
            </a:r>
            <a:r>
              <a:rPr lang="en-US" sz="3200" dirty="0" err="1" smtClean="0">
                <a:latin typeface="+mj-lt"/>
              </a:rPr>
              <a:t>quyidagi</a:t>
            </a:r>
            <a:r>
              <a:rPr lang="en-US" sz="3200" dirty="0">
                <a:latin typeface="+mj-lt"/>
              </a:rPr>
              <a:t> </a:t>
            </a:r>
            <a:r>
              <a:rPr lang="en-US" sz="3200" dirty="0" err="1" smtClean="0">
                <a:latin typeface="+mj-lt"/>
              </a:rPr>
              <a:t>boshqa</a:t>
            </a:r>
            <a:r>
              <a:rPr lang="en-US" sz="3200" dirty="0" smtClean="0">
                <a:latin typeface="+mj-lt"/>
              </a:rPr>
              <a:t> </a:t>
            </a:r>
            <a:r>
              <a:rPr lang="en-US" sz="3200" dirty="0" err="1" smtClean="0">
                <a:latin typeface="+mj-lt"/>
              </a:rPr>
              <a:t>faktorlarga</a:t>
            </a:r>
            <a:r>
              <a:rPr lang="en-US" sz="3200" dirty="0" smtClean="0">
                <a:latin typeface="+mj-lt"/>
              </a:rPr>
              <a:t> ham </a:t>
            </a:r>
            <a:r>
              <a:rPr lang="en-US" sz="3200" dirty="0" err="1" smtClean="0">
                <a:latin typeface="+mj-lt"/>
              </a:rPr>
              <a:t>bog’liq</a:t>
            </a:r>
            <a:r>
              <a:rPr lang="en-US" sz="3200" dirty="0" smtClean="0">
                <a:latin typeface="+mj-lt"/>
              </a:rPr>
              <a:t>: </a:t>
            </a:r>
            <a:r>
              <a:rPr lang="en-US" sz="3200" dirty="0" err="1" smtClean="0">
                <a:latin typeface="+mj-lt"/>
              </a:rPr>
              <a:t>agragat</a:t>
            </a:r>
            <a:r>
              <a:rPr lang="en-US" sz="3200" dirty="0" smtClean="0">
                <a:latin typeface="+mj-lt"/>
              </a:rPr>
              <a:t> </a:t>
            </a:r>
            <a:r>
              <a:rPr lang="en-US" sz="3200" dirty="0" err="1" smtClean="0">
                <a:latin typeface="+mj-lt"/>
              </a:rPr>
              <a:t>holat</a:t>
            </a:r>
            <a:r>
              <a:rPr lang="en-US" sz="3200" dirty="0" smtClean="0">
                <a:latin typeface="+mj-lt"/>
              </a:rPr>
              <a:t>, </a:t>
            </a:r>
            <a:r>
              <a:rPr lang="en-US" sz="3200" dirty="0" err="1" smtClean="0">
                <a:latin typeface="+mj-lt"/>
              </a:rPr>
              <a:t>temperatura</a:t>
            </a:r>
            <a:r>
              <a:rPr lang="en-US" sz="3200" dirty="0" smtClean="0">
                <a:latin typeface="+mj-lt"/>
              </a:rPr>
              <a:t>, </a:t>
            </a:r>
            <a:r>
              <a:rPr lang="en-US" sz="3200" dirty="0" err="1" smtClean="0">
                <a:latin typeface="+mj-lt"/>
              </a:rPr>
              <a:t>guruhlarning</a:t>
            </a:r>
            <a:r>
              <a:rPr lang="en-US" sz="3200" dirty="0" smtClean="0">
                <a:latin typeface="+mj-lt"/>
              </a:rPr>
              <a:t> </a:t>
            </a:r>
            <a:r>
              <a:rPr lang="en-US" sz="3200" dirty="0" err="1" smtClean="0">
                <a:latin typeface="+mj-lt"/>
              </a:rPr>
              <a:t>fazoviy</a:t>
            </a:r>
            <a:r>
              <a:rPr lang="en-US" sz="3200" dirty="0" smtClean="0">
                <a:latin typeface="+mj-lt"/>
              </a:rPr>
              <a:t> </a:t>
            </a:r>
            <a:r>
              <a:rPr lang="en-US" sz="3200" dirty="0" err="1" smtClean="0">
                <a:latin typeface="+mj-lt"/>
              </a:rPr>
              <a:t>joylashuvi</a:t>
            </a:r>
            <a:r>
              <a:rPr lang="en-US" sz="3200" dirty="0" smtClean="0">
                <a:latin typeface="+mj-lt"/>
              </a:rPr>
              <a:t>.</a:t>
            </a:r>
          </a:p>
          <a:p>
            <a:pPr marL="274320" indent="-274320" eaLnBrk="1" fontAlgn="auto" hangingPunct="1">
              <a:spcAft>
                <a:spcPts val="0"/>
              </a:spcAft>
              <a:defRPr/>
            </a:pPr>
            <a:r>
              <a:rPr lang="en-US" sz="3200" dirty="0" err="1" smtClean="0">
                <a:latin typeface="+mj-lt"/>
              </a:rPr>
              <a:t>Oddiy</a:t>
            </a:r>
            <a:r>
              <a:rPr lang="en-US" sz="3200" dirty="0" smtClean="0">
                <a:latin typeface="+mj-lt"/>
              </a:rPr>
              <a:t> </a:t>
            </a:r>
            <a:r>
              <a:rPr lang="en-US" sz="3200" dirty="0" err="1" smtClean="0">
                <a:latin typeface="+mj-lt"/>
              </a:rPr>
              <a:t>enol-vinil</a:t>
            </a:r>
            <a:r>
              <a:rPr lang="en-US" sz="3200" dirty="0" smtClean="0">
                <a:latin typeface="+mj-lt"/>
              </a:rPr>
              <a:t> </a:t>
            </a:r>
            <a:r>
              <a:rPr lang="en-US" sz="3200" dirty="0" err="1" smtClean="0">
                <a:latin typeface="+mj-lt"/>
              </a:rPr>
              <a:t>spirti</a:t>
            </a:r>
            <a:r>
              <a:rPr lang="en-US" sz="3200" dirty="0" smtClean="0">
                <a:latin typeface="+mj-lt"/>
              </a:rPr>
              <a:t> </a:t>
            </a:r>
            <a:r>
              <a:rPr lang="en-US" sz="3200" dirty="0" err="1" smtClean="0">
                <a:latin typeface="+mj-lt"/>
              </a:rPr>
              <a:t>xona</a:t>
            </a:r>
            <a:r>
              <a:rPr lang="en-US" sz="3200" dirty="0" smtClean="0">
                <a:latin typeface="+mj-lt"/>
              </a:rPr>
              <a:t> </a:t>
            </a:r>
            <a:r>
              <a:rPr lang="en-US" sz="3200" dirty="0" err="1" smtClean="0">
                <a:latin typeface="+mj-lt"/>
              </a:rPr>
              <a:t>sharoitida</a:t>
            </a:r>
            <a:r>
              <a:rPr lang="en-US" sz="3200" dirty="0" smtClean="0">
                <a:latin typeface="+mj-lt"/>
              </a:rPr>
              <a:t> </a:t>
            </a:r>
            <a:r>
              <a:rPr lang="en-US" sz="3200" dirty="0" err="1" smtClean="0">
                <a:latin typeface="+mj-lt"/>
              </a:rPr>
              <a:t>gaz</a:t>
            </a:r>
            <a:r>
              <a:rPr lang="en-US" sz="3200" dirty="0" smtClean="0">
                <a:latin typeface="+mj-lt"/>
              </a:rPr>
              <a:t> </a:t>
            </a:r>
            <a:r>
              <a:rPr lang="en-US" sz="3200" dirty="0" err="1" smtClean="0">
                <a:latin typeface="+mj-lt"/>
              </a:rPr>
              <a:t>fazada</a:t>
            </a:r>
            <a:r>
              <a:rPr lang="en-US" sz="3200" dirty="0" smtClean="0">
                <a:latin typeface="+mj-lt"/>
              </a:rPr>
              <a:t> </a:t>
            </a:r>
            <a:r>
              <a:rPr lang="en-US" sz="3200" dirty="0" err="1" smtClean="0">
                <a:latin typeface="+mj-lt"/>
              </a:rPr>
              <a:t>olingan</a:t>
            </a:r>
            <a:r>
              <a:rPr lang="en-US" sz="3200" dirty="0" smtClean="0">
                <a:latin typeface="+mj-lt"/>
              </a:rPr>
              <a:t>, </a:t>
            </a:r>
            <a:r>
              <a:rPr lang="en-US" sz="3200" dirty="0" err="1" smtClean="0">
                <a:latin typeface="+mj-lt"/>
              </a:rPr>
              <a:t>bu</a:t>
            </a:r>
            <a:r>
              <a:rPr lang="en-US" sz="3200" dirty="0" smtClean="0">
                <a:latin typeface="+mj-lt"/>
              </a:rPr>
              <a:t> </a:t>
            </a:r>
            <a:r>
              <a:rPr lang="en-US" sz="3200" dirty="0" err="1" smtClean="0">
                <a:latin typeface="+mj-lt"/>
              </a:rPr>
              <a:t>sharoitda</a:t>
            </a:r>
            <a:r>
              <a:rPr lang="en-US" sz="3200" dirty="0" smtClean="0">
                <a:latin typeface="+mj-lt"/>
              </a:rPr>
              <a:t> </a:t>
            </a:r>
            <a:r>
              <a:rPr lang="en-US" sz="3200" dirty="0" err="1" smtClean="0">
                <a:latin typeface="+mj-lt"/>
              </a:rPr>
              <a:t>bu</a:t>
            </a:r>
            <a:r>
              <a:rPr lang="en-US" sz="3200" dirty="0" smtClean="0">
                <a:latin typeface="+mj-lt"/>
              </a:rPr>
              <a:t> </a:t>
            </a:r>
            <a:r>
              <a:rPr lang="en-US" sz="3200" dirty="0" err="1" smtClean="0">
                <a:latin typeface="+mj-lt"/>
              </a:rPr>
              <a:t>birikmaning</a:t>
            </a:r>
            <a:r>
              <a:rPr lang="en-US" sz="3200" dirty="0" smtClean="0">
                <a:latin typeface="+mj-lt"/>
              </a:rPr>
              <a:t> </a:t>
            </a:r>
            <a:r>
              <a:rPr lang="en-US" sz="3200" dirty="0" err="1" smtClean="0">
                <a:latin typeface="+mj-lt"/>
              </a:rPr>
              <a:t>yarim</a:t>
            </a:r>
            <a:r>
              <a:rPr lang="en-US" sz="3200" dirty="0" smtClean="0">
                <a:latin typeface="+mj-lt"/>
              </a:rPr>
              <a:t> </a:t>
            </a:r>
            <a:r>
              <a:rPr lang="en-US" sz="3200" dirty="0" err="1" smtClean="0">
                <a:latin typeface="+mj-lt"/>
              </a:rPr>
              <a:t>aylanish</a:t>
            </a:r>
            <a:r>
              <a:rPr lang="en-US" sz="3200" dirty="0" smtClean="0">
                <a:latin typeface="+mj-lt"/>
              </a:rPr>
              <a:t> </a:t>
            </a:r>
            <a:r>
              <a:rPr lang="en-US" sz="3200" dirty="0" err="1" smtClean="0">
                <a:latin typeface="+mj-lt"/>
              </a:rPr>
              <a:t>davri</a:t>
            </a:r>
            <a:r>
              <a:rPr lang="en-US" sz="3200" dirty="0" smtClean="0">
                <a:latin typeface="+mj-lt"/>
              </a:rPr>
              <a:t> 30 </a:t>
            </a:r>
            <a:r>
              <a:rPr lang="en-US" sz="3200" dirty="0" err="1" smtClean="0">
                <a:latin typeface="+mj-lt"/>
              </a:rPr>
              <a:t>daqiqani</a:t>
            </a:r>
            <a:r>
              <a:rPr lang="en-US" sz="3200" dirty="0" smtClean="0">
                <a:latin typeface="+mj-lt"/>
              </a:rPr>
              <a:t> </a:t>
            </a:r>
            <a:r>
              <a:rPr lang="en-US" sz="3200" dirty="0" err="1" smtClean="0">
                <a:latin typeface="+mj-lt"/>
              </a:rPr>
              <a:t>tashkil</a:t>
            </a:r>
            <a:r>
              <a:rPr lang="en-US" sz="3200" dirty="0" smtClean="0">
                <a:latin typeface="+mj-lt"/>
              </a:rPr>
              <a:t> </a:t>
            </a:r>
            <a:r>
              <a:rPr lang="en-US" sz="3200" dirty="0" err="1" smtClean="0">
                <a:latin typeface="+mj-lt"/>
              </a:rPr>
              <a:t>qiladi</a:t>
            </a:r>
            <a:r>
              <a:rPr lang="en-US" sz="3200" dirty="0" smtClean="0">
                <a:latin typeface="+mj-lt"/>
              </a:rPr>
              <a:t>.  Yana </a:t>
            </a:r>
            <a:r>
              <a:rPr lang="en-US" sz="3200" dirty="0" err="1" smtClean="0">
                <a:latin typeface="+mj-lt"/>
              </a:rPr>
              <a:t>ma’lumki</a:t>
            </a:r>
            <a:r>
              <a:rPr lang="en-US" sz="3200" dirty="0" smtClean="0">
                <a:latin typeface="+mj-lt"/>
              </a:rPr>
              <a:t>, </a:t>
            </a:r>
            <a:r>
              <a:rPr lang="el-GR" sz="3200" dirty="0" smtClean="0">
                <a:latin typeface="+mj-lt"/>
              </a:rPr>
              <a:t>β</a:t>
            </a:r>
            <a:r>
              <a:rPr lang="en-US" sz="3200" dirty="0" smtClean="0">
                <a:latin typeface="+mj-lt"/>
              </a:rPr>
              <a:t>,</a:t>
            </a:r>
            <a:r>
              <a:rPr lang="el-GR" sz="3200" dirty="0" smtClean="0">
                <a:latin typeface="+mj-lt"/>
              </a:rPr>
              <a:t>β</a:t>
            </a:r>
            <a:r>
              <a:rPr lang="en-US" sz="3200" dirty="0" smtClean="0">
                <a:latin typeface="+mj-lt"/>
              </a:rPr>
              <a:t>-</a:t>
            </a:r>
            <a:r>
              <a:rPr lang="en-US" sz="3200" dirty="0" err="1" smtClean="0">
                <a:latin typeface="+mj-lt"/>
              </a:rPr>
              <a:t>dimetilmezitilvinil</a:t>
            </a:r>
            <a:r>
              <a:rPr lang="en-US" sz="3200" dirty="0" smtClean="0">
                <a:latin typeface="+mj-lt"/>
              </a:rPr>
              <a:t> </a:t>
            </a:r>
            <a:r>
              <a:rPr lang="en-US" sz="3200" dirty="0" err="1" smtClean="0">
                <a:latin typeface="+mj-lt"/>
              </a:rPr>
              <a:t>spirti</a:t>
            </a:r>
            <a:r>
              <a:rPr lang="en-US" sz="3200" dirty="0" smtClean="0">
                <a:latin typeface="+mj-lt"/>
              </a:rPr>
              <a:t>(10) </a:t>
            </a:r>
            <a:r>
              <a:rPr lang="en-US" sz="3200" dirty="0" err="1" smtClean="0">
                <a:latin typeface="+mj-lt"/>
              </a:rPr>
              <a:t>istisno</a:t>
            </a:r>
            <a:r>
              <a:rPr lang="en-US" sz="3200" dirty="0" smtClean="0">
                <a:latin typeface="+mj-lt"/>
              </a:rPr>
              <a:t> </a:t>
            </a:r>
            <a:r>
              <a:rPr lang="en-US" sz="3200" dirty="0" err="1" smtClean="0">
                <a:latin typeface="+mj-lt"/>
              </a:rPr>
              <a:t>tarzida</a:t>
            </a:r>
            <a:r>
              <a:rPr lang="en-US" sz="3200" dirty="0" smtClean="0">
                <a:latin typeface="+mj-lt"/>
              </a:rPr>
              <a:t> </a:t>
            </a:r>
            <a:r>
              <a:rPr lang="en-US" sz="3200" dirty="0" err="1" smtClean="0">
                <a:latin typeface="+mj-lt"/>
              </a:rPr>
              <a:t>enol</a:t>
            </a:r>
            <a:r>
              <a:rPr lang="en-US" sz="3200" dirty="0" smtClean="0">
                <a:latin typeface="+mj-lt"/>
              </a:rPr>
              <a:t> </a:t>
            </a:r>
            <a:r>
              <a:rPr lang="en-US" sz="3200" dirty="0" err="1" smtClean="0">
                <a:latin typeface="+mj-lt"/>
              </a:rPr>
              <a:t>formada</a:t>
            </a:r>
            <a:r>
              <a:rPr lang="en-US" sz="3200" dirty="0" smtClean="0">
                <a:latin typeface="+mj-lt"/>
              </a:rPr>
              <a:t> </a:t>
            </a:r>
            <a:r>
              <a:rPr lang="en-US" sz="3200" dirty="0" err="1" smtClean="0">
                <a:latin typeface="+mj-lt"/>
              </a:rPr>
              <a:t>mavjud</a:t>
            </a:r>
            <a:r>
              <a:rPr lang="en-US" sz="3200" dirty="0" smtClean="0">
                <a:latin typeface="+mj-lt"/>
              </a:rPr>
              <a:t> </a:t>
            </a:r>
            <a:r>
              <a:rPr lang="en-US" sz="3200" dirty="0" err="1" smtClean="0">
                <a:latin typeface="+mj-lt"/>
              </a:rPr>
              <a:t>bo’ladi</a:t>
            </a:r>
            <a:r>
              <a:rPr lang="en-US" sz="3200" dirty="0" smtClean="0">
                <a:latin typeface="+mj-lt"/>
              </a:rPr>
              <a:t>, </a:t>
            </a:r>
            <a:r>
              <a:rPr lang="en-US" sz="3200" dirty="0" err="1" smtClean="0">
                <a:latin typeface="+mj-lt"/>
              </a:rPr>
              <a:t>sababi</a:t>
            </a:r>
            <a:r>
              <a:rPr lang="en-US" sz="3200" dirty="0" smtClean="0">
                <a:latin typeface="+mj-lt"/>
              </a:rPr>
              <a:t> </a:t>
            </a:r>
            <a:r>
              <a:rPr lang="en-US" sz="3200" dirty="0" err="1" smtClean="0">
                <a:latin typeface="+mj-lt"/>
              </a:rPr>
              <a:t>shuki</a:t>
            </a:r>
            <a:r>
              <a:rPr lang="en-US" sz="3200" dirty="0" smtClean="0">
                <a:latin typeface="+mj-lt"/>
              </a:rPr>
              <a:t>, </a:t>
            </a:r>
            <a:r>
              <a:rPr lang="en-US" sz="3200" dirty="0" err="1" smtClean="0">
                <a:latin typeface="+mj-lt"/>
              </a:rPr>
              <a:t>fazoviy</a:t>
            </a:r>
            <a:r>
              <a:rPr lang="en-US" sz="3200" dirty="0" smtClean="0">
                <a:latin typeface="+mj-lt"/>
              </a:rPr>
              <a:t> </a:t>
            </a:r>
            <a:r>
              <a:rPr lang="en-US" sz="3200" dirty="0" err="1" smtClean="0">
                <a:latin typeface="+mj-lt"/>
              </a:rPr>
              <a:t>qiyinchilik</a:t>
            </a:r>
            <a:r>
              <a:rPr lang="en-US" sz="3200" dirty="0" smtClean="0">
                <a:latin typeface="+mj-lt"/>
              </a:rPr>
              <a:t> </a:t>
            </a:r>
            <a:r>
              <a:rPr lang="en-US" sz="3200" dirty="0" err="1" smtClean="0">
                <a:latin typeface="+mj-lt"/>
              </a:rPr>
              <a:t>tufayli</a:t>
            </a:r>
            <a:r>
              <a:rPr lang="en-US" sz="3200" dirty="0" smtClean="0">
                <a:latin typeface="+mj-lt"/>
              </a:rPr>
              <a:t> </a:t>
            </a:r>
            <a:r>
              <a:rPr lang="en-US" sz="3200" dirty="0" err="1" smtClean="0">
                <a:latin typeface="+mj-lt"/>
              </a:rPr>
              <a:t>enol</a:t>
            </a:r>
            <a:r>
              <a:rPr lang="en-US" sz="3200" dirty="0" smtClean="0">
                <a:latin typeface="+mj-lt"/>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Объект 1"/>
          <p:cNvSpPr>
            <a:spLocks noGrp="1"/>
          </p:cNvSpPr>
          <p:nvPr>
            <p:ph idx="1"/>
          </p:nvPr>
        </p:nvSpPr>
        <p:spPr>
          <a:xfrm>
            <a:off x="250825" y="260350"/>
            <a:ext cx="8569325" cy="6192838"/>
          </a:xfrm>
        </p:spPr>
        <p:txBody>
          <a:bodyPr/>
          <a:lstStyle/>
          <a:p>
            <a:pPr marL="0" indent="0" algn="just" eaLnBrk="1" hangingPunct="1">
              <a:buFont typeface="Symbol" pitchFamily="18" charset="2"/>
              <a:buNone/>
            </a:pPr>
            <a:r>
              <a:rPr lang="en-US" sz="3200" smtClean="0"/>
              <a:t>forma keto formaga o’ta (qayta guruhlana) olmaydi (11):  </a:t>
            </a:r>
            <a:endParaRPr lang="ru-RU" sz="3200" smtClean="0"/>
          </a:p>
        </p:txBody>
      </p:sp>
      <p:pic>
        <p:nvPicPr>
          <p:cNvPr id="55298" name="Picture 2"/>
          <p:cNvPicPr>
            <a:picLocks noChangeAspect="1" noChangeArrowheads="1"/>
          </p:cNvPicPr>
          <p:nvPr/>
        </p:nvPicPr>
        <p:blipFill>
          <a:blip r:embed="rId2"/>
          <a:srcRect/>
          <a:stretch>
            <a:fillRect/>
          </a:stretch>
        </p:blipFill>
        <p:spPr bwMode="auto">
          <a:xfrm>
            <a:off x="395288" y="1773238"/>
            <a:ext cx="8424862" cy="453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Объект 1"/>
          <p:cNvSpPr>
            <a:spLocks noGrp="1"/>
          </p:cNvSpPr>
          <p:nvPr>
            <p:ph idx="1"/>
          </p:nvPr>
        </p:nvSpPr>
        <p:spPr>
          <a:xfrm>
            <a:off x="250825" y="260350"/>
            <a:ext cx="8642350" cy="6264275"/>
          </a:xfrm>
        </p:spPr>
        <p:txBody>
          <a:bodyPr/>
          <a:lstStyle/>
          <a:p>
            <a:pPr eaLnBrk="1" hangingPunct="1"/>
            <a:endParaRPr lang="ru-RU" sz="3200" smtClean="0"/>
          </a:p>
        </p:txBody>
      </p:sp>
      <p:pic>
        <p:nvPicPr>
          <p:cNvPr id="563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260350"/>
            <a:ext cx="8642350" cy="6264275"/>
          </a:xfrm>
        </p:spPr>
        <p:txBody>
          <a:bodyPr rtlCol="0">
            <a:normAutofit/>
          </a:bodyPr>
          <a:lstStyle/>
          <a:p>
            <a:pPr marL="274320" indent="-274320" algn="just" eaLnBrk="1" fontAlgn="auto" hangingPunct="1">
              <a:spcAft>
                <a:spcPts val="0"/>
              </a:spcAft>
              <a:defRPr/>
            </a:pPr>
            <a:r>
              <a:rPr lang="en-US" sz="3200" dirty="0" err="1" smtClean="0"/>
              <a:t>Quyida</a:t>
            </a:r>
            <a:r>
              <a:rPr lang="en-US" sz="3200" dirty="0" smtClean="0"/>
              <a:t> </a:t>
            </a:r>
            <a:r>
              <a:rPr lang="en-US" sz="3200" dirty="0" err="1" smtClean="0"/>
              <a:t>tautomeriyaning</a:t>
            </a:r>
            <a:r>
              <a:rPr lang="en-US" sz="3200" dirty="0" smtClean="0"/>
              <a:t> </a:t>
            </a:r>
            <a:r>
              <a:rPr lang="en-US" sz="3200" dirty="0" err="1" smtClean="0"/>
              <a:t>boshqa</a:t>
            </a:r>
            <a:r>
              <a:rPr lang="en-US" sz="3200" dirty="0" smtClean="0"/>
              <a:t> </a:t>
            </a:r>
            <a:r>
              <a:rPr lang="en-US" sz="3200" dirty="0" err="1" smtClean="0"/>
              <a:t>mavjud</a:t>
            </a:r>
            <a:r>
              <a:rPr lang="en-US" sz="3200" dirty="0" smtClean="0"/>
              <a:t> </a:t>
            </a:r>
            <a:r>
              <a:rPr lang="en-US" sz="3200" dirty="0" err="1" smtClean="0"/>
              <a:t>turlari</a:t>
            </a:r>
            <a:r>
              <a:rPr lang="en-US" sz="3200" dirty="0" smtClean="0"/>
              <a:t> </a:t>
            </a:r>
            <a:r>
              <a:rPr lang="en-US" sz="3200" dirty="0" err="1" smtClean="0"/>
              <a:t>yoki</a:t>
            </a:r>
            <a:r>
              <a:rPr lang="en-US" sz="3200" dirty="0" smtClean="0"/>
              <a:t> </a:t>
            </a:r>
            <a:r>
              <a:rPr lang="en-US" sz="3200" dirty="0" err="1" smtClean="0"/>
              <a:t>protrop</a:t>
            </a:r>
            <a:r>
              <a:rPr lang="en-US" sz="3200" dirty="0" smtClean="0"/>
              <a:t> </a:t>
            </a:r>
            <a:r>
              <a:rPr lang="en-US" sz="3200" dirty="0" err="1" smtClean="0"/>
              <a:t>tautomeriyaning</a:t>
            </a:r>
            <a:r>
              <a:rPr lang="en-US" sz="3200" dirty="0" smtClean="0"/>
              <a:t> </a:t>
            </a:r>
            <a:r>
              <a:rPr lang="en-US" sz="3200" dirty="0" err="1" smtClean="0"/>
              <a:t>haqiqatda</a:t>
            </a:r>
            <a:r>
              <a:rPr lang="en-US" sz="3200" dirty="0" smtClean="0"/>
              <a:t> </a:t>
            </a:r>
            <a:r>
              <a:rPr lang="en-US" sz="3200" dirty="0" err="1" smtClean="0"/>
              <a:t>mavjud</a:t>
            </a:r>
            <a:r>
              <a:rPr lang="en-US" sz="3200" dirty="0" smtClean="0"/>
              <a:t> </a:t>
            </a:r>
            <a:r>
              <a:rPr lang="en-US" sz="3200" dirty="0" err="1" smtClean="0"/>
              <a:t>bo’la</a:t>
            </a:r>
            <a:r>
              <a:rPr lang="en-US" sz="3200" dirty="0" smtClean="0"/>
              <a:t> </a:t>
            </a:r>
            <a:r>
              <a:rPr lang="en-US" sz="3200" dirty="0" err="1" smtClean="0"/>
              <a:t>oladigan</a:t>
            </a:r>
            <a:r>
              <a:rPr lang="en-US" sz="3200" dirty="0" smtClean="0"/>
              <a:t> </a:t>
            </a:r>
            <a:r>
              <a:rPr lang="en-US" sz="3200" dirty="0" err="1" smtClean="0"/>
              <a:t>namunalari</a:t>
            </a:r>
            <a:r>
              <a:rPr lang="en-US" sz="3200" dirty="0" smtClean="0"/>
              <a:t> </a:t>
            </a:r>
            <a:r>
              <a:rPr lang="en-US" sz="3200" dirty="0" err="1" smtClean="0"/>
              <a:t>keltirilgan</a:t>
            </a:r>
            <a:r>
              <a:rPr lang="en-US" sz="3200" dirty="0" smtClean="0"/>
              <a:t>.</a:t>
            </a:r>
          </a:p>
          <a:p>
            <a:pPr marL="274320" indent="-274320" algn="just" eaLnBrk="1" fontAlgn="auto" hangingPunct="1">
              <a:spcAft>
                <a:spcPts val="0"/>
              </a:spcAft>
              <a:defRPr/>
            </a:pPr>
            <a:r>
              <a:rPr lang="en-US" sz="3200" b="1" i="1" dirty="0" err="1" smtClean="0"/>
              <a:t>Fenol-keton</a:t>
            </a:r>
            <a:r>
              <a:rPr lang="en-US" sz="3200" b="1" i="1" dirty="0" smtClean="0"/>
              <a:t> </a:t>
            </a:r>
            <a:r>
              <a:rPr lang="en-US" sz="3200" b="1" i="1" dirty="0" err="1" smtClean="0"/>
              <a:t>tautomeriya</a:t>
            </a:r>
            <a:endParaRPr lang="en-US" sz="3200" b="1" i="1" dirty="0" smtClean="0"/>
          </a:p>
          <a:p>
            <a:pPr marL="0" indent="0" algn="just" eaLnBrk="1" fontAlgn="auto" hangingPunct="1">
              <a:spcAft>
                <a:spcPts val="0"/>
              </a:spcAft>
              <a:buFont typeface="Symbol" pitchFamily="18" charset="2"/>
              <a:buNone/>
              <a:defRPr/>
            </a:pPr>
            <a:endParaRPr lang="en-US" sz="3200" dirty="0" smtClean="0"/>
          </a:p>
          <a:p>
            <a:pPr marL="0" indent="0" algn="just" eaLnBrk="1" fontAlgn="auto" hangingPunct="1">
              <a:spcAft>
                <a:spcPts val="0"/>
              </a:spcAft>
              <a:buFont typeface="Symbol" pitchFamily="18" charset="2"/>
              <a:buNone/>
              <a:defRPr/>
            </a:pPr>
            <a:endParaRPr lang="en-US" sz="3200" dirty="0"/>
          </a:p>
          <a:p>
            <a:pPr marL="0" indent="0" algn="just" eaLnBrk="1" fontAlgn="auto" hangingPunct="1">
              <a:spcAft>
                <a:spcPts val="0"/>
              </a:spcAft>
              <a:buFont typeface="Symbol" pitchFamily="18" charset="2"/>
              <a:buNone/>
              <a:defRPr/>
            </a:pPr>
            <a:endParaRPr lang="en-US" sz="3200" dirty="0" smtClean="0"/>
          </a:p>
          <a:p>
            <a:pPr marL="0" indent="0" algn="just" eaLnBrk="1" fontAlgn="auto" hangingPunct="1">
              <a:spcAft>
                <a:spcPts val="0"/>
              </a:spcAft>
              <a:buFont typeface="Symbol" pitchFamily="18" charset="2"/>
              <a:buNone/>
              <a:defRPr/>
            </a:pPr>
            <a:r>
              <a:rPr lang="en-US" sz="3200" dirty="0" err="1" smtClean="0"/>
              <a:t>Ko’pchilik</a:t>
            </a:r>
            <a:r>
              <a:rPr lang="en-US" sz="3200" dirty="0" smtClean="0"/>
              <a:t> </a:t>
            </a:r>
            <a:r>
              <a:rPr lang="en-US" sz="3200" dirty="0" err="1" smtClean="0"/>
              <a:t>oddiy</a:t>
            </a:r>
            <a:r>
              <a:rPr lang="en-US" sz="3200" dirty="0" smtClean="0"/>
              <a:t> </a:t>
            </a:r>
            <a:r>
              <a:rPr lang="en-US" sz="3200" dirty="0" err="1" smtClean="0"/>
              <a:t>fenollarda</a:t>
            </a:r>
            <a:r>
              <a:rPr lang="en-US" sz="3200" dirty="0" smtClean="0"/>
              <a:t> </a:t>
            </a:r>
            <a:r>
              <a:rPr lang="en-US" sz="3200" dirty="0" err="1" smtClean="0"/>
              <a:t>muvozanat</a:t>
            </a:r>
            <a:r>
              <a:rPr lang="en-US" sz="3200" dirty="0" smtClean="0"/>
              <a:t> </a:t>
            </a:r>
            <a:r>
              <a:rPr lang="en-US" sz="3200" dirty="0" err="1" smtClean="0"/>
              <a:t>chapga</a:t>
            </a:r>
            <a:r>
              <a:rPr lang="en-US" sz="3200" dirty="0" smtClean="0"/>
              <a:t> </a:t>
            </a:r>
            <a:r>
              <a:rPr lang="en-US" sz="3200" dirty="0" err="1" smtClean="0"/>
              <a:t>siljigan</a:t>
            </a:r>
            <a:r>
              <a:rPr lang="en-US" sz="3200" dirty="0" smtClean="0"/>
              <a:t> </a:t>
            </a:r>
            <a:r>
              <a:rPr lang="en-US" sz="3200" dirty="0" err="1" smtClean="0"/>
              <a:t>bo’ladi</a:t>
            </a:r>
            <a:r>
              <a:rPr lang="en-US" sz="3200" dirty="0" smtClean="0"/>
              <a:t>, </a:t>
            </a:r>
            <a:r>
              <a:rPr lang="en-US" sz="3200" dirty="0" err="1" smtClean="0"/>
              <a:t>chunki</a:t>
            </a:r>
            <a:r>
              <a:rPr lang="en-US" sz="3200" dirty="0" smtClean="0"/>
              <a:t> </a:t>
            </a:r>
            <a:r>
              <a:rPr lang="en-US" sz="3200" dirty="0" err="1" smtClean="0"/>
              <a:t>aromatik</a:t>
            </a:r>
            <a:r>
              <a:rPr lang="en-US" sz="3200" dirty="0" smtClean="0"/>
              <a:t> </a:t>
            </a:r>
            <a:r>
              <a:rPr lang="en-US" sz="3200" dirty="0" err="1" smtClean="0"/>
              <a:t>birikma</a:t>
            </a:r>
            <a:r>
              <a:rPr lang="en-US" sz="3200" dirty="0" smtClean="0"/>
              <a:t> </a:t>
            </a:r>
            <a:r>
              <a:rPr lang="en-US" sz="3200" dirty="0" err="1" smtClean="0"/>
              <a:t>termodinamik</a:t>
            </a:r>
            <a:r>
              <a:rPr lang="en-US" sz="3200" dirty="0" smtClean="0"/>
              <a:t> </a:t>
            </a:r>
            <a:r>
              <a:rPr lang="en-US" sz="3200" dirty="0" err="1" smtClean="0"/>
              <a:t>jihatdan</a:t>
            </a:r>
            <a:r>
              <a:rPr lang="en-US" sz="3200" dirty="0" smtClean="0"/>
              <a:t> </a:t>
            </a:r>
            <a:r>
              <a:rPr lang="en-US" sz="3200" dirty="0" err="1" smtClean="0"/>
              <a:t>mustahkamroq</a:t>
            </a:r>
            <a:r>
              <a:rPr lang="en-US" sz="3200" dirty="0" smtClean="0"/>
              <a:t> </a:t>
            </a:r>
            <a:r>
              <a:rPr lang="en-US" sz="3200" dirty="0" err="1" smtClean="0"/>
              <a:t>birikma</a:t>
            </a:r>
            <a:r>
              <a:rPr lang="en-US" sz="3200" dirty="0" smtClean="0"/>
              <a:t> </a:t>
            </a:r>
            <a:r>
              <a:rPr lang="en-US" sz="3200" dirty="0" err="1" smtClean="0"/>
              <a:t>hisoblanadi</a:t>
            </a:r>
            <a:r>
              <a:rPr lang="en-US" sz="3200" dirty="0" smtClean="0"/>
              <a:t>. Ammo </a:t>
            </a:r>
            <a:r>
              <a:rPr lang="en-US" sz="3200" dirty="0" err="1" smtClean="0"/>
              <a:t>bir</a:t>
            </a:r>
            <a:r>
              <a:rPr lang="en-US" sz="3200" dirty="0" smtClean="0"/>
              <a:t> </a:t>
            </a:r>
            <a:r>
              <a:rPr lang="en-US" sz="3200" dirty="0" err="1" smtClean="0"/>
              <a:t>qancha</a:t>
            </a:r>
            <a:r>
              <a:rPr lang="en-US" sz="3200" dirty="0" smtClean="0"/>
              <a:t> </a:t>
            </a:r>
            <a:r>
              <a:rPr lang="en-US" sz="3200" dirty="0" err="1" smtClean="0"/>
              <a:t>holatlarda</a:t>
            </a:r>
            <a:r>
              <a:rPr lang="en-US" sz="3200" dirty="0" smtClean="0"/>
              <a:t> </a:t>
            </a:r>
            <a:r>
              <a:rPr lang="en-US" sz="3200" dirty="0" err="1" smtClean="0"/>
              <a:t>keto</a:t>
            </a:r>
            <a:endParaRPr lang="en-US" sz="3200" dirty="0"/>
          </a:p>
          <a:p>
            <a:pPr marL="0" indent="0" algn="just" eaLnBrk="1" fontAlgn="auto" hangingPunct="1">
              <a:spcAft>
                <a:spcPts val="0"/>
              </a:spcAft>
              <a:buFont typeface="Symbol" pitchFamily="18" charset="2"/>
              <a:buNone/>
              <a:defRPr/>
            </a:pPr>
            <a:endParaRPr lang="ru-RU" sz="3200" dirty="0"/>
          </a:p>
        </p:txBody>
      </p:sp>
      <p:pic>
        <p:nvPicPr>
          <p:cNvPr id="57346" name="Picture 2"/>
          <p:cNvPicPr>
            <a:picLocks noChangeAspect="1" noChangeArrowheads="1"/>
          </p:cNvPicPr>
          <p:nvPr/>
        </p:nvPicPr>
        <p:blipFill>
          <a:blip r:embed="rId2"/>
          <a:srcRect/>
          <a:stretch>
            <a:fillRect/>
          </a:stretch>
        </p:blipFill>
        <p:spPr bwMode="auto">
          <a:xfrm>
            <a:off x="395288" y="2286000"/>
            <a:ext cx="7272337"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188" y="404813"/>
            <a:ext cx="8064500" cy="4248150"/>
          </a:xfrm>
        </p:spPr>
        <p:txBody>
          <a:bodyPr>
            <a:normAutofit/>
          </a:bodyPr>
          <a:lstStyle/>
          <a:p>
            <a:pPr algn="just" eaLnBrk="1" hangingPunct="1">
              <a:lnSpc>
                <a:spcPct val="90000"/>
              </a:lnSpc>
            </a:pPr>
            <a:r>
              <a:rPr lang="en-US" b="1" i="1" u="sng" smtClean="0"/>
              <a:t>Izomeriya </a:t>
            </a:r>
            <a:r>
              <a:rPr lang="en-US" smtClean="0"/>
              <a:t>-  bir xil molekulyar massa va molekulyar formulaga ega ikki va undan ortiq birikmalarining fizik va kimyoviy xossalari bilan farq qilishi. Izomeriya tushunchasi Ya. Berselius tomonidan kiritilgan bo’lsada, ilmiy jihatdan A.M.Butlerov tomonidan aniq isbotlab berildi. </a:t>
            </a:r>
          </a:p>
          <a:p>
            <a:pPr algn="just" eaLnBrk="1" hangingPunct="1">
              <a:lnSpc>
                <a:spcPct val="90000"/>
              </a:lnSpc>
              <a:buFont typeface="Symbol" pitchFamily="18" charset="2"/>
              <a:buNone/>
            </a:pPr>
            <a:r>
              <a:rPr lang="en-US" smtClean="0"/>
              <a:t>    Organik kimyoda umumiy  holda    quyidagi izomeriya turlari mavjud:</a:t>
            </a:r>
          </a:p>
          <a:p>
            <a:pPr eaLnBrk="1" hangingPunct="1">
              <a:lnSpc>
                <a:spcPct val="90000"/>
              </a:lnSpc>
            </a:pPr>
            <a:r>
              <a:rPr lang="en-US" b="1" i="1" smtClean="0"/>
              <a:t>Tuzilish (konstitutsional) izomeriya</a:t>
            </a:r>
          </a:p>
          <a:p>
            <a:pPr eaLnBrk="1" hangingPunct="1">
              <a:lnSpc>
                <a:spcPct val="90000"/>
              </a:lnSpc>
            </a:pPr>
            <a:r>
              <a:rPr lang="en-US" b="1" i="1" smtClean="0"/>
              <a:t>Fazoviy (stereo) izomeriya</a:t>
            </a:r>
          </a:p>
          <a:p>
            <a:pPr eaLnBrk="1" hangingPunct="1">
              <a:lnSpc>
                <a:spcPct val="90000"/>
              </a:lnSpc>
            </a:pPr>
            <a:r>
              <a:rPr lang="en-US" b="1" i="1" smtClean="0"/>
              <a:t>Dinamik izomeriya</a:t>
            </a:r>
          </a:p>
          <a:p>
            <a:pPr eaLnBrk="1" hangingPunct="1">
              <a:lnSpc>
                <a:spcPct val="90000"/>
              </a:lnSpc>
              <a:buFont typeface="Symbol" pitchFamily="18" charset="2"/>
              <a:buNone/>
            </a:pPr>
            <a:r>
              <a:rPr lang="en-US" sz="3000" smtClean="0"/>
              <a:t>   </a:t>
            </a:r>
          </a:p>
          <a:p>
            <a:pPr algn="just" eaLnBrk="1" hangingPunct="1">
              <a:lnSpc>
                <a:spcPct val="80000"/>
              </a:lnSpc>
            </a:pPr>
            <a:endParaRPr lang="ru-RU"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Объект 1"/>
          <p:cNvSpPr>
            <a:spLocks noGrp="1"/>
          </p:cNvSpPr>
          <p:nvPr>
            <p:ph idx="1"/>
          </p:nvPr>
        </p:nvSpPr>
        <p:spPr>
          <a:xfrm>
            <a:off x="250825" y="260350"/>
            <a:ext cx="8642350" cy="6337300"/>
          </a:xfrm>
        </p:spPr>
        <p:txBody>
          <a:bodyPr/>
          <a:lstStyle/>
          <a:p>
            <a:pPr marL="0" indent="0" algn="just" eaLnBrk="1" hangingPunct="1">
              <a:buFont typeface="Symbol" pitchFamily="18" charset="2"/>
              <a:buNone/>
            </a:pPr>
            <a:r>
              <a:rPr lang="en-US" sz="3200" smtClean="0"/>
              <a:t>forma tomonga siljigan bo’ladi, masalan floroglyutsinni (14) olaylik, u asosan 1,3,5-siklogeksan trion (15) holida reaksiyalrga kirishadi:</a:t>
            </a:r>
          </a:p>
          <a:p>
            <a:pPr marL="0" indent="0" algn="just" eaLnBrk="1" hangingPunct="1">
              <a:buFont typeface="Symbol" pitchFamily="18" charset="2"/>
              <a:buNone/>
            </a:pPr>
            <a:endParaRPr lang="en-US" sz="3200" smtClean="0"/>
          </a:p>
          <a:p>
            <a:pPr marL="0" indent="0" algn="just" eaLnBrk="1" hangingPunct="1">
              <a:buFont typeface="Symbol" pitchFamily="18" charset="2"/>
              <a:buNone/>
            </a:pPr>
            <a:endParaRPr lang="en-US" sz="3200" smtClean="0"/>
          </a:p>
          <a:p>
            <a:pPr marL="0" indent="0" algn="just" eaLnBrk="1" hangingPunct="1">
              <a:buFont typeface="Symbol" pitchFamily="18" charset="2"/>
              <a:buNone/>
            </a:pPr>
            <a:endParaRPr lang="en-US" sz="3200" smtClean="0"/>
          </a:p>
          <a:p>
            <a:pPr marL="0" indent="0" algn="just" eaLnBrk="1" hangingPunct="1">
              <a:buFont typeface="Symbol" pitchFamily="18" charset="2"/>
              <a:buNone/>
            </a:pPr>
            <a:r>
              <a:rPr lang="en-US" sz="3200" smtClean="0"/>
              <a:t>4-piridon (16) va 4-gidroksipiridin(17) orasidagi muvozanat holatida eritmada asosan ketoforma ko’rinishida, gaz fazada esa asosan –enol ko’rinishida mavjud bo’ladi:</a:t>
            </a:r>
            <a:endParaRPr lang="ru-RU" sz="3200" smtClean="0"/>
          </a:p>
        </p:txBody>
      </p:sp>
      <p:pic>
        <p:nvPicPr>
          <p:cNvPr id="58370" name="Picture 2"/>
          <p:cNvPicPr>
            <a:picLocks noChangeAspect="1" noChangeArrowheads="1"/>
          </p:cNvPicPr>
          <p:nvPr/>
        </p:nvPicPr>
        <p:blipFill>
          <a:blip r:embed="rId2"/>
          <a:srcRect/>
          <a:stretch>
            <a:fillRect/>
          </a:stretch>
        </p:blipFill>
        <p:spPr bwMode="auto">
          <a:xfrm>
            <a:off x="1990725" y="2205038"/>
            <a:ext cx="6757988" cy="1728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Объект 1"/>
          <p:cNvSpPr>
            <a:spLocks noGrp="1"/>
          </p:cNvSpPr>
          <p:nvPr>
            <p:ph idx="1"/>
          </p:nvPr>
        </p:nvSpPr>
        <p:spPr>
          <a:xfrm>
            <a:off x="250825" y="260350"/>
            <a:ext cx="8642350" cy="6192838"/>
          </a:xfrm>
        </p:spPr>
        <p:txBody>
          <a:bodyPr/>
          <a:lstStyle/>
          <a:p>
            <a:pPr marL="0" indent="0" algn="just" eaLnBrk="1" hangingPunct="1">
              <a:buFont typeface="Symbol" pitchFamily="18" charset="2"/>
              <a:buNone/>
            </a:pPr>
            <a:endParaRPr lang="en-US" sz="3200" smtClean="0"/>
          </a:p>
          <a:p>
            <a:pPr marL="0" indent="0" algn="just" eaLnBrk="1" hangingPunct="1">
              <a:buFont typeface="Symbol" pitchFamily="18" charset="2"/>
              <a:buNone/>
            </a:pPr>
            <a:endParaRPr lang="en-US" sz="3200" smtClean="0"/>
          </a:p>
          <a:p>
            <a:pPr marL="0" indent="0" algn="just" eaLnBrk="1" hangingPunct="1">
              <a:buFont typeface="Symbol" pitchFamily="18" charset="2"/>
              <a:buNone/>
            </a:pPr>
            <a:endParaRPr lang="en-US" sz="3200" smtClean="0"/>
          </a:p>
          <a:p>
            <a:pPr marL="0" indent="0" algn="just" eaLnBrk="1" hangingPunct="1">
              <a:buFont typeface="Symbol" pitchFamily="18" charset="2"/>
              <a:buNone/>
            </a:pPr>
            <a:endParaRPr lang="en-US" sz="3200" smtClean="0"/>
          </a:p>
          <a:p>
            <a:pPr marL="0" indent="0" algn="ctr" eaLnBrk="1" hangingPunct="1">
              <a:buFont typeface="Symbol" pitchFamily="18" charset="2"/>
              <a:buNone/>
            </a:pPr>
            <a:r>
              <a:rPr lang="en-US" sz="3200" smtClean="0"/>
              <a:t> </a:t>
            </a:r>
            <a:r>
              <a:rPr lang="en-US" sz="3200" b="1" i="1" smtClean="0"/>
              <a:t>Nitrozobirikma-oksimtautomeriyasi</a:t>
            </a:r>
          </a:p>
          <a:p>
            <a:pPr marL="0" indent="0" algn="ctr" eaLnBrk="1" hangingPunct="1">
              <a:buFont typeface="Symbol" pitchFamily="18" charset="2"/>
              <a:buNone/>
            </a:pPr>
            <a:endParaRPr lang="en-US" sz="3200" smtClean="0"/>
          </a:p>
          <a:p>
            <a:pPr marL="0" indent="0" algn="ctr" eaLnBrk="1" hangingPunct="1">
              <a:buFont typeface="Symbol" pitchFamily="18" charset="2"/>
              <a:buNone/>
            </a:pPr>
            <a:endParaRPr lang="en-US" sz="3200" smtClean="0"/>
          </a:p>
          <a:p>
            <a:pPr marL="0" indent="0" algn="ctr" eaLnBrk="1" hangingPunct="1">
              <a:buFont typeface="Symbol" pitchFamily="18" charset="2"/>
              <a:buNone/>
            </a:pPr>
            <a:endParaRPr lang="en-US" sz="3200" smtClean="0"/>
          </a:p>
          <a:p>
            <a:pPr marL="0" indent="0" algn="ctr" eaLnBrk="1" hangingPunct="1">
              <a:buFont typeface="Symbol" pitchFamily="18" charset="2"/>
              <a:buNone/>
            </a:pPr>
            <a:r>
              <a:rPr lang="en-US" sz="3200" smtClean="0"/>
              <a:t>                                     </a:t>
            </a:r>
            <a:r>
              <a:rPr lang="en-US" sz="2800" smtClean="0"/>
              <a:t>oksim</a:t>
            </a:r>
          </a:p>
          <a:p>
            <a:pPr marL="0" indent="0" eaLnBrk="1" hangingPunct="1">
              <a:buFont typeface="Symbol" pitchFamily="18" charset="2"/>
              <a:buNone/>
            </a:pPr>
            <a:r>
              <a:rPr lang="en-US" sz="2800" smtClean="0"/>
              <a:t>Bu holatda muvozanat o’ngga kuchli siljigan bo’ladi.</a:t>
            </a:r>
            <a:endParaRPr lang="ru-RU" sz="2800" smtClean="0"/>
          </a:p>
        </p:txBody>
      </p:sp>
      <p:pic>
        <p:nvPicPr>
          <p:cNvPr id="59394" name="Picture 2"/>
          <p:cNvPicPr>
            <a:picLocks noChangeAspect="1" noChangeArrowheads="1"/>
          </p:cNvPicPr>
          <p:nvPr/>
        </p:nvPicPr>
        <p:blipFill>
          <a:blip r:embed="rId2"/>
          <a:srcRect/>
          <a:stretch>
            <a:fillRect/>
          </a:stretch>
        </p:blipFill>
        <p:spPr bwMode="auto">
          <a:xfrm>
            <a:off x="250825" y="260350"/>
            <a:ext cx="8642350" cy="2160588"/>
          </a:xfrm>
          <a:prstGeom prst="rect">
            <a:avLst/>
          </a:prstGeom>
          <a:noFill/>
          <a:ln w="9525">
            <a:noFill/>
            <a:miter lim="800000"/>
            <a:headEnd/>
            <a:tailEnd/>
          </a:ln>
        </p:spPr>
      </p:pic>
      <p:pic>
        <p:nvPicPr>
          <p:cNvPr id="59395" name="Picture 3"/>
          <p:cNvPicPr>
            <a:picLocks noChangeAspect="1" noChangeArrowheads="1"/>
          </p:cNvPicPr>
          <p:nvPr/>
        </p:nvPicPr>
        <p:blipFill>
          <a:blip r:embed="rId3"/>
          <a:srcRect/>
          <a:stretch>
            <a:fillRect/>
          </a:stretch>
        </p:blipFill>
        <p:spPr bwMode="auto">
          <a:xfrm>
            <a:off x="1692275" y="3284538"/>
            <a:ext cx="6408738" cy="1657350"/>
          </a:xfrm>
          <a:prstGeom prst="rect">
            <a:avLst/>
          </a:prstGeom>
          <a:noFill/>
          <a:ln w="9525">
            <a:noFill/>
            <a:miter lim="800000"/>
            <a:headEnd/>
            <a:tailEnd/>
          </a:ln>
        </p:spPr>
      </p:pic>
      <p:sp>
        <p:nvSpPr>
          <p:cNvPr id="59396" name="TextBox 3"/>
          <p:cNvSpPr txBox="1">
            <a:spLocks noChangeArrowheads="1"/>
          </p:cNvSpPr>
          <p:nvPr/>
        </p:nvSpPr>
        <p:spPr bwMode="auto">
          <a:xfrm>
            <a:off x="2555875" y="4941888"/>
            <a:ext cx="2403475" cy="522287"/>
          </a:xfrm>
          <a:prstGeom prst="rect">
            <a:avLst/>
          </a:prstGeom>
          <a:noFill/>
          <a:ln w="9525">
            <a:noFill/>
            <a:miter lim="800000"/>
            <a:headEnd/>
            <a:tailEnd/>
          </a:ln>
        </p:spPr>
        <p:txBody>
          <a:bodyPr wrap="none">
            <a:spAutoFit/>
          </a:bodyPr>
          <a:lstStyle/>
          <a:p>
            <a:r>
              <a:rPr lang="en-US" sz="2800">
                <a:latin typeface="Candara" pitchFamily="34" charset="0"/>
              </a:rPr>
              <a:t>nitrozobirikma</a:t>
            </a:r>
            <a:endParaRPr lang="ru-RU" sz="2800">
              <a:latin typeface="Candar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260350"/>
            <a:ext cx="8497888" cy="6597650"/>
          </a:xfrm>
        </p:spPr>
        <p:txBody>
          <a:bodyPr rtlCol="0">
            <a:normAutofit/>
          </a:bodyPr>
          <a:lstStyle/>
          <a:p>
            <a:pPr marL="274320" indent="-274320" algn="just" eaLnBrk="1" fontAlgn="auto" hangingPunct="1">
              <a:spcAft>
                <a:spcPts val="0"/>
              </a:spcAft>
              <a:defRPr/>
            </a:pPr>
            <a:r>
              <a:rPr lang="en-US" sz="3200" b="1" i="1" dirty="0" err="1" smtClean="0"/>
              <a:t>Alifatik</a:t>
            </a:r>
            <a:r>
              <a:rPr lang="en-US" sz="3200" b="1" i="1" dirty="0" smtClean="0"/>
              <a:t> </a:t>
            </a:r>
            <a:r>
              <a:rPr lang="en-US" sz="3200" b="1" i="1" dirty="0" err="1" smtClean="0"/>
              <a:t>nitrobirikmalar</a:t>
            </a:r>
            <a:r>
              <a:rPr lang="en-US" sz="3200" b="1" i="1" dirty="0" smtClean="0"/>
              <a:t> </a:t>
            </a:r>
            <a:r>
              <a:rPr lang="en-US" sz="3200" b="1" i="1" dirty="0" err="1" smtClean="0"/>
              <a:t>va</a:t>
            </a:r>
            <a:r>
              <a:rPr lang="en-US" sz="3200" b="1" i="1" dirty="0" smtClean="0"/>
              <a:t> </a:t>
            </a:r>
            <a:r>
              <a:rPr lang="en-US" sz="3200" b="1" i="1" dirty="0" err="1" smtClean="0"/>
              <a:t>ularning</a:t>
            </a:r>
            <a:r>
              <a:rPr lang="en-US" sz="3200" b="1" i="1" dirty="0" smtClean="0"/>
              <a:t> </a:t>
            </a:r>
            <a:r>
              <a:rPr lang="en-US" sz="3200" b="1" i="1" dirty="0" err="1" smtClean="0"/>
              <a:t>atsi</a:t>
            </a:r>
            <a:r>
              <a:rPr lang="en-US" sz="3200" b="1" i="1" dirty="0" smtClean="0"/>
              <a:t> </a:t>
            </a:r>
            <a:r>
              <a:rPr lang="en-US" sz="3200" b="1" i="1" dirty="0" err="1" smtClean="0"/>
              <a:t>formalari</a:t>
            </a:r>
            <a:r>
              <a:rPr lang="en-US" sz="3200" b="1" i="1" dirty="0" smtClean="0"/>
              <a:t> </a:t>
            </a:r>
            <a:r>
              <a:rPr lang="en-US" sz="3200" b="1" i="1" dirty="0" err="1" smtClean="0"/>
              <a:t>orasidagi</a:t>
            </a:r>
            <a:r>
              <a:rPr lang="en-US" sz="3200" b="1" i="1" dirty="0" smtClean="0"/>
              <a:t> </a:t>
            </a:r>
            <a:r>
              <a:rPr lang="en-US" sz="3200" b="1" i="1" dirty="0" err="1" smtClean="0"/>
              <a:t>tautomeriya</a:t>
            </a:r>
            <a:r>
              <a:rPr lang="en-US" sz="3200" b="1" i="1" dirty="0" smtClean="0"/>
              <a:t> </a:t>
            </a:r>
            <a:r>
              <a:rPr lang="en-US" sz="3200" b="1" i="1" dirty="0" err="1" smtClean="0"/>
              <a:t>muvozanati</a:t>
            </a:r>
            <a:endParaRPr lang="en-US" sz="3200" b="1" i="1" dirty="0" smtClean="0"/>
          </a:p>
          <a:p>
            <a:pPr marL="274320" indent="-274320" algn="just" eaLnBrk="1" fontAlgn="auto" hangingPunct="1">
              <a:spcAft>
                <a:spcPts val="0"/>
              </a:spcAft>
              <a:defRPr/>
            </a:pPr>
            <a:endParaRPr lang="en-US" sz="3200" b="1" i="1" dirty="0" smtClean="0"/>
          </a:p>
          <a:p>
            <a:pPr marL="274320" indent="-274320" algn="just" eaLnBrk="1" fontAlgn="auto" hangingPunct="1">
              <a:spcAft>
                <a:spcPts val="0"/>
              </a:spcAft>
              <a:defRPr/>
            </a:pPr>
            <a:endParaRPr lang="en-US" sz="3200" b="1" i="1" dirty="0" smtClean="0"/>
          </a:p>
          <a:p>
            <a:pPr marL="274320" indent="-274320" algn="just" eaLnBrk="1" fontAlgn="auto" hangingPunct="1">
              <a:spcAft>
                <a:spcPts val="0"/>
              </a:spcAft>
              <a:defRPr/>
            </a:pPr>
            <a:endParaRPr lang="en-US" sz="3200" b="1" i="1" dirty="0"/>
          </a:p>
          <a:p>
            <a:pPr marL="274320" indent="-274320" algn="just" eaLnBrk="1" fontAlgn="auto" hangingPunct="1">
              <a:spcAft>
                <a:spcPts val="0"/>
              </a:spcAft>
              <a:defRPr/>
            </a:pPr>
            <a:endParaRPr lang="en-US" sz="3200" b="1" i="1" dirty="0" smtClean="0"/>
          </a:p>
          <a:p>
            <a:pPr marL="0" indent="0" algn="just" eaLnBrk="1" fontAlgn="auto" hangingPunct="1">
              <a:spcAft>
                <a:spcPts val="0"/>
              </a:spcAft>
              <a:buFont typeface="Symbol" pitchFamily="18" charset="2"/>
              <a:buNone/>
              <a:defRPr/>
            </a:pPr>
            <a:r>
              <a:rPr lang="en-US" sz="3200" dirty="0"/>
              <a:t> </a:t>
            </a:r>
            <a:r>
              <a:rPr lang="en-US" sz="3200" dirty="0" smtClean="0"/>
              <a:t>Bu </a:t>
            </a:r>
            <a:r>
              <a:rPr lang="en-US" sz="3200" dirty="0" err="1" smtClean="0"/>
              <a:t>holtda</a:t>
            </a:r>
            <a:r>
              <a:rPr lang="en-US" sz="3200" dirty="0" smtClean="0"/>
              <a:t> </a:t>
            </a:r>
            <a:r>
              <a:rPr lang="en-US" sz="3200" dirty="0" err="1" smtClean="0"/>
              <a:t>muvozanat</a:t>
            </a:r>
            <a:r>
              <a:rPr lang="en-US" sz="3200" dirty="0" smtClean="0"/>
              <a:t> </a:t>
            </a:r>
            <a:r>
              <a:rPr lang="en-US" sz="3200" dirty="0" err="1" smtClean="0"/>
              <a:t>chapga</a:t>
            </a:r>
            <a:r>
              <a:rPr lang="en-US" sz="3200" dirty="0" smtClean="0"/>
              <a:t> </a:t>
            </a:r>
            <a:r>
              <a:rPr lang="en-US" sz="3200" dirty="0" err="1" smtClean="0"/>
              <a:t>siljigan</a:t>
            </a:r>
            <a:r>
              <a:rPr lang="en-US" sz="3200" dirty="0" smtClean="0"/>
              <a:t> </a:t>
            </a:r>
            <a:r>
              <a:rPr lang="en-US" sz="3200" dirty="0" err="1" smtClean="0"/>
              <a:t>bo’ladi</a:t>
            </a:r>
            <a:r>
              <a:rPr lang="en-US" sz="3200" dirty="0" smtClean="0"/>
              <a:t>.</a:t>
            </a:r>
          </a:p>
          <a:p>
            <a:pPr marL="0" indent="0" algn="ctr" eaLnBrk="1" fontAlgn="auto" hangingPunct="1">
              <a:spcAft>
                <a:spcPts val="0"/>
              </a:spcAft>
              <a:buFont typeface="Symbol" pitchFamily="18" charset="2"/>
              <a:buNone/>
              <a:defRPr/>
            </a:pPr>
            <a:r>
              <a:rPr lang="en-US" sz="3200" b="1" i="1" dirty="0" err="1" smtClean="0"/>
              <a:t>Imin-enamin</a:t>
            </a:r>
            <a:r>
              <a:rPr lang="en-US" sz="3200" b="1" i="1" dirty="0" smtClean="0"/>
              <a:t> </a:t>
            </a:r>
            <a:r>
              <a:rPr lang="en-US" sz="3200" b="1" i="1" dirty="0" err="1" smtClean="0"/>
              <a:t>tautomeriya</a:t>
            </a:r>
            <a:endParaRPr lang="en-US" sz="3200" b="1" i="1" dirty="0" smtClean="0"/>
          </a:p>
          <a:p>
            <a:pPr marL="0" indent="0" algn="just" eaLnBrk="1" fontAlgn="auto" hangingPunct="1">
              <a:spcAft>
                <a:spcPts val="0"/>
              </a:spcAft>
              <a:buFont typeface="Symbol" pitchFamily="18" charset="2"/>
              <a:buNone/>
              <a:defRPr/>
            </a:pPr>
            <a:endParaRPr lang="en-US" sz="3200" dirty="0" smtClean="0"/>
          </a:p>
          <a:p>
            <a:pPr marL="274320" indent="-274320" algn="just" eaLnBrk="1" fontAlgn="auto" hangingPunct="1">
              <a:spcAft>
                <a:spcPts val="0"/>
              </a:spcAft>
              <a:defRPr/>
            </a:pPr>
            <a:endParaRPr lang="ru-RU" sz="3200" dirty="0"/>
          </a:p>
        </p:txBody>
      </p:sp>
      <p:pic>
        <p:nvPicPr>
          <p:cNvPr id="60418" name="Picture 2"/>
          <p:cNvPicPr>
            <a:picLocks noChangeAspect="1" noChangeArrowheads="1"/>
          </p:cNvPicPr>
          <p:nvPr/>
        </p:nvPicPr>
        <p:blipFill>
          <a:blip r:embed="rId2"/>
          <a:srcRect/>
          <a:stretch>
            <a:fillRect/>
          </a:stretch>
        </p:blipFill>
        <p:spPr bwMode="auto">
          <a:xfrm>
            <a:off x="1619250" y="1484313"/>
            <a:ext cx="6913563" cy="2016125"/>
          </a:xfrm>
          <a:prstGeom prst="rect">
            <a:avLst/>
          </a:prstGeom>
          <a:noFill/>
          <a:ln w="9525">
            <a:noFill/>
            <a:miter lim="800000"/>
            <a:headEnd/>
            <a:tailEnd/>
          </a:ln>
        </p:spPr>
      </p:pic>
      <p:pic>
        <p:nvPicPr>
          <p:cNvPr id="60419" name="Picture 4"/>
          <p:cNvPicPr>
            <a:picLocks noChangeAspect="1" noChangeArrowheads="1"/>
          </p:cNvPicPr>
          <p:nvPr/>
        </p:nvPicPr>
        <p:blipFill>
          <a:blip r:embed="rId3"/>
          <a:srcRect/>
          <a:stretch>
            <a:fillRect/>
          </a:stretch>
        </p:blipFill>
        <p:spPr bwMode="auto">
          <a:xfrm>
            <a:off x="1331913" y="4797425"/>
            <a:ext cx="7200900" cy="1295400"/>
          </a:xfrm>
          <a:prstGeom prst="rect">
            <a:avLst/>
          </a:prstGeom>
          <a:noFill/>
          <a:ln w="9525">
            <a:noFill/>
            <a:miter lim="800000"/>
            <a:headEnd/>
            <a:tailEnd/>
          </a:ln>
        </p:spPr>
      </p:pic>
      <p:sp>
        <p:nvSpPr>
          <p:cNvPr id="60420" name="TextBox 3"/>
          <p:cNvSpPr txBox="1">
            <a:spLocks noChangeArrowheads="1"/>
          </p:cNvSpPr>
          <p:nvPr/>
        </p:nvSpPr>
        <p:spPr bwMode="auto">
          <a:xfrm>
            <a:off x="2555875" y="6237288"/>
            <a:ext cx="5268913" cy="523875"/>
          </a:xfrm>
          <a:prstGeom prst="rect">
            <a:avLst/>
          </a:prstGeom>
          <a:noFill/>
          <a:ln w="9525">
            <a:noFill/>
            <a:miter lim="800000"/>
            <a:headEnd/>
            <a:tailEnd/>
          </a:ln>
        </p:spPr>
        <p:txBody>
          <a:bodyPr wrap="none">
            <a:spAutoFit/>
          </a:bodyPr>
          <a:lstStyle/>
          <a:p>
            <a:r>
              <a:rPr lang="en-US" sz="2800">
                <a:latin typeface="Candara" pitchFamily="34" charset="0"/>
              </a:rPr>
              <a:t>Imin                                          enamin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Объект 1"/>
          <p:cNvSpPr>
            <a:spLocks noGrp="1"/>
          </p:cNvSpPr>
          <p:nvPr>
            <p:ph idx="1"/>
          </p:nvPr>
        </p:nvSpPr>
        <p:spPr>
          <a:xfrm>
            <a:off x="250825" y="260350"/>
            <a:ext cx="8642350" cy="6264275"/>
          </a:xfrm>
        </p:spPr>
        <p:txBody>
          <a:bodyPr/>
          <a:lstStyle/>
          <a:p>
            <a:pPr eaLnBrk="1" hangingPunct="1"/>
            <a:r>
              <a:rPr lang="en-US" sz="3200" smtClean="0"/>
              <a:t>Imin enamin holatida imin forma tomonga muvozanat siljigan bo’ladi. </a:t>
            </a:r>
          </a:p>
          <a:p>
            <a:pPr algn="just" eaLnBrk="1" hangingPunct="1"/>
            <a:r>
              <a:rPr lang="en-US" sz="3200" smtClean="0"/>
              <a:t>Biz yuqorida faqat tipik prototrop tautomeriya juftlarining   bir qanchasini ko’rib chiqdik. Bu ikki tautomer juftlari orasidagi muvozanatning holati yuqoridagilardan tashqari yana u yoki bu formasining energiyasiga ham bog’liq bo’ladi. Agar ikkala forma orasidagi o’tish energiyasi   10-20kj/mol dan katta bo’lmasa, bunday holda tautomer formalar haqiqatdan muvozanat holatida mavjud bo’ladi. </a:t>
            </a:r>
            <a:endParaRPr lang="ru-RU" sz="32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Объект 1"/>
          <p:cNvSpPr>
            <a:spLocks noGrp="1"/>
          </p:cNvSpPr>
          <p:nvPr>
            <p:ph idx="1"/>
          </p:nvPr>
        </p:nvSpPr>
        <p:spPr>
          <a:xfrm>
            <a:off x="250825" y="260350"/>
            <a:ext cx="8642350" cy="6192838"/>
          </a:xfrm>
        </p:spPr>
        <p:txBody>
          <a:bodyPr/>
          <a:lstStyle/>
          <a:p>
            <a:pPr marL="187325" indent="-187325" algn="just" eaLnBrk="1" hangingPunct="1"/>
            <a:r>
              <a:rPr lang="en-US" sz="3200" smtClean="0"/>
              <a:t>“Tautomeriya” tushunchasini </a:t>
            </a:r>
            <a:r>
              <a:rPr lang="en-US" sz="3200" b="1" i="1" u="sng" smtClean="0"/>
              <a:t>“ ikki xil reaksion qobiliyat”</a:t>
            </a:r>
            <a:r>
              <a:rPr lang="en-US" sz="3200" smtClean="0"/>
              <a:t> tushunchasi bilan adashtirmaslik kerak. Bir qator moddalar xuddi ikki xil tautomer holatda bo’lgani singari reaksiyaga kirishishi mumkin.  Ammo, amaliy tadqiqotlar natijasi shuni ko’rsatadiki, reaksiyada haqiqatdan bitta forma ishtirok etadi, lekin reaksiya jarayonida ikki xil mahsulot hosil bo’lishi kuzatiladi: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Grp="1" noChangeAspect="1" noChangeArrowheads="1"/>
          </p:cNvPicPr>
          <p:nvPr>
            <p:ph idx="1"/>
          </p:nvPr>
        </p:nvPicPr>
        <p:blipFill>
          <a:blip r:embed="rId2"/>
          <a:srcRect/>
          <a:stretch>
            <a:fillRect/>
          </a:stretch>
        </p:blipFill>
        <p:spPr>
          <a:xfrm>
            <a:off x="900113" y="333375"/>
            <a:ext cx="7704137" cy="5903913"/>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850" y="333375"/>
            <a:ext cx="8569325" cy="6191250"/>
          </a:xfrm>
        </p:spPr>
        <p:txBody>
          <a:bodyPr rtlCol="0">
            <a:normAutofit lnSpcReduction="10000"/>
          </a:bodyPr>
          <a:lstStyle/>
          <a:p>
            <a:pPr marL="274320" indent="-274320" algn="just" eaLnBrk="1" fontAlgn="auto" hangingPunct="1">
              <a:spcAft>
                <a:spcPts val="0"/>
              </a:spcAft>
              <a:defRPr/>
            </a:pPr>
            <a:r>
              <a:rPr lang="en-US" sz="3200" dirty="0" err="1" smtClean="0"/>
              <a:t>Ko’rib</a:t>
            </a:r>
            <a:r>
              <a:rPr lang="en-US" sz="3200" dirty="0" smtClean="0"/>
              <a:t> </a:t>
            </a:r>
            <a:r>
              <a:rPr lang="en-US" sz="3200" dirty="0" err="1" smtClean="0"/>
              <a:t>chiqilgan</a:t>
            </a:r>
            <a:r>
              <a:rPr lang="en-US" sz="3200" dirty="0" smtClean="0"/>
              <a:t> </a:t>
            </a:r>
            <a:r>
              <a:rPr lang="en-US" sz="3200" dirty="0" err="1" smtClean="0"/>
              <a:t>tautomeriya</a:t>
            </a:r>
            <a:r>
              <a:rPr lang="en-US" sz="3200" dirty="0" smtClean="0"/>
              <a:t> </a:t>
            </a:r>
            <a:r>
              <a:rPr lang="en-US" sz="3200" dirty="0" err="1" smtClean="0"/>
              <a:t>turlarida</a:t>
            </a:r>
            <a:r>
              <a:rPr lang="en-US" sz="3200" dirty="0" smtClean="0"/>
              <a:t> </a:t>
            </a:r>
            <a:r>
              <a:rPr lang="en-US" sz="3200" dirty="0" err="1" smtClean="0"/>
              <a:t>formalar</a:t>
            </a:r>
            <a:r>
              <a:rPr lang="en-US" sz="3200" dirty="0" smtClean="0"/>
              <a:t> proton </a:t>
            </a:r>
            <a:r>
              <a:rPr lang="en-US" sz="3200" dirty="0" err="1" smtClean="0"/>
              <a:t>va</a:t>
            </a:r>
            <a:r>
              <a:rPr lang="en-US" sz="3200" dirty="0" smtClean="0"/>
              <a:t> </a:t>
            </a:r>
            <a:r>
              <a:rPr lang="en-US" sz="3200" dirty="0" err="1" smtClean="0"/>
              <a:t>qo’shbog’ning</a:t>
            </a:r>
            <a:r>
              <a:rPr lang="en-US" sz="3200" dirty="0" smtClean="0"/>
              <a:t> </a:t>
            </a:r>
            <a:r>
              <a:rPr lang="en-US" sz="3200" dirty="0" err="1" smtClean="0"/>
              <a:t>holati</a:t>
            </a:r>
            <a:r>
              <a:rPr lang="en-US" sz="3200" dirty="0" smtClean="0"/>
              <a:t> </a:t>
            </a:r>
            <a:r>
              <a:rPr lang="en-US" sz="3200" dirty="0" err="1" smtClean="0"/>
              <a:t>bilan</a:t>
            </a:r>
            <a:r>
              <a:rPr lang="en-US" sz="3200" dirty="0" smtClean="0"/>
              <a:t> </a:t>
            </a:r>
            <a:r>
              <a:rPr lang="en-US" sz="3200" dirty="0" err="1" smtClean="0"/>
              <a:t>farqlanadi</a:t>
            </a:r>
            <a:r>
              <a:rPr lang="en-US" sz="3200" dirty="0" smtClean="0"/>
              <a:t>. </a:t>
            </a:r>
            <a:r>
              <a:rPr lang="en-US" sz="3200" dirty="0" err="1" smtClean="0"/>
              <a:t>Shunday</a:t>
            </a:r>
            <a:r>
              <a:rPr lang="en-US" sz="3200" dirty="0" smtClean="0"/>
              <a:t> tautomer </a:t>
            </a:r>
            <a:r>
              <a:rPr lang="en-US" sz="3200" dirty="0" err="1" smtClean="0"/>
              <a:t>formalar</a:t>
            </a:r>
            <a:r>
              <a:rPr lang="en-US" sz="3200" dirty="0" smtClean="0"/>
              <a:t> </a:t>
            </a:r>
            <a:r>
              <a:rPr lang="en-US" sz="3200" dirty="0" err="1" smtClean="0"/>
              <a:t>mavjudki</a:t>
            </a:r>
            <a:r>
              <a:rPr lang="en-US" sz="3200" dirty="0" smtClean="0"/>
              <a:t>, </a:t>
            </a:r>
            <a:r>
              <a:rPr lang="en-US" sz="3200" dirty="0" err="1" smtClean="0"/>
              <a:t>harakatchan</a:t>
            </a:r>
            <a:r>
              <a:rPr lang="en-US" sz="3200" dirty="0" smtClean="0"/>
              <a:t> </a:t>
            </a:r>
            <a:r>
              <a:rPr lang="en-US" sz="3200" dirty="0" err="1" smtClean="0"/>
              <a:t>funksional</a:t>
            </a:r>
            <a:r>
              <a:rPr lang="en-US" sz="3200" dirty="0" smtClean="0"/>
              <a:t> </a:t>
            </a:r>
            <a:r>
              <a:rPr lang="en-US" sz="3200" dirty="0" err="1" smtClean="0"/>
              <a:t>guruhining</a:t>
            </a:r>
            <a:r>
              <a:rPr lang="en-US" sz="3200" dirty="0" smtClean="0"/>
              <a:t> </a:t>
            </a:r>
            <a:r>
              <a:rPr lang="en-US" sz="3200" dirty="0" err="1" smtClean="0"/>
              <a:t>joylashishi</a:t>
            </a:r>
            <a:r>
              <a:rPr lang="en-US" sz="3200" dirty="0" smtClean="0"/>
              <a:t> </a:t>
            </a:r>
            <a:r>
              <a:rPr lang="en-US" sz="3200" dirty="0" err="1" smtClean="0"/>
              <a:t>bilan</a:t>
            </a:r>
            <a:r>
              <a:rPr lang="en-US" sz="3200" dirty="0" smtClean="0"/>
              <a:t> </a:t>
            </a:r>
            <a:r>
              <a:rPr lang="en-US" sz="3200" dirty="0" err="1" smtClean="0"/>
              <a:t>farq</a:t>
            </a:r>
            <a:r>
              <a:rPr lang="en-US" sz="3200" dirty="0" smtClean="0"/>
              <a:t> </a:t>
            </a:r>
            <a:r>
              <a:rPr lang="en-US" sz="3200" dirty="0" err="1" smtClean="0"/>
              <a:t>qiladi</a:t>
            </a:r>
            <a:r>
              <a:rPr lang="en-US" sz="3200" dirty="0" smtClean="0"/>
              <a:t>. </a:t>
            </a:r>
            <a:r>
              <a:rPr lang="en-US" sz="3200" dirty="0" err="1" smtClean="0"/>
              <a:t>Masalan</a:t>
            </a:r>
            <a:r>
              <a:rPr lang="en-US" sz="3200" dirty="0" smtClean="0"/>
              <a:t>, </a:t>
            </a:r>
            <a:r>
              <a:rPr lang="en-US" sz="3200" dirty="0" err="1" smtClean="0"/>
              <a:t>ma’lum</a:t>
            </a:r>
            <a:r>
              <a:rPr lang="en-US" sz="3200" dirty="0" smtClean="0"/>
              <a:t> </a:t>
            </a:r>
            <a:r>
              <a:rPr lang="en-US" sz="3200" dirty="0" err="1" smtClean="0"/>
              <a:t>sharoitda</a:t>
            </a:r>
            <a:r>
              <a:rPr lang="en-US" sz="3200" dirty="0" smtClean="0"/>
              <a:t> </a:t>
            </a:r>
            <a:r>
              <a:rPr lang="en-US" sz="3200" dirty="0" err="1" smtClean="0"/>
              <a:t>atsetil</a:t>
            </a:r>
            <a:r>
              <a:rPr lang="en-US" sz="3200" dirty="0" smtClean="0"/>
              <a:t> </a:t>
            </a:r>
            <a:endParaRPr lang="en-US" sz="3200" dirty="0"/>
          </a:p>
          <a:p>
            <a:pPr marL="274320" indent="-274320" algn="just" eaLnBrk="1" fontAlgn="auto" hangingPunct="1">
              <a:spcAft>
                <a:spcPts val="0"/>
              </a:spcAft>
              <a:defRPr/>
            </a:pPr>
            <a:endParaRPr lang="en-US" sz="3200" dirty="0" smtClean="0"/>
          </a:p>
          <a:p>
            <a:pPr marL="0" indent="0" algn="just" eaLnBrk="1" fontAlgn="auto" hangingPunct="1">
              <a:spcAft>
                <a:spcPts val="0"/>
              </a:spcAft>
              <a:buFont typeface="Symbol" pitchFamily="18" charset="2"/>
              <a:buNone/>
              <a:defRPr/>
            </a:pPr>
            <a:r>
              <a:rPr lang="en-US" sz="3200" dirty="0" smtClean="0"/>
              <a:t>   </a:t>
            </a:r>
            <a:r>
              <a:rPr lang="en-US" sz="3200" dirty="0" err="1" smtClean="0"/>
              <a:t>yoki</a:t>
            </a:r>
            <a:r>
              <a:rPr lang="en-US" sz="3200" dirty="0" smtClean="0"/>
              <a:t> </a:t>
            </a:r>
            <a:r>
              <a:rPr lang="en-US" sz="3200" dirty="0" err="1" smtClean="0"/>
              <a:t>umumiy</a:t>
            </a:r>
            <a:r>
              <a:rPr lang="en-US" sz="3200" dirty="0" smtClean="0"/>
              <a:t> </a:t>
            </a:r>
            <a:r>
              <a:rPr lang="en-US" sz="3200" dirty="0" err="1" smtClean="0"/>
              <a:t>holda</a:t>
            </a:r>
            <a:r>
              <a:rPr lang="en-US" sz="3200" dirty="0" smtClean="0"/>
              <a:t> </a:t>
            </a:r>
            <a:r>
              <a:rPr lang="en-US" sz="3200" dirty="0" err="1" smtClean="0"/>
              <a:t>atsil</a:t>
            </a:r>
            <a:r>
              <a:rPr lang="en-US" sz="3200" dirty="0" smtClean="0"/>
              <a:t> </a:t>
            </a:r>
          </a:p>
          <a:p>
            <a:pPr marL="0" indent="0" algn="just" eaLnBrk="1" fontAlgn="auto" hangingPunct="1">
              <a:spcAft>
                <a:spcPts val="0"/>
              </a:spcAft>
              <a:buFont typeface="Symbol" pitchFamily="18" charset="2"/>
              <a:buNone/>
              <a:defRPr/>
            </a:pPr>
            <a:endParaRPr lang="en-US" sz="3200" dirty="0" smtClean="0"/>
          </a:p>
          <a:p>
            <a:pPr marL="0" indent="0" algn="just" eaLnBrk="1" fontAlgn="auto" hangingPunct="1">
              <a:spcAft>
                <a:spcPts val="0"/>
              </a:spcAft>
              <a:buFont typeface="Symbol" pitchFamily="18" charset="2"/>
              <a:buNone/>
              <a:defRPr/>
            </a:pPr>
            <a:r>
              <a:rPr lang="en-US" sz="3200" dirty="0"/>
              <a:t> </a:t>
            </a:r>
            <a:r>
              <a:rPr lang="en-US" sz="3200" dirty="0" smtClean="0"/>
              <a:t> </a:t>
            </a:r>
            <a:r>
              <a:rPr lang="en-US" sz="3200" dirty="0" err="1" smtClean="0"/>
              <a:t>guruhi</a:t>
            </a:r>
            <a:r>
              <a:rPr lang="en-US" sz="3200" dirty="0" smtClean="0"/>
              <a:t> </a:t>
            </a:r>
            <a:r>
              <a:rPr lang="en-US" sz="3200" dirty="0" err="1" smtClean="0"/>
              <a:t>migratsiya</a:t>
            </a:r>
            <a:r>
              <a:rPr lang="en-US" sz="3200" dirty="0" smtClean="0"/>
              <a:t> </a:t>
            </a:r>
            <a:r>
              <a:rPr lang="en-US" sz="3200" dirty="0" err="1" smtClean="0"/>
              <a:t>qilish</a:t>
            </a:r>
            <a:r>
              <a:rPr lang="en-US" sz="3200" dirty="0" smtClean="0"/>
              <a:t> </a:t>
            </a:r>
            <a:r>
              <a:rPr lang="en-US" sz="3200" dirty="0" err="1" smtClean="0"/>
              <a:t>qobiliyatiga</a:t>
            </a:r>
            <a:r>
              <a:rPr lang="en-US" sz="3200" dirty="0" smtClean="0"/>
              <a:t> </a:t>
            </a:r>
            <a:r>
              <a:rPr lang="en-US" sz="3200" dirty="0" err="1" smtClean="0"/>
              <a:t>ega</a:t>
            </a:r>
            <a:r>
              <a:rPr lang="en-US" sz="3200" dirty="0" smtClean="0"/>
              <a:t>. </a:t>
            </a:r>
            <a:r>
              <a:rPr lang="en-US" sz="3200" dirty="0" err="1" smtClean="0"/>
              <a:t>Tautomeriyaning</a:t>
            </a:r>
            <a:r>
              <a:rPr lang="en-US" sz="3200" dirty="0" smtClean="0"/>
              <a:t> </a:t>
            </a:r>
            <a:r>
              <a:rPr lang="en-US" sz="3200" dirty="0" err="1" smtClean="0"/>
              <a:t>bunday</a:t>
            </a:r>
            <a:r>
              <a:rPr lang="en-US" sz="3200" dirty="0" smtClean="0"/>
              <a:t> </a:t>
            </a:r>
            <a:r>
              <a:rPr lang="en-US" sz="3200" dirty="0" err="1" smtClean="0"/>
              <a:t>ko’rinishi</a:t>
            </a:r>
            <a:r>
              <a:rPr lang="en-US" sz="3200" dirty="0" smtClean="0"/>
              <a:t> </a:t>
            </a:r>
            <a:r>
              <a:rPr lang="en-US" sz="3200" b="1" i="1" dirty="0" err="1" smtClean="0"/>
              <a:t>atsilotropiya</a:t>
            </a:r>
            <a:r>
              <a:rPr lang="en-US" sz="3200" b="1" i="1" dirty="0" smtClean="0"/>
              <a:t> </a:t>
            </a:r>
            <a:r>
              <a:rPr lang="en-US" sz="3200" dirty="0" err="1" smtClean="0"/>
              <a:t>deyiladi</a:t>
            </a:r>
            <a:r>
              <a:rPr lang="en-US" sz="3200" dirty="0" smtClean="0"/>
              <a:t>: </a:t>
            </a:r>
          </a:p>
          <a:p>
            <a:pPr marL="0" indent="0" algn="just" eaLnBrk="1" fontAlgn="auto" hangingPunct="1">
              <a:spcAft>
                <a:spcPts val="0"/>
              </a:spcAft>
              <a:buFont typeface="Symbol" pitchFamily="18" charset="2"/>
              <a:buNone/>
              <a:defRPr/>
            </a:pPr>
            <a:endParaRPr lang="en-US" sz="3200" dirty="0" smtClean="0"/>
          </a:p>
        </p:txBody>
      </p:sp>
      <p:pic>
        <p:nvPicPr>
          <p:cNvPr id="64514" name="Picture 2"/>
          <p:cNvPicPr>
            <a:picLocks noChangeAspect="1" noChangeArrowheads="1"/>
          </p:cNvPicPr>
          <p:nvPr/>
        </p:nvPicPr>
        <p:blipFill>
          <a:blip r:embed="rId2"/>
          <a:srcRect/>
          <a:stretch>
            <a:fillRect/>
          </a:stretch>
        </p:blipFill>
        <p:spPr bwMode="auto">
          <a:xfrm>
            <a:off x="3938588" y="2868613"/>
            <a:ext cx="1857375" cy="809625"/>
          </a:xfrm>
          <a:prstGeom prst="rect">
            <a:avLst/>
          </a:prstGeom>
          <a:noFill/>
          <a:ln w="9525">
            <a:noFill/>
            <a:miter lim="800000"/>
            <a:headEnd/>
            <a:tailEnd/>
          </a:ln>
        </p:spPr>
      </p:pic>
      <p:pic>
        <p:nvPicPr>
          <p:cNvPr id="64515" name="Picture 3"/>
          <p:cNvPicPr>
            <a:picLocks noChangeAspect="1" noChangeArrowheads="1"/>
          </p:cNvPicPr>
          <p:nvPr/>
        </p:nvPicPr>
        <p:blipFill>
          <a:blip r:embed="rId3"/>
          <a:srcRect/>
          <a:stretch>
            <a:fillRect/>
          </a:stretch>
        </p:blipFill>
        <p:spPr bwMode="auto">
          <a:xfrm>
            <a:off x="5292725" y="3914775"/>
            <a:ext cx="2447925"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Объект 1"/>
          <p:cNvSpPr>
            <a:spLocks noGrp="1"/>
          </p:cNvSpPr>
          <p:nvPr>
            <p:ph idx="1"/>
          </p:nvPr>
        </p:nvSpPr>
        <p:spPr>
          <a:xfrm>
            <a:off x="323850" y="333375"/>
            <a:ext cx="8351838" cy="6264275"/>
          </a:xfrm>
        </p:spPr>
        <p:txBody>
          <a:bodyPr/>
          <a:lstStyle/>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algn="just" eaLnBrk="1" hangingPunct="1"/>
            <a:r>
              <a:rPr lang="en-US" sz="3200" smtClean="0"/>
              <a:t> Quyi (-70</a:t>
            </a:r>
            <a:r>
              <a:rPr lang="en-US" sz="3200" baseline="30000" smtClean="0"/>
              <a:t>o</a:t>
            </a:r>
            <a:r>
              <a:rPr lang="en-US" sz="3200" smtClean="0"/>
              <a:t>C) haroratda olingan (19) tautomer forma xona (20</a:t>
            </a:r>
            <a:r>
              <a:rPr lang="en-US" sz="3200" baseline="30000" smtClean="0"/>
              <a:t>0</a:t>
            </a:r>
            <a:r>
              <a:rPr lang="en-US" sz="3200" smtClean="0"/>
              <a:t>C) haroratigacha qizdirilganda amalda to’liq (20) tautomer   </a:t>
            </a:r>
          </a:p>
        </p:txBody>
      </p:sp>
      <p:pic>
        <p:nvPicPr>
          <p:cNvPr id="65538" name="Picture 2"/>
          <p:cNvPicPr>
            <a:picLocks noChangeAspect="1" noChangeArrowheads="1"/>
          </p:cNvPicPr>
          <p:nvPr/>
        </p:nvPicPr>
        <p:blipFill>
          <a:blip r:embed="rId2"/>
          <a:srcRect/>
          <a:stretch>
            <a:fillRect/>
          </a:stretch>
        </p:blipFill>
        <p:spPr bwMode="auto">
          <a:xfrm>
            <a:off x="539750" y="404813"/>
            <a:ext cx="8064500" cy="439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Объект 1"/>
          <p:cNvSpPr>
            <a:spLocks noGrp="1"/>
          </p:cNvSpPr>
          <p:nvPr>
            <p:ph idx="1"/>
          </p:nvPr>
        </p:nvSpPr>
        <p:spPr>
          <a:xfrm>
            <a:off x="323850" y="333375"/>
            <a:ext cx="8351838" cy="6524625"/>
          </a:xfrm>
        </p:spPr>
        <p:txBody>
          <a:bodyPr/>
          <a:lstStyle/>
          <a:p>
            <a:pPr algn="just" eaLnBrk="1" hangingPunct="1"/>
            <a:r>
              <a:rPr lang="en-US" sz="3200" smtClean="0"/>
              <a:t>formaga o’tishi aniqlangan. Shu ikkala temperatura oralig’ida esa  bu ikkita tautomer forma orasida dinamik muvozanat mavjud bo’ladi.</a:t>
            </a:r>
          </a:p>
          <a:p>
            <a:pPr algn="just" eaLnBrk="1" hangingPunct="1"/>
            <a:r>
              <a:rPr lang="en-US" sz="3200" smtClean="0"/>
              <a:t>Yana bitta tautomeriya shakli halqa shakldan ochiq zanjirli (chiziqli) ko’rinishga o’tish hisoblanadi.  Tautomeriyaning bunday shakli aldegidospirtlarga, xususan monosaxaridlarga xos hisoblanadi: </a:t>
            </a:r>
            <a:endParaRPr lang="ru-RU" sz="3200" smtClean="0"/>
          </a:p>
        </p:txBody>
      </p:sp>
      <p:pic>
        <p:nvPicPr>
          <p:cNvPr id="66562" name="Picture 2"/>
          <p:cNvPicPr>
            <a:picLocks noChangeAspect="1" noChangeArrowheads="1"/>
          </p:cNvPicPr>
          <p:nvPr/>
        </p:nvPicPr>
        <p:blipFill>
          <a:blip r:embed="rId2"/>
          <a:srcRect/>
          <a:stretch>
            <a:fillRect/>
          </a:stretch>
        </p:blipFill>
        <p:spPr bwMode="auto">
          <a:xfrm>
            <a:off x="1331913" y="4941888"/>
            <a:ext cx="6985000" cy="1916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260350"/>
            <a:ext cx="8642350" cy="6264275"/>
          </a:xfrm>
        </p:spPr>
        <p:txBody>
          <a:bodyPr rtlCol="0">
            <a:normAutofit lnSpcReduction="10000"/>
          </a:bodyPr>
          <a:lstStyle/>
          <a:p>
            <a:pPr marL="274320" indent="-274320" algn="just" eaLnBrk="1" fontAlgn="auto" hangingPunct="1">
              <a:spcAft>
                <a:spcPts val="0"/>
              </a:spcAft>
              <a:defRPr/>
            </a:pPr>
            <a:r>
              <a:rPr lang="en-US" sz="3200" dirty="0" err="1" smtClean="0"/>
              <a:t>Erituvchidan</a:t>
            </a:r>
            <a:r>
              <a:rPr lang="en-US" sz="3200" dirty="0" smtClean="0"/>
              <a:t> </a:t>
            </a:r>
            <a:r>
              <a:rPr lang="en-US" sz="3200" dirty="0" err="1" smtClean="0"/>
              <a:t>tashqari</a:t>
            </a:r>
            <a:r>
              <a:rPr lang="en-US" sz="3200" dirty="0" smtClean="0"/>
              <a:t>, </a:t>
            </a:r>
            <a:r>
              <a:rPr lang="en-US" sz="3200" dirty="0" err="1" smtClean="0"/>
              <a:t>tautomeriya</a:t>
            </a:r>
            <a:r>
              <a:rPr lang="en-US" sz="3200" dirty="0" smtClean="0"/>
              <a:t> </a:t>
            </a:r>
            <a:r>
              <a:rPr lang="en-US" sz="3200" dirty="0" err="1" smtClean="0"/>
              <a:t>muvoza-natiga</a:t>
            </a:r>
            <a:r>
              <a:rPr lang="en-US" sz="3200" dirty="0" smtClean="0"/>
              <a:t> </a:t>
            </a:r>
            <a:r>
              <a:rPr lang="en-US" sz="3200" dirty="0" err="1" smtClean="0"/>
              <a:t>temperatura</a:t>
            </a:r>
            <a:r>
              <a:rPr lang="en-US" sz="3200" dirty="0" smtClean="0"/>
              <a:t> </a:t>
            </a:r>
            <a:r>
              <a:rPr lang="en-US" sz="3200" dirty="0" err="1" smtClean="0"/>
              <a:t>va</a:t>
            </a:r>
            <a:r>
              <a:rPr lang="en-US" sz="3200" dirty="0" smtClean="0"/>
              <a:t> </a:t>
            </a:r>
            <a:r>
              <a:rPr lang="en-US" sz="3200" dirty="0" err="1" smtClean="0"/>
              <a:t>nurlanish</a:t>
            </a:r>
            <a:r>
              <a:rPr lang="en-US" sz="3200" dirty="0" smtClean="0"/>
              <a:t> ham </a:t>
            </a:r>
            <a:r>
              <a:rPr lang="en-US" sz="3200" dirty="0" err="1" smtClean="0"/>
              <a:t>ta’sir</a:t>
            </a:r>
            <a:r>
              <a:rPr lang="en-US" sz="3200" dirty="0" smtClean="0"/>
              <a:t> </a:t>
            </a:r>
            <a:r>
              <a:rPr lang="en-US" sz="3200" dirty="0" err="1" smtClean="0"/>
              <a:t>qiladi</a:t>
            </a:r>
            <a:r>
              <a:rPr lang="en-US" sz="3200" dirty="0" smtClean="0"/>
              <a:t>. </a:t>
            </a:r>
          </a:p>
          <a:p>
            <a:pPr marL="274320" indent="-274320" algn="just" eaLnBrk="1" fontAlgn="auto" hangingPunct="1">
              <a:spcAft>
                <a:spcPts val="0"/>
              </a:spcAft>
              <a:defRPr/>
            </a:pPr>
            <a:r>
              <a:rPr lang="en-US" sz="3200" b="1" i="1" dirty="0" err="1" smtClean="0"/>
              <a:t>Fototautomerlar</a:t>
            </a:r>
            <a:r>
              <a:rPr lang="en-US" sz="3200" b="1" i="1" dirty="0" smtClean="0"/>
              <a:t>- </a:t>
            </a:r>
            <a:r>
              <a:rPr lang="en-US" sz="3200" dirty="0" smtClean="0"/>
              <a:t> </a:t>
            </a:r>
            <a:r>
              <a:rPr lang="en-US" sz="3200" dirty="0" err="1" smtClean="0"/>
              <a:t>indutsirlangan</a:t>
            </a:r>
            <a:r>
              <a:rPr lang="en-US" sz="3200" dirty="0" smtClean="0"/>
              <a:t> </a:t>
            </a:r>
            <a:r>
              <a:rPr lang="en-US" sz="3200" dirty="0" err="1" smtClean="0"/>
              <a:t>yorug’lik</a:t>
            </a:r>
            <a:r>
              <a:rPr lang="en-US" sz="3200" dirty="0" smtClean="0"/>
              <a:t> </a:t>
            </a:r>
            <a:r>
              <a:rPr lang="en-US" sz="3200" dirty="0" err="1" smtClean="0"/>
              <a:t>nuri</a:t>
            </a:r>
            <a:r>
              <a:rPr lang="en-US" sz="3200" dirty="0" smtClean="0"/>
              <a:t> </a:t>
            </a:r>
            <a:r>
              <a:rPr lang="en-US" sz="3200" dirty="0" err="1" smtClean="0"/>
              <a:t>ta’sirida</a:t>
            </a:r>
            <a:r>
              <a:rPr lang="en-US" sz="3200" dirty="0" smtClean="0"/>
              <a:t> </a:t>
            </a:r>
            <a:r>
              <a:rPr lang="en-US" sz="3200" dirty="0" err="1" smtClean="0"/>
              <a:t>qaytar</a:t>
            </a:r>
            <a:r>
              <a:rPr lang="en-US" sz="3200" dirty="0" smtClean="0"/>
              <a:t> </a:t>
            </a:r>
            <a:r>
              <a:rPr lang="en-US" sz="3200" dirty="0" err="1" smtClean="0"/>
              <a:t>izomerlanishga</a:t>
            </a:r>
            <a:r>
              <a:rPr lang="en-US" sz="3200" dirty="0" smtClean="0"/>
              <a:t> </a:t>
            </a:r>
            <a:r>
              <a:rPr lang="en-US" sz="3200" dirty="0" err="1" smtClean="0"/>
              <a:t>uchraydigan</a:t>
            </a:r>
            <a:r>
              <a:rPr lang="en-US" sz="3200" dirty="0" smtClean="0"/>
              <a:t> </a:t>
            </a:r>
            <a:r>
              <a:rPr lang="en-US" sz="3200" dirty="0" err="1" smtClean="0"/>
              <a:t>moddalar</a:t>
            </a:r>
            <a:r>
              <a:rPr lang="en-US" sz="3200" dirty="0" smtClean="0"/>
              <a:t>. </a:t>
            </a:r>
            <a:r>
              <a:rPr lang="en-US" sz="3200" dirty="0" err="1" smtClean="0"/>
              <a:t>Oddiy</a:t>
            </a:r>
            <a:r>
              <a:rPr lang="en-US" sz="3200" dirty="0" smtClean="0"/>
              <a:t> </a:t>
            </a:r>
            <a:r>
              <a:rPr lang="en-US" sz="3200" dirty="0" err="1" smtClean="0"/>
              <a:t>holatda</a:t>
            </a:r>
            <a:r>
              <a:rPr lang="en-US" sz="3200" dirty="0" smtClean="0"/>
              <a:t> ( </a:t>
            </a:r>
            <a:r>
              <a:rPr lang="en-US" sz="3200" dirty="0" err="1" smtClean="0"/>
              <a:t>yorug’liksiz</a:t>
            </a:r>
            <a:r>
              <a:rPr lang="en-US" sz="3200" dirty="0" smtClean="0"/>
              <a:t>) </a:t>
            </a:r>
            <a:r>
              <a:rPr lang="en-US" sz="3200" dirty="0" err="1" smtClean="0"/>
              <a:t>bunday</a:t>
            </a:r>
            <a:r>
              <a:rPr lang="en-US" sz="3200" dirty="0" smtClean="0"/>
              <a:t> </a:t>
            </a:r>
            <a:r>
              <a:rPr lang="en-US" sz="3200" dirty="0" err="1" smtClean="0"/>
              <a:t>moddalar</a:t>
            </a:r>
            <a:r>
              <a:rPr lang="en-US" sz="3200" dirty="0" smtClean="0"/>
              <a:t> </a:t>
            </a:r>
            <a:r>
              <a:rPr lang="en-US" sz="3200" dirty="0" err="1" smtClean="0"/>
              <a:t>faqat</a:t>
            </a:r>
            <a:r>
              <a:rPr lang="en-US" sz="3200" dirty="0" smtClean="0"/>
              <a:t> </a:t>
            </a:r>
            <a:r>
              <a:rPr lang="en-US" sz="3200" dirty="0" err="1" smtClean="0"/>
              <a:t>bitta</a:t>
            </a:r>
            <a:r>
              <a:rPr lang="en-US" sz="3200" dirty="0" smtClean="0"/>
              <a:t> </a:t>
            </a:r>
            <a:r>
              <a:rPr lang="en-US" sz="3200" dirty="0" err="1" smtClean="0"/>
              <a:t>ko’rinish</a:t>
            </a:r>
            <a:r>
              <a:rPr lang="en-US" sz="3200" dirty="0" smtClean="0"/>
              <a:t> (forma) da </a:t>
            </a:r>
            <a:r>
              <a:rPr lang="en-US" sz="3200" dirty="0" err="1" smtClean="0"/>
              <a:t>bo’ladi</a:t>
            </a:r>
            <a:r>
              <a:rPr lang="en-US" sz="3200" dirty="0" smtClean="0"/>
              <a:t>; </a:t>
            </a:r>
            <a:r>
              <a:rPr lang="en-US" sz="3200" dirty="0" err="1" smtClean="0"/>
              <a:t>yorug’lik</a:t>
            </a:r>
            <a:r>
              <a:rPr lang="en-US" sz="3200" dirty="0" smtClean="0"/>
              <a:t> </a:t>
            </a:r>
            <a:r>
              <a:rPr lang="en-US" sz="3200" dirty="0" err="1" smtClean="0"/>
              <a:t>nuri</a:t>
            </a:r>
            <a:r>
              <a:rPr lang="en-US" sz="3200" dirty="0" smtClean="0"/>
              <a:t> </a:t>
            </a:r>
            <a:r>
              <a:rPr lang="en-US" sz="3200" dirty="0" err="1" smtClean="0"/>
              <a:t>ta’sirida</a:t>
            </a:r>
            <a:r>
              <a:rPr lang="en-US" sz="3200" dirty="0" smtClean="0"/>
              <a:t> </a:t>
            </a:r>
            <a:r>
              <a:rPr lang="en-US" sz="3200" dirty="0" err="1" smtClean="0"/>
              <a:t>esa</a:t>
            </a:r>
            <a:r>
              <a:rPr lang="en-US" sz="3200" dirty="0" smtClean="0"/>
              <a:t> </a:t>
            </a:r>
            <a:r>
              <a:rPr lang="en-US" sz="3200" dirty="0" err="1" smtClean="0"/>
              <a:t>bu</a:t>
            </a:r>
            <a:r>
              <a:rPr lang="en-US" sz="3200" dirty="0" smtClean="0"/>
              <a:t> forma </a:t>
            </a:r>
            <a:r>
              <a:rPr lang="en-US" sz="3200" dirty="0" err="1" smtClean="0"/>
              <a:t>qisman</a:t>
            </a:r>
            <a:r>
              <a:rPr lang="en-US" sz="3200" dirty="0" smtClean="0"/>
              <a:t> </a:t>
            </a:r>
            <a:r>
              <a:rPr lang="en-US" sz="3200" dirty="0" err="1" smtClean="0"/>
              <a:t>yoki</a:t>
            </a:r>
            <a:r>
              <a:rPr lang="en-US" sz="3200" dirty="0" smtClean="0"/>
              <a:t> </a:t>
            </a:r>
            <a:r>
              <a:rPr lang="en-US" sz="3200" dirty="0" err="1" smtClean="0"/>
              <a:t>to’liq</a:t>
            </a:r>
            <a:r>
              <a:rPr lang="en-US" sz="3200" dirty="0" smtClean="0"/>
              <a:t> </a:t>
            </a:r>
            <a:r>
              <a:rPr lang="en-US" sz="3200" dirty="0" err="1" smtClean="0"/>
              <a:t>ikkinchi</a:t>
            </a:r>
            <a:r>
              <a:rPr lang="en-US" sz="3200" dirty="0" smtClean="0"/>
              <a:t> </a:t>
            </a:r>
            <a:r>
              <a:rPr lang="en-US" sz="3200" dirty="0" err="1" smtClean="0"/>
              <a:t>bir</a:t>
            </a:r>
            <a:r>
              <a:rPr lang="en-US" sz="3200" dirty="0" smtClean="0"/>
              <a:t> </a:t>
            </a:r>
            <a:r>
              <a:rPr lang="en-US" sz="3200" dirty="0" err="1" smtClean="0"/>
              <a:t>boshqa</a:t>
            </a:r>
            <a:r>
              <a:rPr lang="en-US" sz="3200" dirty="0" smtClean="0"/>
              <a:t> </a:t>
            </a:r>
            <a:r>
              <a:rPr lang="en-US" sz="3200" dirty="0" err="1" smtClean="0"/>
              <a:t>formasiga</a:t>
            </a:r>
            <a:r>
              <a:rPr lang="en-US" sz="3200" dirty="0" smtClean="0"/>
              <a:t> </a:t>
            </a:r>
            <a:r>
              <a:rPr lang="en-US" sz="3200" dirty="0" err="1" smtClean="0"/>
              <a:t>o’tadi</a:t>
            </a:r>
            <a:r>
              <a:rPr lang="en-US" sz="3200" dirty="0" smtClean="0"/>
              <a:t>. Bu </a:t>
            </a:r>
            <a:r>
              <a:rPr lang="en-US" sz="3200" dirty="0" err="1" smtClean="0"/>
              <a:t>ikkinchi</a:t>
            </a:r>
            <a:r>
              <a:rPr lang="en-US" sz="3200" dirty="0" smtClean="0"/>
              <a:t> forma </a:t>
            </a:r>
            <a:r>
              <a:rPr lang="en-US" sz="3200" dirty="0" err="1" smtClean="0"/>
              <a:t>fotoindutsirlangan</a:t>
            </a:r>
            <a:r>
              <a:rPr lang="en-US" sz="3200" dirty="0" smtClean="0"/>
              <a:t> forma </a:t>
            </a:r>
            <a:r>
              <a:rPr lang="en-US" sz="3200" dirty="0" err="1" smtClean="0"/>
              <a:t>deyiladi</a:t>
            </a:r>
            <a:r>
              <a:rPr lang="en-US" sz="3200" dirty="0" smtClean="0"/>
              <a:t>.  </a:t>
            </a:r>
            <a:r>
              <a:rPr lang="en-US" sz="3200" dirty="0" err="1" smtClean="0"/>
              <a:t>Qaytar</a:t>
            </a:r>
            <a:r>
              <a:rPr lang="en-US" sz="3200" dirty="0" smtClean="0"/>
              <a:t> </a:t>
            </a:r>
            <a:r>
              <a:rPr lang="en-US" sz="3200" dirty="0" err="1" smtClean="0"/>
              <a:t>jarayon</a:t>
            </a:r>
            <a:r>
              <a:rPr lang="en-US" sz="3200" dirty="0" smtClean="0"/>
              <a:t> </a:t>
            </a:r>
            <a:r>
              <a:rPr lang="en-US" sz="3200" dirty="0" err="1" smtClean="0"/>
              <a:t>termik</a:t>
            </a:r>
            <a:r>
              <a:rPr lang="en-US" sz="3200" dirty="0" smtClean="0"/>
              <a:t> </a:t>
            </a:r>
            <a:r>
              <a:rPr lang="en-US" sz="3200" dirty="0" err="1" smtClean="0"/>
              <a:t>yo’l</a:t>
            </a:r>
            <a:r>
              <a:rPr lang="en-US" sz="3200" dirty="0" smtClean="0"/>
              <a:t> </a:t>
            </a:r>
            <a:r>
              <a:rPr lang="en-US" sz="3200" dirty="0" err="1" smtClean="0"/>
              <a:t>bilan</a:t>
            </a:r>
            <a:r>
              <a:rPr lang="en-US" sz="3200" dirty="0" smtClean="0"/>
              <a:t> </a:t>
            </a:r>
            <a:r>
              <a:rPr lang="en-US" sz="3200" dirty="0" err="1" smtClean="0"/>
              <a:t>amalga</a:t>
            </a:r>
            <a:r>
              <a:rPr lang="en-US" sz="3200" dirty="0" smtClean="0"/>
              <a:t> </a:t>
            </a:r>
            <a:r>
              <a:rPr lang="en-US" sz="3200" dirty="0" err="1" smtClean="0"/>
              <a:t>oshadi</a:t>
            </a:r>
            <a:r>
              <a:rPr lang="en-US" sz="3200" dirty="0" smtClean="0"/>
              <a:t>, </a:t>
            </a:r>
            <a:r>
              <a:rPr lang="en-US" sz="3200" dirty="0" err="1" smtClean="0"/>
              <a:t>buning</a:t>
            </a:r>
            <a:r>
              <a:rPr lang="en-US" sz="3200" dirty="0" smtClean="0"/>
              <a:t> </a:t>
            </a:r>
            <a:r>
              <a:rPr lang="en-US" sz="3200" dirty="0" err="1" smtClean="0"/>
              <a:t>uchun</a:t>
            </a:r>
            <a:r>
              <a:rPr lang="en-US" sz="3200" dirty="0" smtClean="0"/>
              <a:t> </a:t>
            </a:r>
            <a:r>
              <a:rPr lang="en-US" sz="3200" dirty="0" err="1" smtClean="0"/>
              <a:t>yoki</a:t>
            </a:r>
            <a:r>
              <a:rPr lang="en-US" sz="3200" dirty="0" smtClean="0"/>
              <a:t> </a:t>
            </a:r>
            <a:r>
              <a:rPr lang="en-US" sz="3200" dirty="0" err="1" smtClean="0"/>
              <a:t>boshqa</a:t>
            </a:r>
            <a:r>
              <a:rPr lang="en-US" sz="3200" dirty="0" smtClean="0"/>
              <a:t> </a:t>
            </a:r>
            <a:r>
              <a:rPr lang="en-US" sz="3200" dirty="0" err="1" smtClean="0"/>
              <a:t>to’lqin</a:t>
            </a:r>
            <a:r>
              <a:rPr lang="en-US" sz="3200" dirty="0" smtClean="0"/>
              <a:t> </a:t>
            </a:r>
            <a:r>
              <a:rPr lang="en-US" sz="3200" dirty="0" err="1" smtClean="0"/>
              <a:t>uzunlikdagi</a:t>
            </a:r>
            <a:r>
              <a:rPr lang="en-US" sz="3200" dirty="0" smtClean="0"/>
              <a:t> </a:t>
            </a:r>
            <a:r>
              <a:rPr lang="en-US" sz="3200" dirty="0" err="1" smtClean="0"/>
              <a:t>yorug’lik</a:t>
            </a:r>
            <a:r>
              <a:rPr lang="en-US" sz="3200" dirty="0" smtClean="0"/>
              <a:t> </a:t>
            </a:r>
            <a:r>
              <a:rPr lang="en-US" sz="3200" dirty="0" err="1" smtClean="0"/>
              <a:t>nuri</a:t>
            </a:r>
            <a:r>
              <a:rPr lang="en-US" sz="3200" dirty="0" smtClean="0"/>
              <a:t> </a:t>
            </a:r>
            <a:r>
              <a:rPr lang="en-US" sz="3200" dirty="0" err="1" smtClean="0"/>
              <a:t>beriladi</a:t>
            </a:r>
            <a:r>
              <a:rPr lang="en-US" sz="3200" dirty="0" smtClean="0"/>
              <a:t>, </a:t>
            </a:r>
            <a:r>
              <a:rPr lang="en-US" sz="3200" dirty="0" err="1" smtClean="0"/>
              <a:t>yoki</a:t>
            </a:r>
            <a:r>
              <a:rPr lang="en-US" sz="3200" dirty="0" smtClean="0"/>
              <a:t> </a:t>
            </a:r>
            <a:endParaRPr lang="ru-RU" sz="3200"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288" y="188913"/>
            <a:ext cx="8208962" cy="4392612"/>
          </a:xfrm>
        </p:spPr>
        <p:txBody>
          <a:bodyPr>
            <a:normAutofit/>
          </a:bodyPr>
          <a:lstStyle/>
          <a:p>
            <a:pPr algn="just" eaLnBrk="1" hangingPunct="1"/>
            <a:r>
              <a:rPr lang="en-US" b="1" i="1" smtClean="0">
                <a:latin typeface="Times New Roman" pitchFamily="18" charset="0"/>
                <a:cs typeface="Times New Roman" pitchFamily="18" charset="0"/>
              </a:rPr>
              <a:t>Tuzilish izomeriyasi -  </a:t>
            </a:r>
            <a:r>
              <a:rPr lang="en-US" smtClean="0">
                <a:latin typeface="Times New Roman" pitchFamily="18" charset="0"/>
                <a:cs typeface="Times New Roman" pitchFamily="18" charset="0"/>
              </a:rPr>
              <a:t>molekulada atomlar yoki atomlar guruhining turlicha tartiblanishi tufayli yuzaga keladi. Ya’ni tuzilish izomerlar o’zaro molekulyar formulasi bir xil, ammo tuzilishi turlicha bo’lgan moddalardir.</a:t>
            </a:r>
          </a:p>
          <a:p>
            <a:pPr algn="just" eaLnBrk="1" hangingPunct="1"/>
            <a:r>
              <a:rPr lang="en-US" b="1" i="1" smtClean="0">
                <a:latin typeface="Times New Roman" pitchFamily="18" charset="0"/>
                <a:cs typeface="Times New Roman" pitchFamily="18" charset="0"/>
              </a:rPr>
              <a:t>Tuzilish izomerlar</a:t>
            </a:r>
            <a:r>
              <a:rPr lang="en-US" smtClean="0">
                <a:latin typeface="Times New Roman" pitchFamily="18" charset="0"/>
                <a:cs typeface="Times New Roman" pitchFamily="18" charset="0"/>
              </a:rPr>
              <a:t>  umumiy holda quyidagi turlarga bo’linadi:</a:t>
            </a:r>
          </a:p>
          <a:p>
            <a:pPr algn="just" eaLnBrk="1" hangingPunct="1"/>
            <a:r>
              <a:rPr lang="en-US" b="1" i="1" smtClean="0">
                <a:latin typeface="Bodoni MT" pitchFamily="18" charset="0"/>
                <a:cs typeface="Times New Roman" pitchFamily="18" charset="0"/>
              </a:rPr>
              <a:t>Zanjir izomeriyasi</a:t>
            </a:r>
          </a:p>
          <a:p>
            <a:pPr algn="just" eaLnBrk="1" hangingPunct="1"/>
            <a:r>
              <a:rPr lang="en-US" b="1" i="1" smtClean="0">
                <a:latin typeface="Bodoni MT" pitchFamily="18" charset="0"/>
                <a:cs typeface="Times New Roman" pitchFamily="18" charset="0"/>
              </a:rPr>
              <a:t>Pozitsion izomeriya</a:t>
            </a:r>
          </a:p>
          <a:p>
            <a:pPr algn="just" eaLnBrk="1" hangingPunct="1"/>
            <a:r>
              <a:rPr lang="en-US" b="1" i="1" smtClean="0">
                <a:latin typeface="Bodoni MT" pitchFamily="18" charset="0"/>
                <a:cs typeface="Times New Roman" pitchFamily="18" charset="0"/>
              </a:rPr>
              <a:t>Funksional izomeriya</a:t>
            </a:r>
          </a:p>
          <a:p>
            <a:pPr algn="just" eaLnBrk="1" hangingPunct="1"/>
            <a:r>
              <a:rPr lang="en-US" b="1" i="1" smtClean="0">
                <a:latin typeface="Bodoni MT" pitchFamily="18" charset="0"/>
                <a:cs typeface="Times New Roman" pitchFamily="18" charset="0"/>
              </a:rPr>
              <a:t>Metameriya</a:t>
            </a:r>
          </a:p>
          <a:p>
            <a:pPr eaLnBrk="1" hangingPunct="1">
              <a:lnSpc>
                <a:spcPct val="90000"/>
              </a:lnSpc>
            </a:pPr>
            <a:endParaRPr lang="ru-RU"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Объект 1"/>
          <p:cNvSpPr>
            <a:spLocks noGrp="1"/>
          </p:cNvSpPr>
          <p:nvPr>
            <p:ph idx="1"/>
          </p:nvPr>
        </p:nvSpPr>
        <p:spPr>
          <a:xfrm>
            <a:off x="250825" y="333375"/>
            <a:ext cx="8497888" cy="6191250"/>
          </a:xfrm>
        </p:spPr>
        <p:txBody>
          <a:bodyPr/>
          <a:lstStyle/>
          <a:p>
            <a:pPr eaLnBrk="1" hangingPunct="1"/>
            <a:r>
              <a:rPr lang="en-US" sz="3200" smtClean="0"/>
              <a:t>kislota, asos ta’sirida amalga oshiriladi:</a:t>
            </a:r>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algn="just" eaLnBrk="1" hangingPunct="1"/>
            <a:r>
              <a:rPr lang="en-US" sz="3200" smtClean="0"/>
              <a:t>Aynan fototautomer o’zgarishlar katta amaliy ahamiyatga ega. Masalan, ko’rish jarayonining zanjirli reaksiyalari to’yinmagan aldegid </a:t>
            </a:r>
            <a:r>
              <a:rPr lang="en-US" sz="3200" b="1" smtClean="0"/>
              <a:t>neoretinen-B</a:t>
            </a:r>
            <a:r>
              <a:rPr lang="en-US" sz="3200" smtClean="0"/>
              <a:t>  dagi qo’shbog’ning fotokim-yoviy izomerlanishi tufayli amalga oshadi: </a:t>
            </a:r>
            <a:endParaRPr lang="ru-RU" sz="3200" smtClean="0"/>
          </a:p>
        </p:txBody>
      </p:sp>
      <p:pic>
        <p:nvPicPr>
          <p:cNvPr id="68610" name="Picture 2"/>
          <p:cNvPicPr>
            <a:picLocks noChangeAspect="1" noChangeArrowheads="1"/>
          </p:cNvPicPr>
          <p:nvPr/>
        </p:nvPicPr>
        <p:blipFill>
          <a:blip r:embed="rId2"/>
          <a:srcRect/>
          <a:stretch>
            <a:fillRect/>
          </a:stretch>
        </p:blipFill>
        <p:spPr bwMode="auto">
          <a:xfrm>
            <a:off x="1042988" y="981075"/>
            <a:ext cx="74168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Объект 1"/>
          <p:cNvSpPr>
            <a:spLocks noGrp="1"/>
          </p:cNvSpPr>
          <p:nvPr>
            <p:ph idx="1"/>
          </p:nvPr>
        </p:nvSpPr>
        <p:spPr>
          <a:xfrm>
            <a:off x="574675" y="404813"/>
            <a:ext cx="8174038" cy="6119812"/>
          </a:xfrm>
        </p:spPr>
        <p:txBody>
          <a:bodyPr/>
          <a:lstStyle/>
          <a:p>
            <a:pPr marL="0" indent="0" eaLnBrk="1" hangingPunct="1">
              <a:buFont typeface="Symbol" pitchFamily="18" charset="2"/>
              <a:buNone/>
            </a:pPr>
            <a:endParaRPr lang="ru-RU" sz="3200" smtClean="0"/>
          </a:p>
        </p:txBody>
      </p:sp>
      <p:pic>
        <p:nvPicPr>
          <p:cNvPr id="6963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260350"/>
            <a:ext cx="8713788" cy="6264275"/>
          </a:xfrm>
        </p:spPr>
        <p:txBody>
          <a:bodyPr rtlCol="0">
            <a:normAutofit fontScale="92500"/>
          </a:bodyPr>
          <a:lstStyle/>
          <a:p>
            <a:pPr marL="274320" indent="-274320" algn="just" eaLnBrk="1" fontAlgn="auto" hangingPunct="1">
              <a:spcAft>
                <a:spcPts val="0"/>
              </a:spcAft>
              <a:defRPr/>
            </a:pPr>
            <a:r>
              <a:rPr lang="en-US" sz="3200" dirty="0" smtClean="0"/>
              <a:t>Tautomer </a:t>
            </a:r>
            <a:r>
              <a:rPr lang="en-US" sz="3200" dirty="0" err="1" smtClean="0"/>
              <a:t>juftlardan</a:t>
            </a:r>
            <a:r>
              <a:rPr lang="en-US" sz="3200" dirty="0" smtClean="0"/>
              <a:t> </a:t>
            </a:r>
            <a:r>
              <a:rPr lang="en-US" sz="3200" dirty="0" err="1" smtClean="0"/>
              <a:t>bittasi</a:t>
            </a:r>
            <a:r>
              <a:rPr lang="en-US" sz="3200" dirty="0" smtClean="0"/>
              <a:t> </a:t>
            </a:r>
            <a:r>
              <a:rPr lang="en-US" sz="3200" dirty="0" err="1" smtClean="0"/>
              <a:t>intensiv</a:t>
            </a:r>
            <a:r>
              <a:rPr lang="en-US" sz="3200" dirty="0" smtClean="0"/>
              <a:t> </a:t>
            </a:r>
            <a:r>
              <a:rPr lang="en-US" sz="3200" dirty="0" err="1" smtClean="0"/>
              <a:t>bo’ya-ladigan</a:t>
            </a:r>
            <a:r>
              <a:rPr lang="en-US" sz="3200" dirty="0" smtClean="0"/>
              <a:t> (</a:t>
            </a:r>
            <a:r>
              <a:rPr lang="en-US" sz="3200" dirty="0" err="1" smtClean="0"/>
              <a:t>rangli</a:t>
            </a:r>
            <a:r>
              <a:rPr lang="en-US" sz="3200" dirty="0" smtClean="0"/>
              <a:t>), </a:t>
            </a:r>
            <a:r>
              <a:rPr lang="en-US" sz="3200" dirty="0" err="1" smtClean="0"/>
              <a:t>ikkinchisi</a:t>
            </a:r>
            <a:r>
              <a:rPr lang="en-US" sz="3200" dirty="0" smtClean="0"/>
              <a:t> </a:t>
            </a:r>
            <a:r>
              <a:rPr lang="en-US" sz="3200" dirty="0" err="1" smtClean="0"/>
              <a:t>esa</a:t>
            </a:r>
            <a:r>
              <a:rPr lang="en-US" sz="3200" dirty="0" smtClean="0"/>
              <a:t> </a:t>
            </a:r>
            <a:r>
              <a:rPr lang="en-US" sz="3200" dirty="0" err="1" smtClean="0"/>
              <a:t>rangsiz</a:t>
            </a:r>
            <a:r>
              <a:rPr lang="en-US" sz="3200" dirty="0" smtClean="0"/>
              <a:t> </a:t>
            </a:r>
            <a:r>
              <a:rPr lang="en-US" sz="3200" dirty="0" err="1" smtClean="0"/>
              <a:t>bo’lgan</a:t>
            </a:r>
            <a:r>
              <a:rPr lang="en-US" sz="3200" dirty="0" smtClean="0"/>
              <a:t>  </a:t>
            </a:r>
            <a:r>
              <a:rPr lang="en-US" sz="3200" dirty="0" err="1" smtClean="0"/>
              <a:t>holda</a:t>
            </a:r>
            <a:r>
              <a:rPr lang="en-US" sz="3200" dirty="0" smtClean="0"/>
              <a:t> </a:t>
            </a:r>
            <a:r>
              <a:rPr lang="en-US" sz="3200" dirty="0" err="1" smtClean="0"/>
              <a:t>alohida</a:t>
            </a:r>
            <a:r>
              <a:rPr lang="en-US" sz="3200" dirty="0" smtClean="0"/>
              <a:t> </a:t>
            </a:r>
            <a:r>
              <a:rPr lang="en-US" sz="3200" dirty="0" err="1" smtClean="0"/>
              <a:t>amaliy</a:t>
            </a:r>
            <a:r>
              <a:rPr lang="en-US" sz="3200" dirty="0" smtClean="0"/>
              <a:t> </a:t>
            </a:r>
            <a:r>
              <a:rPr lang="en-US" sz="3200" dirty="0" err="1" smtClean="0"/>
              <a:t>ahamiyatga</a:t>
            </a:r>
            <a:r>
              <a:rPr lang="en-US" sz="3200" dirty="0" smtClean="0"/>
              <a:t> ( </a:t>
            </a:r>
            <a:r>
              <a:rPr lang="en-US" sz="3200" dirty="0" err="1" smtClean="0"/>
              <a:t>masalan</a:t>
            </a:r>
            <a:r>
              <a:rPr lang="en-US" sz="3200" dirty="0" smtClean="0"/>
              <a:t>, </a:t>
            </a:r>
            <a:r>
              <a:rPr lang="en-US" sz="3200" dirty="0" err="1" smtClean="0"/>
              <a:t>axborotni</a:t>
            </a:r>
            <a:r>
              <a:rPr lang="en-US" sz="3200" dirty="0" smtClean="0"/>
              <a:t> </a:t>
            </a:r>
            <a:r>
              <a:rPr lang="en-US" sz="3200" dirty="0" err="1" smtClean="0"/>
              <a:t>saqlash</a:t>
            </a:r>
            <a:r>
              <a:rPr lang="en-US" sz="3200" dirty="0" smtClean="0"/>
              <a:t>) </a:t>
            </a:r>
            <a:r>
              <a:rPr lang="en-US" sz="3200" dirty="0" err="1" smtClean="0"/>
              <a:t>ega</a:t>
            </a:r>
            <a:r>
              <a:rPr lang="en-US" sz="3200" dirty="0" smtClean="0"/>
              <a:t>:</a:t>
            </a:r>
          </a:p>
          <a:p>
            <a:pPr marL="274320" indent="-274320" algn="just" eaLnBrk="1" fontAlgn="auto" hangingPunct="1">
              <a:spcAft>
                <a:spcPts val="0"/>
              </a:spcAft>
              <a:defRPr/>
            </a:pPr>
            <a:endParaRPr lang="en-US" sz="3200" dirty="0" smtClean="0"/>
          </a:p>
          <a:p>
            <a:pPr marL="274320" indent="-274320" algn="just" eaLnBrk="1" fontAlgn="auto" hangingPunct="1">
              <a:spcAft>
                <a:spcPts val="0"/>
              </a:spcAft>
              <a:defRPr/>
            </a:pPr>
            <a:endParaRPr lang="en-US" sz="3200" dirty="0"/>
          </a:p>
          <a:p>
            <a:pPr marL="274320" indent="-274320" algn="just" eaLnBrk="1" fontAlgn="auto" hangingPunct="1">
              <a:spcAft>
                <a:spcPts val="0"/>
              </a:spcAft>
              <a:defRPr/>
            </a:pPr>
            <a:endParaRPr lang="en-US" sz="3200" dirty="0" smtClean="0"/>
          </a:p>
          <a:p>
            <a:pPr marL="274320" indent="-274320" algn="just" eaLnBrk="1" fontAlgn="auto" hangingPunct="1">
              <a:spcAft>
                <a:spcPts val="0"/>
              </a:spcAft>
              <a:defRPr/>
            </a:pPr>
            <a:endParaRPr lang="en-US" sz="3200" dirty="0"/>
          </a:p>
          <a:p>
            <a:pPr marL="274320" indent="-274320" algn="just" eaLnBrk="1" fontAlgn="auto" hangingPunct="1">
              <a:spcAft>
                <a:spcPts val="0"/>
              </a:spcAft>
              <a:defRPr/>
            </a:pPr>
            <a:endParaRPr lang="en-US" sz="3200" dirty="0" smtClean="0"/>
          </a:p>
          <a:p>
            <a:pPr marL="274320" indent="-274320" algn="just" eaLnBrk="1" fontAlgn="auto" hangingPunct="1">
              <a:spcAft>
                <a:spcPts val="0"/>
              </a:spcAft>
              <a:defRPr/>
            </a:pPr>
            <a:r>
              <a:rPr lang="en-US" sz="3200" dirty="0" smtClean="0"/>
              <a:t>EHM </a:t>
            </a:r>
            <a:r>
              <a:rPr lang="en-US" sz="3200" dirty="0" err="1" smtClean="0"/>
              <a:t>mashinalarining</a:t>
            </a:r>
            <a:r>
              <a:rPr lang="en-US" sz="3200" dirty="0" smtClean="0"/>
              <a:t> </a:t>
            </a:r>
            <a:r>
              <a:rPr lang="en-US" sz="3200" dirty="0" err="1" smtClean="0"/>
              <a:t>yangi</a:t>
            </a:r>
            <a:r>
              <a:rPr lang="en-US" sz="3200" dirty="0" smtClean="0"/>
              <a:t> </a:t>
            </a:r>
            <a:r>
              <a:rPr lang="en-US" sz="3200" dirty="0" err="1" smtClean="0"/>
              <a:t>avlod</a:t>
            </a:r>
            <a:r>
              <a:rPr lang="en-US" sz="3200" dirty="0" smtClean="0"/>
              <a:t> </a:t>
            </a:r>
            <a:r>
              <a:rPr lang="en-US" sz="3200" dirty="0" err="1" smtClean="0"/>
              <a:t>turlarida</a:t>
            </a:r>
            <a:r>
              <a:rPr lang="en-US" sz="3200" dirty="0" smtClean="0"/>
              <a:t> </a:t>
            </a:r>
            <a:r>
              <a:rPr lang="en-US" sz="3200" dirty="0" err="1" smtClean="0"/>
              <a:t>shunga</a:t>
            </a:r>
            <a:r>
              <a:rPr lang="en-US" sz="3200" dirty="0" smtClean="0"/>
              <a:t> </a:t>
            </a:r>
            <a:r>
              <a:rPr lang="en-US" sz="3200" dirty="0" err="1" smtClean="0"/>
              <a:t>o’xshash</a:t>
            </a:r>
            <a:r>
              <a:rPr lang="en-US" sz="3200" dirty="0" smtClean="0"/>
              <a:t> tautomer </a:t>
            </a:r>
            <a:r>
              <a:rPr lang="en-US" sz="3200" dirty="0" err="1" smtClean="0"/>
              <a:t>juftlari</a:t>
            </a:r>
            <a:r>
              <a:rPr lang="en-US" sz="3200" dirty="0" smtClean="0"/>
              <a:t> </a:t>
            </a:r>
            <a:r>
              <a:rPr lang="en-US" sz="3200" dirty="0" err="1" smtClean="0"/>
              <a:t>informatsiyani</a:t>
            </a:r>
            <a:r>
              <a:rPr lang="en-US" sz="3200" dirty="0" smtClean="0"/>
              <a:t> </a:t>
            </a:r>
            <a:r>
              <a:rPr lang="en-US" sz="3200" dirty="0" err="1" smtClean="0"/>
              <a:t>yozib</a:t>
            </a:r>
            <a:r>
              <a:rPr lang="en-US" sz="3200" dirty="0" smtClean="0"/>
              <a:t> </a:t>
            </a:r>
            <a:r>
              <a:rPr lang="en-US" sz="3200" dirty="0" err="1" smtClean="0"/>
              <a:t>olish</a:t>
            </a:r>
            <a:r>
              <a:rPr lang="en-US" sz="3200" dirty="0" smtClean="0"/>
              <a:t> </a:t>
            </a:r>
            <a:r>
              <a:rPr lang="en-US" sz="3200" dirty="0" err="1" smtClean="0"/>
              <a:t>va</a:t>
            </a:r>
            <a:r>
              <a:rPr lang="en-US" sz="3200" dirty="0" smtClean="0"/>
              <a:t> </a:t>
            </a:r>
            <a:r>
              <a:rPr lang="en-US" sz="3200" dirty="0" err="1" smtClean="0"/>
              <a:t>saqlashda</a:t>
            </a:r>
            <a:r>
              <a:rPr lang="en-US" sz="3200" dirty="0" smtClean="0"/>
              <a:t> </a:t>
            </a:r>
            <a:r>
              <a:rPr lang="en-US" sz="3200" dirty="0" err="1" smtClean="0"/>
              <a:t>perspektiv</a:t>
            </a:r>
            <a:r>
              <a:rPr lang="en-US" sz="3200" dirty="0" smtClean="0"/>
              <a:t> </a:t>
            </a:r>
            <a:r>
              <a:rPr lang="en-US" sz="3200" dirty="0" err="1" smtClean="0"/>
              <a:t>hisoblanadi</a:t>
            </a:r>
            <a:r>
              <a:rPr lang="en-US" sz="3200" dirty="0" smtClean="0"/>
              <a:t>.</a:t>
            </a:r>
            <a:endParaRPr lang="en-US" sz="3200" dirty="0"/>
          </a:p>
        </p:txBody>
      </p:sp>
      <p:pic>
        <p:nvPicPr>
          <p:cNvPr id="70658" name="Picture 2"/>
          <p:cNvPicPr>
            <a:picLocks noChangeAspect="1" noChangeArrowheads="1"/>
          </p:cNvPicPr>
          <p:nvPr/>
        </p:nvPicPr>
        <p:blipFill>
          <a:blip r:embed="rId2"/>
          <a:srcRect/>
          <a:stretch>
            <a:fillRect/>
          </a:stretch>
        </p:blipFill>
        <p:spPr bwMode="auto">
          <a:xfrm>
            <a:off x="1166813" y="2565400"/>
            <a:ext cx="7345362"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Объект 1"/>
          <p:cNvSpPr>
            <a:spLocks noGrp="1"/>
          </p:cNvSpPr>
          <p:nvPr>
            <p:ph idx="1"/>
          </p:nvPr>
        </p:nvSpPr>
        <p:spPr>
          <a:xfrm>
            <a:off x="250825" y="260350"/>
            <a:ext cx="8569325" cy="6264275"/>
          </a:xfrm>
        </p:spPr>
        <p:txBody>
          <a:bodyPr/>
          <a:lstStyle/>
          <a:p>
            <a:pPr eaLnBrk="1" hangingPunct="1"/>
            <a:r>
              <a:rPr lang="en-US" sz="3200" smtClean="0"/>
              <a:t>Yorug’lik nuri ta’sirida azobirikmalrning sis-trans o’zgarishlari ro’y beradi:</a:t>
            </a:r>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r>
              <a:rPr lang="en-US" sz="3200" smtClean="0"/>
              <a:t>Sis va trans azoguruh tutgan makrosiklli fototautomerlar metall ionlarini qamrab olish moyilligi jihatidan bir-biridan farq qiladi.  Shu yo’l bilan, (21) va(22) izomerlarning o’zaro</a:t>
            </a:r>
            <a:endParaRPr lang="ru-RU" sz="3200" smtClean="0"/>
          </a:p>
        </p:txBody>
      </p:sp>
      <p:pic>
        <p:nvPicPr>
          <p:cNvPr id="71682" name="Picture 2"/>
          <p:cNvPicPr>
            <a:picLocks noChangeAspect="1" noChangeArrowheads="1"/>
          </p:cNvPicPr>
          <p:nvPr/>
        </p:nvPicPr>
        <p:blipFill>
          <a:blip r:embed="rId2"/>
          <a:srcRect/>
          <a:stretch>
            <a:fillRect/>
          </a:stretch>
        </p:blipFill>
        <p:spPr bwMode="auto">
          <a:xfrm>
            <a:off x="971550" y="1484313"/>
            <a:ext cx="7416800" cy="271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Объект 1"/>
          <p:cNvSpPr>
            <a:spLocks noGrp="1"/>
          </p:cNvSpPr>
          <p:nvPr>
            <p:ph idx="1"/>
          </p:nvPr>
        </p:nvSpPr>
        <p:spPr>
          <a:xfrm>
            <a:off x="323850" y="260350"/>
            <a:ext cx="8424863" cy="6192838"/>
          </a:xfrm>
        </p:spPr>
        <p:txBody>
          <a:bodyPr/>
          <a:lstStyle/>
          <a:p>
            <a:pPr eaLnBrk="1" hangingPunct="1"/>
            <a:r>
              <a:rPr lang="en-US" sz="3200" smtClean="0"/>
              <a:t>nisbatini yorug’lik nuri ta’sirida o’zgartirish orqali shunga o’xshash sistemalarning katalitik faolligini boshqarish mumkin: </a:t>
            </a:r>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r>
              <a:rPr lang="en-US" sz="3200" smtClean="0"/>
              <a:t>(23) va (24) fototautomer moddalardan (23) da elektr tokini o’tkazish qobiliyati yo’qligi, (24) da esa tok o’tkazuvchanlik qobiliyati</a:t>
            </a:r>
            <a:endParaRPr lang="ru-RU" sz="3200" smtClean="0"/>
          </a:p>
        </p:txBody>
      </p:sp>
      <p:pic>
        <p:nvPicPr>
          <p:cNvPr id="72706" name="Picture 2"/>
          <p:cNvPicPr>
            <a:picLocks noChangeAspect="1" noChangeArrowheads="1"/>
          </p:cNvPicPr>
          <p:nvPr/>
        </p:nvPicPr>
        <p:blipFill>
          <a:blip r:embed="rId2"/>
          <a:srcRect/>
          <a:stretch>
            <a:fillRect/>
          </a:stretch>
        </p:blipFill>
        <p:spPr bwMode="auto">
          <a:xfrm>
            <a:off x="900113" y="2060575"/>
            <a:ext cx="7704137"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Объект 1"/>
          <p:cNvSpPr>
            <a:spLocks noGrp="1"/>
          </p:cNvSpPr>
          <p:nvPr>
            <p:ph idx="1"/>
          </p:nvPr>
        </p:nvSpPr>
        <p:spPr>
          <a:xfrm>
            <a:off x="250825" y="333375"/>
            <a:ext cx="8569325" cy="6119813"/>
          </a:xfrm>
        </p:spPr>
        <p:txBody>
          <a:bodyPr/>
          <a:lstStyle/>
          <a:p>
            <a:pPr eaLnBrk="1" hangingPunct="1"/>
            <a:r>
              <a:rPr lang="en-US" sz="3200" smtClean="0"/>
              <a:t>mavjudligi aniqlangan va yorug’lik nuri ta’sirida (23) forma (24) formaga o’tadi:</a:t>
            </a:r>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endParaRPr lang="en-US" sz="3200" smtClean="0"/>
          </a:p>
          <a:p>
            <a:pPr eaLnBrk="1" hangingPunct="1"/>
            <a:r>
              <a:rPr lang="en-US" sz="3200" smtClean="0"/>
              <a:t>(23) va(24) fototautomerlar elektr tokini optik o’chirgichlari sifatida ishlatilishi mumkin. </a:t>
            </a:r>
            <a:endParaRPr lang="ru-RU" sz="3200" smtClean="0"/>
          </a:p>
        </p:txBody>
      </p:sp>
      <p:pic>
        <p:nvPicPr>
          <p:cNvPr id="73730" name="Picture 2"/>
          <p:cNvPicPr>
            <a:picLocks noChangeAspect="1" noChangeArrowheads="1"/>
          </p:cNvPicPr>
          <p:nvPr/>
        </p:nvPicPr>
        <p:blipFill>
          <a:blip r:embed="rId2"/>
          <a:srcRect/>
          <a:stretch>
            <a:fillRect/>
          </a:stretch>
        </p:blipFill>
        <p:spPr bwMode="auto">
          <a:xfrm>
            <a:off x="1116013" y="1484313"/>
            <a:ext cx="6769100" cy="271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Объект 1"/>
          <p:cNvSpPr>
            <a:spLocks noGrp="1"/>
          </p:cNvSpPr>
          <p:nvPr>
            <p:ph idx="1"/>
          </p:nvPr>
        </p:nvSpPr>
        <p:spPr>
          <a:xfrm>
            <a:off x="250825" y="1341438"/>
            <a:ext cx="8497888" cy="5111750"/>
          </a:xfrm>
        </p:spPr>
        <p:txBody>
          <a:bodyPr/>
          <a:lstStyle/>
          <a:p>
            <a:pPr algn="just" eaLnBrk="1" hangingPunct="1"/>
            <a:r>
              <a:rPr lang="en-US" sz="3200" smtClean="0"/>
              <a:t>   Tautomeriyaga ko’pincha funksional guruh izomerining mahsus holati sifatida qaraladi. Umumiy qilib aytganda, </a:t>
            </a:r>
            <a:r>
              <a:rPr lang="en-US" sz="3200" b="1" i="1" u="sng" smtClean="0"/>
              <a:t>tautomeriya</a:t>
            </a:r>
            <a:r>
              <a:rPr lang="en-US" sz="3200" smtClean="0"/>
              <a:t> – bu turli xil funksional guruhlarga ega bo’lgan, bir formasidan ikkinchisiga tezda o’tib turishi tufayli dinamik muvozanatda turadigan moddalar (holati) hisoblanadi. Ammo, shu o’rinda aytib o’tish kerakki, tautomerlar ayni       (bir xil) birikmaning rezonans tuzilishlari emas!!!</a:t>
            </a:r>
            <a:endParaRPr lang="ru-RU" sz="3200" smtClean="0"/>
          </a:p>
        </p:txBody>
      </p:sp>
      <p:sp>
        <p:nvSpPr>
          <p:cNvPr id="74754" name="Заголовок 2"/>
          <p:cNvSpPr>
            <a:spLocks noGrp="1"/>
          </p:cNvSpPr>
          <p:nvPr>
            <p:ph type="title"/>
          </p:nvPr>
        </p:nvSpPr>
        <p:spPr>
          <a:xfrm>
            <a:off x="250825" y="260350"/>
            <a:ext cx="8642350" cy="1081088"/>
          </a:xfrm>
        </p:spPr>
        <p:txBody>
          <a:bodyPr/>
          <a:lstStyle/>
          <a:p>
            <a:pPr eaLnBrk="1" hangingPunct="1"/>
            <a:r>
              <a:rPr lang="en-US" smtClean="0"/>
              <a:t>Tautomeriya </a:t>
            </a:r>
            <a:endParaRPr lang="ru-RU"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0825" y="260350"/>
            <a:ext cx="8642350" cy="6192838"/>
          </a:xfrm>
        </p:spPr>
        <p:txBody>
          <a:bodyPr rtlCol="0">
            <a:noAutofit/>
          </a:bodyPr>
          <a:lstStyle/>
          <a:p>
            <a:pPr marL="274320" indent="-274320" algn="just" eaLnBrk="1" fontAlgn="auto" hangingPunct="1">
              <a:spcAft>
                <a:spcPts val="0"/>
              </a:spcAft>
              <a:defRPr/>
            </a:pPr>
            <a:r>
              <a:rPr lang="en-US" sz="2800" b="1" i="1" dirty="0" err="1" smtClean="0">
                <a:latin typeface="Times New Roman" pitchFamily="18" charset="0"/>
                <a:cs typeface="Times New Roman" pitchFamily="18" charset="0"/>
              </a:rPr>
              <a:t>Tautomeriya</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ikki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undan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ortiq</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izomer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formalarda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mavjud</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bo’la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oladigan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o’zaro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bir-biriga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oson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o’tib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dinamik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muvozanatda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turadigan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molekulyar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formulasi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o’xshash</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bir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xil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bo’lgan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moddalar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aralashmasidir</a:t>
            </a:r>
            <a:r>
              <a:rPr lang="en-US" sz="2800" dirty="0" smtClean="0">
                <a:latin typeface="Times New Roman" pitchFamily="18" charset="0"/>
                <a:cs typeface="Times New Roman" pitchFamily="18" charset="0"/>
              </a:rPr>
              <a:t>.</a:t>
            </a:r>
          </a:p>
          <a:p>
            <a:pPr marL="274320" indent="-274320" algn="just" eaLnBrk="1" fontAlgn="auto" hangingPunct="1">
              <a:spcAft>
                <a:spcPts val="0"/>
              </a:spcAft>
              <a:defRPr/>
            </a:pPr>
            <a:r>
              <a:rPr lang="en-US" sz="2800" b="1" i="1" dirty="0" err="1" smtClean="0">
                <a:latin typeface="Times New Roman" pitchFamily="18" charset="0"/>
                <a:cs typeface="Times New Roman" pitchFamily="18" charset="0"/>
              </a:rPr>
              <a:t>Tautomeriya↔</a:t>
            </a:r>
            <a:r>
              <a:rPr lang="en-US" sz="2800" dirty="0" err="1" smtClean="0">
                <a:latin typeface="Times New Roman" pitchFamily="18" charset="0"/>
                <a:cs typeface="Times New Roman" pitchFamily="18" charset="0"/>
              </a:rPr>
              <a:t>uglerod</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zanjiri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o’zgarmasdan</a:t>
            </a:r>
            <a:r>
              <a:rPr lang="en-US" sz="2800"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faqatgina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elektron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protonlarining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molekuladagi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pozitsiyasi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bilan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farq</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qiladigan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o’zaro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izomer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moddalardir</a:t>
            </a:r>
            <a:r>
              <a:rPr lang="en-US" sz="2800" dirty="0" smtClean="0">
                <a:latin typeface="Times New Roman" pitchFamily="18" charset="0"/>
                <a:cs typeface="Times New Roman" pitchFamily="18" charset="0"/>
              </a:rPr>
              <a:t>.</a:t>
            </a:r>
          </a:p>
          <a:p>
            <a:pPr marL="274320" indent="-274320" algn="just" eaLnBrk="1" fontAlgn="auto" hangingPunct="1">
              <a:spcAft>
                <a:spcPts val="0"/>
              </a:spcAft>
              <a:defRPr/>
            </a:pPr>
            <a:r>
              <a:rPr lang="en-US" sz="2800" b="1" i="1" dirty="0" err="1" smtClean="0">
                <a:latin typeface="Times New Roman" pitchFamily="18" charset="0"/>
                <a:cs typeface="Times New Roman" pitchFamily="18" charset="0"/>
              </a:rPr>
              <a:t>Tautomeriya</a:t>
            </a:r>
            <a:r>
              <a:rPr lang="en-US" sz="2800" b="1" i="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xil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molekulyar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formulali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ikkita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birikma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o’rtasidagi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dinamik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harakatdagi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muvozanatdir</a:t>
            </a:r>
            <a:r>
              <a:rPr lang="en-US" sz="2800" dirty="0" smtClean="0">
                <a:latin typeface="Times New Roman" pitchFamily="18" charset="0"/>
                <a:cs typeface="Times New Roman" pitchFamily="18" charset="0"/>
              </a:rPr>
              <a:t>. </a:t>
            </a:r>
          </a:p>
          <a:p>
            <a:pPr marL="274320" indent="-274320" algn="just" eaLnBrk="1" fontAlgn="auto" hangingPunct="1">
              <a:spcAft>
                <a:spcPts val="0"/>
              </a:spcAft>
              <a:defRPr/>
            </a:pPr>
            <a:r>
              <a:rPr lang="en-US" sz="2800" dirty="0" err="1" smtClean="0">
                <a:latin typeface="Times New Roman" pitchFamily="18" charset="0"/>
                <a:cs typeface="Times New Roman" pitchFamily="18" charset="0"/>
              </a:rPr>
              <a:t>Tautomeriya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boshqacha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jarayondan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kelib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chiqib</a:t>
            </a:r>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desmotropiya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fototropiya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atsilotropiya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metallotropiya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ionotropiya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kriptotropiya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prototropiya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allelotropiya</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deb ham </a:t>
            </a:r>
            <a:r>
              <a:rPr lang="en-US" sz="2800" dirty="0" err="1" smtClean="0">
                <a:latin typeface="Times New Roman" pitchFamily="18" charset="0"/>
                <a:cs typeface="Times New Roman" pitchFamily="18" charset="0"/>
              </a:rPr>
              <a:t>yuritiladi</a:t>
            </a:r>
            <a:r>
              <a:rPr lang="en-US" sz="2800" dirty="0" smtClean="0">
                <a:latin typeface="Times New Roman" pitchFamily="18" charset="0"/>
                <a:cs typeface="Times New Roman" pitchFamily="18" charset="0"/>
              </a:rPr>
              <a:t>.</a:t>
            </a:r>
          </a:p>
          <a:p>
            <a:pPr marL="0" indent="0" algn="just" eaLnBrk="1" fontAlgn="auto" hangingPunct="1">
              <a:spcAft>
                <a:spcPts val="0"/>
              </a:spcAft>
              <a:buFont typeface="Symbol" pitchFamily="18" charset="2"/>
              <a:buNone/>
              <a:defRPr/>
            </a:pP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260350"/>
            <a:ext cx="8642350" cy="6264275"/>
          </a:xfrm>
        </p:spPr>
        <p:txBody>
          <a:bodyPr rtlCol="0">
            <a:normAutofit fontScale="77500" lnSpcReduction="20000"/>
          </a:bodyPr>
          <a:lstStyle/>
          <a:p>
            <a:pPr marL="274320" indent="-274320" eaLnBrk="1" fontAlgn="auto" hangingPunct="1">
              <a:spcAft>
                <a:spcPts val="0"/>
              </a:spcAft>
              <a:defRPr/>
            </a:pPr>
            <a:r>
              <a:rPr lang="en-US" sz="3600" dirty="0" err="1">
                <a:latin typeface="Times New Roman" pitchFamily="18" charset="0"/>
                <a:cs typeface="Times New Roman" pitchFamily="18" charset="0"/>
              </a:rPr>
              <a:t>Tautomeriya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qaytar</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izomeriya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hisoblanib</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bunda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ikki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undan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ortiq</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izomerlar</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bir-biriga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oson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o’tib</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turadi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Bunda</a:t>
            </a:r>
            <a:r>
              <a:rPr lang="en-US" sz="3600" dirty="0">
                <a:latin typeface="Times New Roman" pitchFamily="18" charset="0"/>
                <a:cs typeface="Times New Roman" pitchFamily="18" charset="0"/>
              </a:rPr>
              <a:t> tautomer </a:t>
            </a:r>
            <a:r>
              <a:rPr lang="en-US" sz="3600" dirty="0" err="1">
                <a:latin typeface="Times New Roman" pitchFamily="18" charset="0"/>
                <a:cs typeface="Times New Roman" pitchFamily="18" charset="0"/>
              </a:rPr>
              <a:t>muvozanati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o’rnatiladi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modda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bir</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vaqtning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o’zida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barcha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izomerlar</a:t>
            </a: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tautomerlar</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ning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aniq</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nisbatdagi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molekulalarini</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tutadi</a:t>
            </a:r>
            <a:r>
              <a:rPr lang="en-US" sz="3600" dirty="0" smtClean="0">
                <a:latin typeface="Times New Roman" pitchFamily="18" charset="0"/>
                <a:cs typeface="Times New Roman" pitchFamily="18" charset="0"/>
              </a:rPr>
              <a:t>.                                                                                 </a:t>
            </a:r>
            <a:endParaRPr lang="en-US" sz="3600" dirty="0" smtClean="0"/>
          </a:p>
          <a:p>
            <a:pPr marL="274320" indent="-274320" eaLnBrk="1" fontAlgn="auto" hangingPunct="1">
              <a:spcAft>
                <a:spcPts val="0"/>
              </a:spcAft>
              <a:defRPr/>
            </a:pPr>
            <a:endParaRPr lang="en-US" dirty="0"/>
          </a:p>
          <a:p>
            <a:pPr marL="274320" indent="-274320" eaLnBrk="1" fontAlgn="auto" hangingPunct="1">
              <a:spcAft>
                <a:spcPts val="0"/>
              </a:spcAft>
              <a:defRPr/>
            </a:pPr>
            <a:endParaRPr lang="en-US" dirty="0" smtClean="0"/>
          </a:p>
          <a:p>
            <a:pPr marL="274320" indent="-274320" eaLnBrk="1" fontAlgn="auto" hangingPunct="1">
              <a:spcAft>
                <a:spcPts val="0"/>
              </a:spcAft>
              <a:defRPr/>
            </a:pPr>
            <a:endParaRPr lang="en-US" dirty="0" smtClean="0"/>
          </a:p>
          <a:p>
            <a:pPr marL="274320" indent="-274320" eaLnBrk="1" fontAlgn="auto" hangingPunct="1">
              <a:spcAft>
                <a:spcPts val="0"/>
              </a:spcAft>
              <a:defRPr/>
            </a:pPr>
            <a:r>
              <a:rPr lang="en-US" sz="3300" dirty="0" smtClean="0"/>
              <a:t>1.Prototrop </a:t>
            </a:r>
            <a:r>
              <a:rPr lang="en-US" sz="3300" dirty="0" err="1" smtClean="0"/>
              <a:t>tautomeriya</a:t>
            </a:r>
            <a:r>
              <a:rPr lang="en-US" sz="3300" dirty="0" smtClean="0"/>
              <a:t> </a:t>
            </a:r>
            <a:endParaRPr lang="ru-RU" sz="3300" dirty="0"/>
          </a:p>
          <a:p>
            <a:pPr marL="274320" indent="-274320" eaLnBrk="1" fontAlgn="auto" hangingPunct="1">
              <a:spcAft>
                <a:spcPts val="0"/>
              </a:spcAft>
              <a:defRPr/>
            </a:pPr>
            <a:r>
              <a:rPr lang="ru-RU" sz="3300" dirty="0"/>
              <a:t>а)  </a:t>
            </a:r>
            <a:r>
              <a:rPr lang="en-US" sz="3300" dirty="0" err="1" smtClean="0"/>
              <a:t>Diad</a:t>
            </a:r>
            <a:r>
              <a:rPr lang="en-US" sz="3300" dirty="0" smtClean="0"/>
              <a:t> </a:t>
            </a:r>
            <a:r>
              <a:rPr lang="en-US" sz="3300" dirty="0" err="1" smtClean="0"/>
              <a:t>prototropiya</a:t>
            </a:r>
            <a:endParaRPr lang="ru-RU" sz="3300" dirty="0"/>
          </a:p>
          <a:p>
            <a:pPr marL="274320" indent="-274320" eaLnBrk="1" fontAlgn="auto" hangingPunct="1">
              <a:spcAft>
                <a:spcPts val="0"/>
              </a:spcAft>
              <a:defRPr/>
            </a:pPr>
            <a:r>
              <a:rPr lang="en-US" sz="3300" dirty="0"/>
              <a:t>b</a:t>
            </a:r>
            <a:r>
              <a:rPr lang="ru-RU" sz="3300" dirty="0" smtClean="0"/>
              <a:t>)  </a:t>
            </a:r>
            <a:r>
              <a:rPr lang="en-US" sz="3300" dirty="0"/>
              <a:t>T</a:t>
            </a:r>
            <a:r>
              <a:rPr lang="en-US" sz="3300" dirty="0" smtClean="0"/>
              <a:t>riad  </a:t>
            </a:r>
            <a:r>
              <a:rPr lang="en-US" sz="3300" dirty="0" err="1" smtClean="0"/>
              <a:t>prototropiya</a:t>
            </a:r>
            <a:endParaRPr lang="ru-RU" sz="3300" dirty="0"/>
          </a:p>
          <a:p>
            <a:pPr marL="274320" indent="-274320" eaLnBrk="1" fontAlgn="auto" hangingPunct="1">
              <a:spcAft>
                <a:spcPts val="0"/>
              </a:spcAft>
              <a:defRPr/>
            </a:pPr>
            <a:r>
              <a:rPr lang="en-US" sz="3300" dirty="0"/>
              <a:t>c</a:t>
            </a:r>
            <a:r>
              <a:rPr lang="ru-RU" sz="3300" dirty="0" smtClean="0"/>
              <a:t>) </a:t>
            </a:r>
            <a:r>
              <a:rPr lang="en-US" sz="3300" dirty="0" smtClean="0"/>
              <a:t>Pentad </a:t>
            </a:r>
            <a:r>
              <a:rPr lang="en-US" sz="3300" dirty="0" err="1" smtClean="0"/>
              <a:t>prototropiya</a:t>
            </a:r>
            <a:endParaRPr lang="ru-RU" sz="3300" dirty="0"/>
          </a:p>
          <a:p>
            <a:pPr marL="274320" indent="-274320" eaLnBrk="1" fontAlgn="auto" hangingPunct="1">
              <a:spcAft>
                <a:spcPts val="0"/>
              </a:spcAft>
              <a:defRPr/>
            </a:pPr>
            <a:r>
              <a:rPr lang="en-US" sz="3300" dirty="0"/>
              <a:t>d</a:t>
            </a:r>
            <a:r>
              <a:rPr lang="ru-RU" sz="3300" dirty="0" smtClean="0"/>
              <a:t>)  </a:t>
            </a:r>
            <a:r>
              <a:rPr lang="en-US" sz="3300" dirty="0" err="1" smtClean="0"/>
              <a:t>Geptad</a:t>
            </a:r>
            <a:r>
              <a:rPr lang="en-US" sz="3300" dirty="0" smtClean="0"/>
              <a:t> </a:t>
            </a:r>
            <a:r>
              <a:rPr lang="en-US" sz="3300" dirty="0" err="1" smtClean="0"/>
              <a:t>prototropiya</a:t>
            </a:r>
            <a:endParaRPr lang="ru-RU" sz="3300" dirty="0"/>
          </a:p>
          <a:p>
            <a:pPr marL="274320" indent="-274320" eaLnBrk="1" fontAlgn="auto" hangingPunct="1">
              <a:spcAft>
                <a:spcPts val="0"/>
              </a:spcAft>
              <a:defRPr/>
            </a:pPr>
            <a:r>
              <a:rPr lang="ru-RU" sz="3300" dirty="0"/>
              <a:t> </a:t>
            </a:r>
          </a:p>
          <a:p>
            <a:pPr marL="274320" indent="-274320" eaLnBrk="1" fontAlgn="auto" hangingPunct="1">
              <a:spcAft>
                <a:spcPts val="0"/>
              </a:spcAft>
              <a:defRPr/>
            </a:pPr>
            <a:r>
              <a:rPr lang="ru-RU" sz="3300" dirty="0"/>
              <a:t>2. </a:t>
            </a:r>
            <a:r>
              <a:rPr lang="en-US" sz="3300" dirty="0" err="1" smtClean="0"/>
              <a:t>Metallotrop</a:t>
            </a:r>
            <a:r>
              <a:rPr lang="en-US" sz="3300" dirty="0" smtClean="0"/>
              <a:t> </a:t>
            </a:r>
            <a:r>
              <a:rPr lang="en-US" sz="3300" dirty="0" err="1" smtClean="0"/>
              <a:t>tautomeriya</a:t>
            </a:r>
            <a:endParaRPr lang="ru-RU" sz="3300" dirty="0"/>
          </a:p>
          <a:p>
            <a:pPr marL="274320" indent="-274320" eaLnBrk="1" fontAlgn="auto" hangingPunct="1">
              <a:spcAft>
                <a:spcPts val="0"/>
              </a:spcAft>
              <a:defRPr/>
            </a:pPr>
            <a:r>
              <a:rPr lang="ru-RU" sz="3300" dirty="0"/>
              <a:t>   а) </a:t>
            </a:r>
            <a:r>
              <a:rPr lang="en-US" sz="3300" dirty="0" smtClean="0"/>
              <a:t>Triad </a:t>
            </a:r>
            <a:r>
              <a:rPr lang="en-US" sz="3300" dirty="0" err="1" smtClean="0"/>
              <a:t>tautomeriya</a:t>
            </a:r>
            <a:endParaRPr lang="ru-RU" sz="3300" dirty="0" smtClean="0"/>
          </a:p>
          <a:p>
            <a:pPr marL="274320" indent="-274320" eaLnBrk="1" fontAlgn="auto" hangingPunct="1">
              <a:spcAft>
                <a:spcPts val="0"/>
              </a:spcAft>
              <a:defRPr/>
            </a:pPr>
            <a:r>
              <a:rPr lang="ru-RU" sz="3300" dirty="0" smtClean="0"/>
              <a:t>   </a:t>
            </a:r>
            <a:r>
              <a:rPr lang="en-US" sz="3300" dirty="0"/>
              <a:t>b</a:t>
            </a:r>
            <a:r>
              <a:rPr lang="ru-RU" sz="3300" dirty="0" smtClean="0"/>
              <a:t>) </a:t>
            </a:r>
            <a:r>
              <a:rPr lang="en-US" sz="3300" dirty="0" err="1" smtClean="0"/>
              <a:t>Geptad</a:t>
            </a:r>
            <a:r>
              <a:rPr lang="en-US" sz="3300" dirty="0" smtClean="0"/>
              <a:t> </a:t>
            </a:r>
            <a:r>
              <a:rPr lang="en-US" sz="3300" dirty="0" err="1" smtClean="0"/>
              <a:t>tautomeriya</a:t>
            </a:r>
            <a:endParaRPr lang="ru-RU" sz="33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0825" y="260350"/>
            <a:ext cx="8642350" cy="6192838"/>
          </a:xfrm>
        </p:spPr>
        <p:txBody>
          <a:bodyPr rtlCol="0">
            <a:normAutofit/>
          </a:bodyPr>
          <a:lstStyle/>
          <a:p>
            <a:pPr marL="274320" indent="-274320" eaLnBrk="1" fontAlgn="auto" hangingPunct="1">
              <a:spcAft>
                <a:spcPts val="0"/>
              </a:spcAft>
              <a:defRPr/>
            </a:pPr>
            <a:r>
              <a:rPr lang="ru-RU" dirty="0"/>
              <a:t> 3. </a:t>
            </a:r>
            <a:r>
              <a:rPr lang="en-US" dirty="0" err="1"/>
              <a:t>G</a:t>
            </a:r>
            <a:r>
              <a:rPr lang="en-US" dirty="0" err="1" smtClean="0"/>
              <a:t>idroksamin</a:t>
            </a:r>
            <a:r>
              <a:rPr lang="en-US" dirty="0" smtClean="0"/>
              <a:t> </a:t>
            </a:r>
            <a:r>
              <a:rPr lang="en-US" dirty="0" err="1" smtClean="0"/>
              <a:t>kislotalar</a:t>
            </a:r>
            <a:r>
              <a:rPr lang="en-US" dirty="0" smtClean="0"/>
              <a:t> </a:t>
            </a:r>
            <a:r>
              <a:rPr lang="en-US" dirty="0" err="1" smtClean="0"/>
              <a:t>tautomeriyasi</a:t>
            </a:r>
            <a:endParaRPr lang="ru-RU" dirty="0"/>
          </a:p>
          <a:p>
            <a:pPr marL="274320" indent="-274320" eaLnBrk="1" fontAlgn="auto" hangingPunct="1">
              <a:spcAft>
                <a:spcPts val="0"/>
              </a:spcAft>
              <a:defRPr/>
            </a:pPr>
            <a:r>
              <a:rPr lang="ru-RU" dirty="0"/>
              <a:t>  4. </a:t>
            </a:r>
            <a:r>
              <a:rPr lang="en-US" dirty="0" err="1" smtClean="0"/>
              <a:t>Nitrofenollar</a:t>
            </a:r>
            <a:r>
              <a:rPr lang="en-US" dirty="0" smtClean="0"/>
              <a:t> </a:t>
            </a:r>
            <a:r>
              <a:rPr lang="en-US" dirty="0" err="1" smtClean="0"/>
              <a:t>tautomeriyasi</a:t>
            </a:r>
            <a:endParaRPr lang="en-US" dirty="0"/>
          </a:p>
          <a:p>
            <a:pPr marL="274320" indent="-274320" eaLnBrk="1" fontAlgn="auto" hangingPunct="1">
              <a:spcAft>
                <a:spcPts val="0"/>
              </a:spcAft>
              <a:defRPr/>
            </a:pPr>
            <a:r>
              <a:rPr lang="en-US" dirty="0"/>
              <a:t>  </a:t>
            </a:r>
            <a:r>
              <a:rPr lang="ru-RU" dirty="0"/>
              <a:t>5. </a:t>
            </a:r>
            <a:r>
              <a:rPr lang="en-US" dirty="0" err="1" smtClean="0"/>
              <a:t>Triazen</a:t>
            </a:r>
            <a:r>
              <a:rPr lang="en-US" dirty="0" smtClean="0"/>
              <a:t> </a:t>
            </a:r>
            <a:r>
              <a:rPr lang="en-US" dirty="0" err="1" smtClean="0"/>
              <a:t>tautomeriya</a:t>
            </a:r>
            <a:endParaRPr lang="ru-RU" dirty="0"/>
          </a:p>
          <a:p>
            <a:pPr marL="274320" indent="-274320" eaLnBrk="1" fontAlgn="auto" hangingPunct="1">
              <a:spcAft>
                <a:spcPts val="0"/>
              </a:spcAft>
              <a:defRPr/>
            </a:pPr>
            <a:r>
              <a:rPr lang="ru-RU" dirty="0"/>
              <a:t>  6. </a:t>
            </a:r>
            <a:r>
              <a:rPr lang="ru-RU" dirty="0" smtClean="0"/>
              <a:t>Т</a:t>
            </a:r>
            <a:r>
              <a:rPr lang="en-US" dirty="0" err="1" smtClean="0"/>
              <a:t>ransannulyar</a:t>
            </a:r>
            <a:r>
              <a:rPr lang="en-US" dirty="0" smtClean="0"/>
              <a:t> </a:t>
            </a:r>
            <a:r>
              <a:rPr lang="en-US" dirty="0" err="1" smtClean="0"/>
              <a:t>tautomeriya</a:t>
            </a:r>
            <a:endParaRPr lang="ru-RU" dirty="0"/>
          </a:p>
          <a:p>
            <a:pPr marL="274320" indent="-274320" eaLnBrk="1" fontAlgn="auto" hangingPunct="1">
              <a:spcAft>
                <a:spcPts val="0"/>
              </a:spcAft>
              <a:defRPr/>
            </a:pPr>
            <a:r>
              <a:rPr lang="ru-RU" dirty="0"/>
              <a:t>  7. </a:t>
            </a:r>
            <a:r>
              <a:rPr lang="en-US" dirty="0" err="1" smtClean="0"/>
              <a:t>Gidrazonlar</a:t>
            </a:r>
            <a:r>
              <a:rPr lang="en-US" dirty="0" smtClean="0"/>
              <a:t> </a:t>
            </a:r>
            <a:r>
              <a:rPr lang="en-US" dirty="0" err="1" smtClean="0"/>
              <a:t>tautomeriyasi</a:t>
            </a:r>
            <a:endParaRPr lang="ru-RU" dirty="0"/>
          </a:p>
          <a:p>
            <a:pPr marL="274320" indent="-274320" eaLnBrk="1" fontAlgn="auto" hangingPunct="1">
              <a:spcAft>
                <a:spcPts val="0"/>
              </a:spcAft>
              <a:defRPr/>
            </a:pPr>
            <a:r>
              <a:rPr lang="ru-RU" dirty="0"/>
              <a:t>  8. </a:t>
            </a:r>
            <a:r>
              <a:rPr lang="en-US" dirty="0" smtClean="0"/>
              <a:t>En-</a:t>
            </a:r>
            <a:r>
              <a:rPr lang="en-US" dirty="0" err="1" smtClean="0"/>
              <a:t>diol</a:t>
            </a:r>
            <a:r>
              <a:rPr lang="en-US" dirty="0" smtClean="0"/>
              <a:t> </a:t>
            </a:r>
            <a:r>
              <a:rPr lang="en-US" dirty="0" err="1" smtClean="0"/>
              <a:t>tautomeriya</a:t>
            </a:r>
            <a:endParaRPr lang="ru-RU" dirty="0"/>
          </a:p>
          <a:p>
            <a:pPr marL="446088" indent="-446088" eaLnBrk="1" fontAlgn="auto" hangingPunct="1">
              <a:spcAft>
                <a:spcPts val="0"/>
              </a:spcAft>
              <a:defRPr/>
            </a:pPr>
            <a:r>
              <a:rPr lang="ru-RU" dirty="0" smtClean="0"/>
              <a:t>9</a:t>
            </a:r>
            <a:r>
              <a:rPr lang="ru-RU" dirty="0"/>
              <a:t>. </a:t>
            </a:r>
            <a:r>
              <a:rPr lang="en-US" dirty="0" err="1" smtClean="0"/>
              <a:t>Getrosiklik</a:t>
            </a:r>
            <a:r>
              <a:rPr lang="en-US" dirty="0" smtClean="0"/>
              <a:t> </a:t>
            </a:r>
            <a:r>
              <a:rPr lang="en-US" dirty="0" err="1" smtClean="0"/>
              <a:t>birikmalardagi</a:t>
            </a:r>
            <a:r>
              <a:rPr lang="en-US" dirty="0" smtClean="0"/>
              <a:t> ( </a:t>
            </a:r>
            <a:r>
              <a:rPr lang="en-US" dirty="0" err="1" smtClean="0"/>
              <a:t>guanin</a:t>
            </a:r>
            <a:r>
              <a:rPr lang="en-US" dirty="0" smtClean="0"/>
              <a:t>, </a:t>
            </a:r>
            <a:r>
              <a:rPr lang="en-US" dirty="0" err="1" smtClean="0"/>
              <a:t>sitozin</a:t>
            </a:r>
            <a:r>
              <a:rPr lang="en-US" dirty="0" smtClean="0"/>
              <a:t>, </a:t>
            </a:r>
            <a:r>
              <a:rPr lang="en-US" dirty="0" err="1" smtClean="0"/>
              <a:t>timin</a:t>
            </a:r>
            <a:r>
              <a:rPr lang="en-US" dirty="0" smtClean="0"/>
              <a:t>,    </a:t>
            </a:r>
            <a:r>
              <a:rPr lang="en-US" dirty="0" err="1" smtClean="0"/>
              <a:t>uratsillardagi</a:t>
            </a:r>
            <a:r>
              <a:rPr lang="en-US" dirty="0" smtClean="0"/>
              <a:t>) </a:t>
            </a:r>
            <a:r>
              <a:rPr lang="en-US" dirty="0" err="1" smtClean="0"/>
              <a:t>laktam-laktim</a:t>
            </a:r>
            <a:r>
              <a:rPr lang="en-US" dirty="0" smtClean="0"/>
              <a:t>, amid-</a:t>
            </a:r>
            <a:r>
              <a:rPr lang="en-US" dirty="0" err="1" smtClean="0"/>
              <a:t>imid</a:t>
            </a:r>
            <a:r>
              <a:rPr lang="en-US" dirty="0" smtClean="0"/>
              <a:t> </a:t>
            </a:r>
            <a:r>
              <a:rPr lang="en-US" dirty="0" err="1" smtClean="0"/>
              <a:t>tautomeriyasi</a:t>
            </a:r>
            <a:endParaRPr lang="ru-RU" dirty="0"/>
          </a:p>
          <a:p>
            <a:pPr marL="274320" indent="-274320" eaLnBrk="1" fontAlgn="auto" hangingPunct="1">
              <a:spcAft>
                <a:spcPts val="0"/>
              </a:spcAft>
              <a:defRPr/>
            </a:pPr>
            <a:r>
              <a:rPr lang="ru-RU" dirty="0"/>
              <a:t> 10</a:t>
            </a:r>
            <a:r>
              <a:rPr lang="en-US" dirty="0"/>
              <a:t>. </a:t>
            </a:r>
            <a:r>
              <a:rPr lang="en-US" dirty="0" err="1" smtClean="0"/>
              <a:t>Ionotropiya</a:t>
            </a:r>
            <a:endParaRPr lang="ru-RU" dirty="0"/>
          </a:p>
          <a:p>
            <a:pPr marL="274320" indent="-274320" eaLnBrk="1" fontAlgn="auto" hangingPunct="1">
              <a:spcAft>
                <a:spcPts val="0"/>
              </a:spcAft>
              <a:defRPr/>
            </a:pPr>
            <a:r>
              <a:rPr lang="en-US" dirty="0"/>
              <a:t>a) </a:t>
            </a:r>
            <a:r>
              <a:rPr lang="en-US" dirty="0" err="1" smtClean="0"/>
              <a:t>anionotropiya</a:t>
            </a:r>
            <a:endParaRPr lang="ru-RU" dirty="0"/>
          </a:p>
          <a:p>
            <a:pPr marL="274320" indent="-274320" eaLnBrk="1" fontAlgn="auto" hangingPunct="1">
              <a:spcAft>
                <a:spcPts val="0"/>
              </a:spcAft>
              <a:defRPr/>
            </a:pPr>
            <a:r>
              <a:rPr lang="en-US" dirty="0"/>
              <a:t>b</a:t>
            </a:r>
            <a:r>
              <a:rPr lang="ru-RU" dirty="0" smtClean="0"/>
              <a:t>) </a:t>
            </a:r>
            <a:r>
              <a:rPr lang="en-US" dirty="0" err="1" smtClean="0"/>
              <a:t>kationotropiya</a:t>
            </a:r>
            <a:endParaRPr lang="ru-RU" dirty="0"/>
          </a:p>
          <a:p>
            <a:pPr marL="274320" indent="-274320" eaLnBrk="1" fontAlgn="auto" hangingPunct="1">
              <a:spcAft>
                <a:spcPts val="0"/>
              </a:spcAft>
              <a:defRPr/>
            </a:pPr>
            <a:r>
              <a:rPr lang="en-US" dirty="0" smtClean="0"/>
              <a:t>11. </a:t>
            </a:r>
            <a:r>
              <a:rPr lang="en-US" dirty="0" err="1"/>
              <a:t>H</a:t>
            </a:r>
            <a:r>
              <a:rPr lang="en-US" dirty="0" err="1" smtClean="0"/>
              <a:t>alqa-zanjir</a:t>
            </a:r>
            <a:r>
              <a:rPr lang="en-US" dirty="0" smtClean="0"/>
              <a:t> </a:t>
            </a:r>
            <a:r>
              <a:rPr lang="en-US" dirty="0" err="1" smtClean="0"/>
              <a:t>tautomeriyasi</a:t>
            </a:r>
            <a:endParaRPr lang="en-US" dirty="0" smtClean="0"/>
          </a:p>
          <a:p>
            <a:pPr marL="274320" indent="-274320" eaLnBrk="1" fontAlgn="auto" hangingPunct="1">
              <a:spcAft>
                <a:spcPts val="0"/>
              </a:spcAft>
              <a:defRPr/>
            </a:pPr>
            <a:r>
              <a:rPr lang="en-US" dirty="0" smtClean="0"/>
              <a:t>12. </a:t>
            </a:r>
            <a:r>
              <a:rPr lang="en-US" dirty="0" err="1"/>
              <a:t>V</a:t>
            </a:r>
            <a:r>
              <a:rPr lang="en-US" dirty="0" err="1" smtClean="0"/>
              <a:t>alent</a:t>
            </a:r>
            <a:r>
              <a:rPr lang="en-US" dirty="0" smtClean="0"/>
              <a:t> </a:t>
            </a:r>
            <a:r>
              <a:rPr lang="en-US" dirty="0" err="1" smtClean="0"/>
              <a:t>tautomeriya</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0825" y="260350"/>
            <a:ext cx="8642350" cy="4321175"/>
          </a:xfrm>
        </p:spPr>
        <p:txBody>
          <a:bodyPr>
            <a:normAutofit/>
          </a:bodyPr>
          <a:lstStyle/>
          <a:p>
            <a:pPr algn="just" eaLnBrk="1" hangingPunct="1">
              <a:lnSpc>
                <a:spcPct val="90000"/>
              </a:lnSpc>
            </a:pPr>
            <a:r>
              <a:rPr lang="en-US" b="1" i="1" smtClean="0">
                <a:latin typeface="Times New Roman" pitchFamily="18" charset="0"/>
                <a:cs typeface="Times New Roman" pitchFamily="18" charset="0"/>
              </a:rPr>
              <a:t>Zanjir izomeriyasi</a:t>
            </a:r>
            <a:r>
              <a:rPr lang="en-US" smtClean="0">
                <a:latin typeface="Times New Roman" pitchFamily="18" charset="0"/>
                <a:cs typeface="Times New Roman" pitchFamily="18" charset="0"/>
              </a:rPr>
              <a:t>↔ uglerod atomlarining turlicha tartiblanishi tufayli chiziqli va shoxlangan (tarmoqlangan) zanjirlar hosil bo’lishi bilan yuz beradi. Molekulyar formulasi bir xil bo’lishiga qaramay, turli xil tipli ( chiziqli va tarmoqlangan) zanjirlar hosil bo’ladi. Bunday izomerlarning kimyoviy xossalari deyarli bir xil, ammo fizik xossalari turlicha bo’ladi.  Masalan, tarmoqlangan izomerlar tegishli chiziqli izomerlariga nisbatan quyi haroratda qaynaydi. Buning sababi shuki, chiziqli izomerlarda kontakt yuzasi katta, natijada molekulalararo tortishish kuchlari maksimal bo’ladi. Masalan, C</a:t>
            </a:r>
            <a:r>
              <a:rPr lang="en-US" baseline="-25000" smtClean="0">
                <a:latin typeface="Times New Roman" pitchFamily="18" charset="0"/>
                <a:cs typeface="Times New Roman" pitchFamily="18" charset="0"/>
              </a:rPr>
              <a:t>4</a:t>
            </a:r>
            <a:r>
              <a:rPr lang="en-US" smtClean="0">
                <a:latin typeface="Times New Roman" pitchFamily="18" charset="0"/>
                <a:cs typeface="Times New Roman" pitchFamily="18" charset="0"/>
              </a:rPr>
              <a:t>H</a:t>
            </a:r>
            <a:r>
              <a:rPr lang="en-US" baseline="-25000" smtClean="0">
                <a:latin typeface="Times New Roman" pitchFamily="18" charset="0"/>
                <a:cs typeface="Times New Roman" pitchFamily="18" charset="0"/>
              </a:rPr>
              <a:t>10</a:t>
            </a:r>
            <a:r>
              <a:rPr lang="en-US" smtClean="0">
                <a:latin typeface="Times New Roman" pitchFamily="18" charset="0"/>
                <a:cs typeface="Times New Roman" pitchFamily="18" charset="0"/>
              </a:rPr>
              <a:t> tarkibli organik modda ikkita zanjir izomeriyasi mavjud:</a:t>
            </a:r>
            <a:endParaRPr lang="ru-RU" b="1" i="1" smtClean="0">
              <a:latin typeface="Times New Roman" pitchFamily="18" charset="0"/>
              <a:cs typeface="Times New Roman" pitchFamily="18" charset="0"/>
            </a:endParaRPr>
          </a:p>
          <a:p>
            <a:pPr eaLnBrk="1" hangingPunct="1"/>
            <a:endParaRPr lang="ru-RU" b="1" i="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Grp="1" noChangeAspect="1" noChangeArrowheads="1"/>
          </p:cNvPicPr>
          <p:nvPr>
            <p:ph idx="1"/>
          </p:nvPr>
        </p:nvPicPr>
        <p:blipFill>
          <a:blip r:embed="rId2"/>
          <a:srcRect/>
          <a:stretch>
            <a:fillRect/>
          </a:stretch>
        </p:blipFill>
        <p:spPr>
          <a:xfrm>
            <a:off x="820738" y="188913"/>
            <a:ext cx="5903912" cy="1573212"/>
          </a:xfrm>
        </p:spPr>
      </p:pic>
      <p:pic>
        <p:nvPicPr>
          <p:cNvPr id="78850" name="Picture 3"/>
          <p:cNvPicPr>
            <a:picLocks noChangeAspect="1" noChangeArrowheads="1"/>
          </p:cNvPicPr>
          <p:nvPr/>
        </p:nvPicPr>
        <p:blipFill>
          <a:blip r:embed="rId3"/>
          <a:srcRect/>
          <a:stretch>
            <a:fillRect/>
          </a:stretch>
        </p:blipFill>
        <p:spPr bwMode="auto">
          <a:xfrm>
            <a:off x="827088" y="1989138"/>
            <a:ext cx="5257800" cy="1666875"/>
          </a:xfrm>
          <a:prstGeom prst="rect">
            <a:avLst/>
          </a:prstGeom>
          <a:noFill/>
          <a:ln w="9525">
            <a:noFill/>
            <a:miter lim="800000"/>
            <a:headEnd/>
            <a:tailEnd/>
          </a:ln>
        </p:spPr>
      </p:pic>
      <p:pic>
        <p:nvPicPr>
          <p:cNvPr id="78851" name="Picture 4"/>
          <p:cNvPicPr>
            <a:picLocks noChangeAspect="1" noChangeArrowheads="1"/>
          </p:cNvPicPr>
          <p:nvPr/>
        </p:nvPicPr>
        <p:blipFill>
          <a:blip r:embed="rId4"/>
          <a:srcRect/>
          <a:stretch>
            <a:fillRect/>
          </a:stretch>
        </p:blipFill>
        <p:spPr bwMode="auto">
          <a:xfrm>
            <a:off x="881063" y="4005263"/>
            <a:ext cx="7004050" cy="237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p:cNvPicPr>
            <a:picLocks noGrp="1" noChangeAspect="1" noChangeArrowheads="1"/>
          </p:cNvPicPr>
          <p:nvPr>
            <p:ph idx="1"/>
          </p:nvPr>
        </p:nvPicPr>
        <p:blipFill>
          <a:blip r:embed="rId2"/>
          <a:srcRect/>
          <a:stretch>
            <a:fillRect/>
          </a:stretch>
        </p:blipFill>
        <p:spPr>
          <a:xfrm>
            <a:off x="611188" y="1125538"/>
            <a:ext cx="6985000" cy="2016125"/>
          </a:xfrm>
        </p:spPr>
      </p:pic>
      <p:sp>
        <p:nvSpPr>
          <p:cNvPr id="79874" name="TextBox 2"/>
          <p:cNvSpPr txBox="1">
            <a:spLocks noChangeArrowheads="1"/>
          </p:cNvSpPr>
          <p:nvPr/>
        </p:nvSpPr>
        <p:spPr bwMode="auto">
          <a:xfrm>
            <a:off x="1331913" y="692150"/>
            <a:ext cx="4473575" cy="585788"/>
          </a:xfrm>
          <a:prstGeom prst="rect">
            <a:avLst/>
          </a:prstGeom>
          <a:noFill/>
          <a:ln w="9525">
            <a:noFill/>
            <a:miter lim="800000"/>
            <a:headEnd/>
            <a:tailEnd/>
          </a:ln>
        </p:spPr>
        <p:txBody>
          <a:bodyPr wrap="none">
            <a:spAutoFit/>
          </a:bodyPr>
          <a:lstStyle/>
          <a:p>
            <a:r>
              <a:rPr lang="en-US" sz="3200">
                <a:latin typeface="Candara" pitchFamily="34" charset="0"/>
              </a:rPr>
              <a:t>Metallotrop tautomeriya</a:t>
            </a:r>
            <a:endParaRPr lang="ru-RU" sz="3200">
              <a:latin typeface="Candara" pitchFamily="34" charset="0"/>
            </a:endParaRPr>
          </a:p>
        </p:txBody>
      </p:sp>
      <p:pic>
        <p:nvPicPr>
          <p:cNvPr id="79875" name="Picture 3"/>
          <p:cNvPicPr>
            <a:picLocks noChangeAspect="1" noChangeArrowheads="1"/>
          </p:cNvPicPr>
          <p:nvPr/>
        </p:nvPicPr>
        <p:blipFill>
          <a:blip r:embed="rId3"/>
          <a:srcRect/>
          <a:stretch>
            <a:fillRect/>
          </a:stretch>
        </p:blipFill>
        <p:spPr bwMode="auto">
          <a:xfrm>
            <a:off x="1076325" y="3284538"/>
            <a:ext cx="6591300" cy="1668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Объект 1"/>
          <p:cNvSpPr>
            <a:spLocks noGrp="1"/>
          </p:cNvSpPr>
          <p:nvPr>
            <p:ph idx="1"/>
          </p:nvPr>
        </p:nvSpPr>
        <p:spPr>
          <a:xfrm>
            <a:off x="250825" y="260350"/>
            <a:ext cx="8642350" cy="6408738"/>
          </a:xfrm>
        </p:spPr>
        <p:txBody>
          <a:bodyPr/>
          <a:lstStyle/>
          <a:p>
            <a:pPr algn="ctr" eaLnBrk="1" hangingPunct="1"/>
            <a:r>
              <a:rPr lang="en-US" sz="3200" smtClean="0"/>
              <a:t>Transannulyar tautomeriya</a:t>
            </a:r>
          </a:p>
          <a:p>
            <a:pPr eaLnBrk="1" hangingPunct="1"/>
            <a:endParaRPr lang="ru-RU" sz="3200" smtClean="0"/>
          </a:p>
        </p:txBody>
      </p:sp>
      <p:pic>
        <p:nvPicPr>
          <p:cNvPr id="80898" name="Picture 2"/>
          <p:cNvPicPr>
            <a:picLocks noChangeAspect="1" noChangeArrowheads="1"/>
          </p:cNvPicPr>
          <p:nvPr/>
        </p:nvPicPr>
        <p:blipFill>
          <a:blip r:embed="rId2"/>
          <a:srcRect/>
          <a:stretch>
            <a:fillRect/>
          </a:stretch>
        </p:blipFill>
        <p:spPr bwMode="auto">
          <a:xfrm>
            <a:off x="468313" y="1262063"/>
            <a:ext cx="7991475" cy="2171700"/>
          </a:xfrm>
          <a:prstGeom prst="rect">
            <a:avLst/>
          </a:prstGeom>
          <a:noFill/>
          <a:ln w="9525">
            <a:noFill/>
            <a:miter lim="800000"/>
            <a:headEnd/>
            <a:tailEnd/>
          </a:ln>
        </p:spPr>
      </p:pic>
      <p:sp>
        <p:nvSpPr>
          <p:cNvPr id="80899" name="TextBox 2"/>
          <p:cNvSpPr txBox="1">
            <a:spLocks noChangeArrowheads="1"/>
          </p:cNvSpPr>
          <p:nvPr/>
        </p:nvSpPr>
        <p:spPr bwMode="auto">
          <a:xfrm>
            <a:off x="2987675" y="3910013"/>
            <a:ext cx="3646488" cy="585787"/>
          </a:xfrm>
          <a:prstGeom prst="rect">
            <a:avLst/>
          </a:prstGeom>
          <a:noFill/>
          <a:ln w="9525">
            <a:noFill/>
            <a:miter lim="800000"/>
            <a:headEnd/>
            <a:tailEnd/>
          </a:ln>
        </p:spPr>
        <p:txBody>
          <a:bodyPr wrap="none">
            <a:spAutoFit/>
          </a:bodyPr>
          <a:lstStyle/>
          <a:p>
            <a:pPr algn="ctr"/>
            <a:r>
              <a:rPr lang="en-US" sz="3200">
                <a:latin typeface="Candara" pitchFamily="34" charset="0"/>
              </a:rPr>
              <a:t>Triazen tautomeriya</a:t>
            </a:r>
            <a:endParaRPr lang="ru-RU" sz="3200">
              <a:latin typeface="Candara" pitchFamily="34" charset="0"/>
            </a:endParaRPr>
          </a:p>
        </p:txBody>
      </p:sp>
      <p:sp>
        <p:nvSpPr>
          <p:cNvPr id="8090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sz="1800">
              <a:latin typeface="Candara" pitchFamily="34" charset="0"/>
            </a:endParaRPr>
          </a:p>
        </p:txBody>
      </p:sp>
      <p:pic>
        <p:nvPicPr>
          <p:cNvPr id="80901" name="Picture 3"/>
          <p:cNvPicPr>
            <a:picLocks noChangeAspect="1" noChangeArrowheads="1"/>
          </p:cNvPicPr>
          <p:nvPr/>
        </p:nvPicPr>
        <p:blipFill>
          <a:blip r:embed="rId3"/>
          <a:srcRect/>
          <a:stretch>
            <a:fillRect/>
          </a:stretch>
        </p:blipFill>
        <p:spPr bwMode="auto">
          <a:xfrm>
            <a:off x="1042988" y="4941888"/>
            <a:ext cx="7416800" cy="12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Объект 1"/>
          <p:cNvSpPr>
            <a:spLocks noGrp="1"/>
          </p:cNvSpPr>
          <p:nvPr>
            <p:ph idx="1"/>
          </p:nvPr>
        </p:nvSpPr>
        <p:spPr>
          <a:xfrm>
            <a:off x="250825" y="188913"/>
            <a:ext cx="8642350" cy="6408737"/>
          </a:xfrm>
        </p:spPr>
        <p:txBody>
          <a:bodyPr/>
          <a:lstStyle/>
          <a:p>
            <a:pPr algn="ctr" eaLnBrk="1" hangingPunct="1"/>
            <a:r>
              <a:rPr lang="en-US" sz="3200" smtClean="0"/>
              <a:t>Gidrazonlar tautomeriyasi</a:t>
            </a:r>
          </a:p>
          <a:p>
            <a:pPr eaLnBrk="1" hangingPunct="1"/>
            <a:endParaRPr lang="ru-RU" sz="3200" smtClean="0"/>
          </a:p>
        </p:txBody>
      </p:sp>
      <p:pic>
        <p:nvPicPr>
          <p:cNvPr id="81922" name="Picture 2"/>
          <p:cNvPicPr>
            <a:picLocks noChangeAspect="1" noChangeArrowheads="1"/>
          </p:cNvPicPr>
          <p:nvPr/>
        </p:nvPicPr>
        <p:blipFill>
          <a:blip r:embed="rId2"/>
          <a:srcRect/>
          <a:stretch>
            <a:fillRect/>
          </a:stretch>
        </p:blipFill>
        <p:spPr bwMode="auto">
          <a:xfrm>
            <a:off x="611188" y="1125538"/>
            <a:ext cx="7848600" cy="2016125"/>
          </a:xfrm>
          <a:prstGeom prst="rect">
            <a:avLst/>
          </a:prstGeom>
          <a:noFill/>
          <a:ln w="9525">
            <a:noFill/>
            <a:miter lim="800000"/>
            <a:headEnd/>
            <a:tailEnd/>
          </a:ln>
        </p:spPr>
      </p:pic>
      <p:sp>
        <p:nvSpPr>
          <p:cNvPr id="81923" name="TextBox 2"/>
          <p:cNvSpPr txBox="1">
            <a:spLocks noChangeArrowheads="1"/>
          </p:cNvSpPr>
          <p:nvPr/>
        </p:nvSpPr>
        <p:spPr bwMode="auto">
          <a:xfrm>
            <a:off x="2771775" y="3716338"/>
            <a:ext cx="3575050" cy="585787"/>
          </a:xfrm>
          <a:prstGeom prst="rect">
            <a:avLst/>
          </a:prstGeom>
          <a:noFill/>
          <a:ln w="9525">
            <a:noFill/>
            <a:miter lim="800000"/>
            <a:headEnd/>
            <a:tailEnd/>
          </a:ln>
        </p:spPr>
        <p:txBody>
          <a:bodyPr wrap="none">
            <a:spAutoFit/>
          </a:bodyPr>
          <a:lstStyle/>
          <a:p>
            <a:r>
              <a:rPr lang="en-US" sz="3200">
                <a:latin typeface="Candara" pitchFamily="34" charset="0"/>
              </a:rPr>
              <a:t>En-diol tautomeriya</a:t>
            </a:r>
            <a:endParaRPr lang="ru-RU" sz="3200">
              <a:latin typeface="Candara" pitchFamily="34" charset="0"/>
            </a:endParaRPr>
          </a:p>
        </p:txBody>
      </p:sp>
      <p:pic>
        <p:nvPicPr>
          <p:cNvPr id="81924" name="Picture 3"/>
          <p:cNvPicPr>
            <a:picLocks noChangeAspect="1" noChangeArrowheads="1"/>
          </p:cNvPicPr>
          <p:nvPr/>
        </p:nvPicPr>
        <p:blipFill>
          <a:blip r:embed="rId3"/>
          <a:srcRect/>
          <a:stretch>
            <a:fillRect/>
          </a:stretch>
        </p:blipFill>
        <p:spPr bwMode="auto">
          <a:xfrm>
            <a:off x="1187450" y="4414838"/>
            <a:ext cx="7272338" cy="2109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Объект 1"/>
          <p:cNvSpPr>
            <a:spLocks noGrp="1"/>
          </p:cNvSpPr>
          <p:nvPr>
            <p:ph idx="1"/>
          </p:nvPr>
        </p:nvSpPr>
        <p:spPr>
          <a:xfrm>
            <a:off x="250825" y="260350"/>
            <a:ext cx="8642350" cy="6289675"/>
          </a:xfrm>
        </p:spPr>
        <p:txBody>
          <a:bodyPr/>
          <a:lstStyle/>
          <a:p>
            <a:pPr algn="ctr" eaLnBrk="1" hangingPunct="1"/>
            <a:r>
              <a:rPr lang="en-US" sz="3200" smtClean="0"/>
              <a:t>Gidroksamin kislotalar tautomeriyasi</a:t>
            </a:r>
          </a:p>
          <a:p>
            <a:pPr eaLnBrk="1" hangingPunct="1"/>
            <a:endParaRPr lang="ru-RU" sz="3200" smtClean="0"/>
          </a:p>
        </p:txBody>
      </p:sp>
      <p:pic>
        <p:nvPicPr>
          <p:cNvPr id="82946" name="Picture 2"/>
          <p:cNvPicPr>
            <a:picLocks noChangeAspect="1" noChangeArrowheads="1"/>
          </p:cNvPicPr>
          <p:nvPr/>
        </p:nvPicPr>
        <p:blipFill>
          <a:blip r:embed="rId2"/>
          <a:srcRect/>
          <a:stretch>
            <a:fillRect/>
          </a:stretch>
        </p:blipFill>
        <p:spPr bwMode="auto">
          <a:xfrm>
            <a:off x="395288" y="1341438"/>
            <a:ext cx="7489825" cy="1598612"/>
          </a:xfrm>
          <a:prstGeom prst="rect">
            <a:avLst/>
          </a:prstGeom>
          <a:noFill/>
          <a:ln w="9525">
            <a:noFill/>
            <a:miter lim="800000"/>
            <a:headEnd/>
            <a:tailEnd/>
          </a:ln>
        </p:spPr>
      </p:pic>
      <p:sp>
        <p:nvSpPr>
          <p:cNvPr id="82947" name="TextBox 2"/>
          <p:cNvSpPr txBox="1">
            <a:spLocks noChangeArrowheads="1"/>
          </p:cNvSpPr>
          <p:nvPr/>
        </p:nvSpPr>
        <p:spPr bwMode="auto">
          <a:xfrm>
            <a:off x="1878013" y="3352800"/>
            <a:ext cx="6203950" cy="584200"/>
          </a:xfrm>
          <a:prstGeom prst="rect">
            <a:avLst/>
          </a:prstGeom>
          <a:noFill/>
          <a:ln w="9525">
            <a:noFill/>
            <a:miter lim="800000"/>
            <a:headEnd/>
            <a:tailEnd/>
          </a:ln>
        </p:spPr>
        <p:txBody>
          <a:bodyPr wrap="none">
            <a:spAutoFit/>
          </a:bodyPr>
          <a:lstStyle/>
          <a:p>
            <a:r>
              <a:rPr lang="en-US" sz="3200">
                <a:latin typeface="Candara" pitchFamily="34" charset="0"/>
              </a:rPr>
              <a:t>Uratsil molekulasidagi tautomeriya</a:t>
            </a:r>
            <a:endParaRPr lang="ru-RU" sz="1800">
              <a:latin typeface="Candara" pitchFamily="34" charset="0"/>
            </a:endParaRPr>
          </a:p>
        </p:txBody>
      </p:sp>
      <p:pic>
        <p:nvPicPr>
          <p:cNvPr id="82948" name="Picture 3"/>
          <p:cNvPicPr>
            <a:picLocks noChangeAspect="1" noChangeArrowheads="1"/>
          </p:cNvPicPr>
          <p:nvPr/>
        </p:nvPicPr>
        <p:blipFill>
          <a:blip r:embed="rId3"/>
          <a:srcRect/>
          <a:stretch>
            <a:fillRect/>
          </a:stretch>
        </p:blipFill>
        <p:spPr bwMode="auto">
          <a:xfrm>
            <a:off x="971550" y="3965575"/>
            <a:ext cx="7140575" cy="1924050"/>
          </a:xfrm>
          <a:prstGeom prst="rect">
            <a:avLst/>
          </a:prstGeom>
          <a:noFill/>
          <a:ln w="9525">
            <a:noFill/>
            <a:miter lim="800000"/>
            <a:headEnd/>
            <a:tailEnd/>
          </a:ln>
        </p:spPr>
      </p:pic>
      <p:sp>
        <p:nvSpPr>
          <p:cNvPr id="82949" name="TextBox 3"/>
          <p:cNvSpPr txBox="1">
            <a:spLocks noChangeArrowheads="1"/>
          </p:cNvSpPr>
          <p:nvPr/>
        </p:nvSpPr>
        <p:spPr bwMode="auto">
          <a:xfrm>
            <a:off x="1692275" y="6027738"/>
            <a:ext cx="1117600" cy="522287"/>
          </a:xfrm>
          <a:prstGeom prst="rect">
            <a:avLst/>
          </a:prstGeom>
          <a:noFill/>
          <a:ln w="9525">
            <a:noFill/>
            <a:miter lim="800000"/>
            <a:headEnd/>
            <a:tailEnd/>
          </a:ln>
        </p:spPr>
        <p:txBody>
          <a:bodyPr wrap="none">
            <a:spAutoFit/>
          </a:bodyPr>
          <a:lstStyle/>
          <a:p>
            <a:r>
              <a:rPr lang="en-US" sz="2800">
                <a:latin typeface="Candara" pitchFamily="34" charset="0"/>
              </a:rPr>
              <a:t>laktim</a:t>
            </a:r>
            <a:endParaRPr lang="ru-RU" sz="2800">
              <a:latin typeface="Candara" pitchFamily="34" charset="0"/>
            </a:endParaRPr>
          </a:p>
        </p:txBody>
      </p:sp>
      <p:sp>
        <p:nvSpPr>
          <p:cNvPr id="82950" name="TextBox 4"/>
          <p:cNvSpPr txBox="1">
            <a:spLocks noChangeArrowheads="1"/>
          </p:cNvSpPr>
          <p:nvPr/>
        </p:nvSpPr>
        <p:spPr bwMode="auto">
          <a:xfrm>
            <a:off x="5868988" y="6016625"/>
            <a:ext cx="1216025" cy="522288"/>
          </a:xfrm>
          <a:prstGeom prst="rect">
            <a:avLst/>
          </a:prstGeom>
          <a:noFill/>
          <a:ln w="9525">
            <a:noFill/>
            <a:miter lim="800000"/>
            <a:headEnd/>
            <a:tailEnd/>
          </a:ln>
        </p:spPr>
        <p:txBody>
          <a:bodyPr wrap="none">
            <a:spAutoFit/>
          </a:bodyPr>
          <a:lstStyle/>
          <a:p>
            <a:r>
              <a:rPr lang="en-US" sz="2800">
                <a:latin typeface="Candara" pitchFamily="34" charset="0"/>
              </a:rPr>
              <a:t>laktam</a:t>
            </a:r>
            <a:endParaRPr lang="ru-RU" sz="2800">
              <a:latin typeface="Candara"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Объект 1"/>
          <p:cNvSpPr>
            <a:spLocks noGrp="1"/>
          </p:cNvSpPr>
          <p:nvPr>
            <p:ph idx="1"/>
          </p:nvPr>
        </p:nvSpPr>
        <p:spPr>
          <a:xfrm>
            <a:off x="250825" y="260350"/>
            <a:ext cx="8642350" cy="6337300"/>
          </a:xfrm>
        </p:spPr>
        <p:txBody>
          <a:bodyPr/>
          <a:lstStyle/>
          <a:p>
            <a:pPr algn="ctr" eaLnBrk="1" hangingPunct="1"/>
            <a:r>
              <a:rPr lang="en-US" sz="3200" smtClean="0"/>
              <a:t>Halqa-zanjir tautomeriyasi</a:t>
            </a:r>
            <a:endParaRPr lang="ru-RU" sz="3200" smtClean="0"/>
          </a:p>
        </p:txBody>
      </p:sp>
      <p:pic>
        <p:nvPicPr>
          <p:cNvPr id="83970" name="Picture 2"/>
          <p:cNvPicPr>
            <a:picLocks noChangeAspect="1" noChangeArrowheads="1"/>
          </p:cNvPicPr>
          <p:nvPr/>
        </p:nvPicPr>
        <p:blipFill>
          <a:blip r:embed="rId2"/>
          <a:srcRect/>
          <a:stretch>
            <a:fillRect/>
          </a:stretch>
        </p:blipFill>
        <p:spPr bwMode="auto">
          <a:xfrm>
            <a:off x="755650" y="1196975"/>
            <a:ext cx="7416800"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8313" y="692150"/>
            <a:ext cx="8424862" cy="5832475"/>
          </a:xfrm>
        </p:spPr>
        <p:txBody>
          <a:bodyPr rtlCol="0">
            <a:normAutofit lnSpcReduction="10000"/>
          </a:bodyPr>
          <a:lstStyle/>
          <a:p>
            <a:pPr marL="274320" indent="-274320" algn="ctr" eaLnBrk="1" fontAlgn="auto" hangingPunct="1">
              <a:spcAft>
                <a:spcPts val="0"/>
              </a:spcAft>
              <a:defRPr/>
            </a:pPr>
            <a:r>
              <a:rPr lang="en-US" sz="3200" dirty="0" err="1" smtClean="0"/>
              <a:t>Asosiy</a:t>
            </a:r>
            <a:r>
              <a:rPr lang="en-US" sz="3200" dirty="0" smtClean="0"/>
              <a:t> </a:t>
            </a:r>
            <a:r>
              <a:rPr lang="en-US" sz="3200" dirty="0" err="1" smtClean="0"/>
              <a:t>tautomeriya</a:t>
            </a:r>
            <a:r>
              <a:rPr lang="en-US" sz="3200" dirty="0" smtClean="0"/>
              <a:t> </a:t>
            </a:r>
            <a:r>
              <a:rPr lang="en-US" sz="3200" dirty="0" err="1" smtClean="0"/>
              <a:t>juftlari</a:t>
            </a:r>
            <a:endParaRPr lang="en-US" sz="3200" dirty="0" smtClean="0"/>
          </a:p>
          <a:p>
            <a:pPr marL="274320" indent="-274320" eaLnBrk="1" fontAlgn="auto" hangingPunct="1">
              <a:spcAft>
                <a:spcPts val="0"/>
              </a:spcAft>
              <a:defRPr/>
            </a:pPr>
            <a:r>
              <a:rPr lang="en-US" sz="2800" dirty="0" err="1" smtClean="0"/>
              <a:t>Keto-enol</a:t>
            </a:r>
            <a:r>
              <a:rPr lang="en-US" sz="2800" dirty="0" smtClean="0"/>
              <a:t> </a:t>
            </a:r>
            <a:r>
              <a:rPr lang="en-US" sz="2800" dirty="0" err="1" smtClean="0"/>
              <a:t>tautomeriya</a:t>
            </a:r>
            <a:r>
              <a:rPr lang="en-US" sz="2800" dirty="0" smtClean="0"/>
              <a:t> (</a:t>
            </a:r>
            <a:r>
              <a:rPr lang="en-US" sz="2800" dirty="0" err="1" smtClean="0"/>
              <a:t>atseton</a:t>
            </a:r>
            <a:r>
              <a:rPr lang="en-US" sz="2800" dirty="0" smtClean="0"/>
              <a:t>)</a:t>
            </a:r>
          </a:p>
          <a:p>
            <a:pPr marL="274320" indent="-274320" eaLnBrk="1" fontAlgn="auto" hangingPunct="1">
              <a:spcAft>
                <a:spcPts val="0"/>
              </a:spcAft>
              <a:defRPr/>
            </a:pPr>
            <a:r>
              <a:rPr lang="en-US" sz="2800" dirty="0" err="1" smtClean="0"/>
              <a:t>Keten-inol</a:t>
            </a:r>
            <a:r>
              <a:rPr lang="en-US" sz="2800" dirty="0" smtClean="0"/>
              <a:t> </a:t>
            </a:r>
            <a:r>
              <a:rPr lang="en-US" sz="2800" dirty="0" err="1" smtClean="0"/>
              <a:t>tautomeriya</a:t>
            </a:r>
            <a:r>
              <a:rPr lang="en-US" sz="2800" dirty="0" smtClean="0"/>
              <a:t> (</a:t>
            </a:r>
            <a:r>
              <a:rPr lang="en-US" sz="2800" dirty="0" err="1" smtClean="0"/>
              <a:t>atsetoenon</a:t>
            </a:r>
            <a:r>
              <a:rPr lang="en-US" sz="2800" dirty="0" smtClean="0"/>
              <a:t>)</a:t>
            </a:r>
          </a:p>
          <a:p>
            <a:pPr marL="274320" indent="-274320" eaLnBrk="1" fontAlgn="auto" hangingPunct="1">
              <a:spcAft>
                <a:spcPts val="0"/>
              </a:spcAft>
              <a:defRPr/>
            </a:pPr>
            <a:r>
              <a:rPr lang="en-US" sz="2800" dirty="0" err="1" smtClean="0"/>
              <a:t>Nitrozo-oksim</a:t>
            </a:r>
            <a:r>
              <a:rPr lang="en-US" sz="2800" dirty="0" smtClean="0"/>
              <a:t> </a:t>
            </a:r>
            <a:r>
              <a:rPr lang="en-US" sz="2800" dirty="0" err="1" smtClean="0"/>
              <a:t>tautomeriya</a:t>
            </a:r>
            <a:endParaRPr lang="en-US" sz="2800" dirty="0" smtClean="0"/>
          </a:p>
          <a:p>
            <a:pPr marL="274320" indent="-274320" eaLnBrk="1" fontAlgn="auto" hangingPunct="1">
              <a:spcAft>
                <a:spcPts val="0"/>
              </a:spcAft>
              <a:defRPr/>
            </a:pPr>
            <a:r>
              <a:rPr lang="en-US" sz="2800" dirty="0" smtClean="0"/>
              <a:t>Amid-</a:t>
            </a:r>
            <a:r>
              <a:rPr lang="en-US" sz="2800" dirty="0" err="1" smtClean="0"/>
              <a:t>imid</a:t>
            </a:r>
            <a:r>
              <a:rPr lang="en-US" sz="2800" dirty="0" smtClean="0"/>
              <a:t> </a:t>
            </a:r>
            <a:r>
              <a:rPr lang="en-US" sz="2800" dirty="0" err="1" smtClean="0"/>
              <a:t>kislota</a:t>
            </a:r>
            <a:r>
              <a:rPr lang="en-US" sz="2800" dirty="0" smtClean="0"/>
              <a:t> </a:t>
            </a:r>
            <a:r>
              <a:rPr lang="en-US" sz="2800" dirty="0" err="1" smtClean="0"/>
              <a:t>tautomeriyasi</a:t>
            </a:r>
            <a:r>
              <a:rPr lang="en-US" sz="2800" dirty="0" smtClean="0"/>
              <a:t> ( </a:t>
            </a:r>
            <a:r>
              <a:rPr lang="en-US" sz="2800" dirty="0" err="1" smtClean="0"/>
              <a:t>nitrillar</a:t>
            </a:r>
            <a:r>
              <a:rPr lang="en-US" sz="2800" dirty="0" smtClean="0"/>
              <a:t> </a:t>
            </a:r>
            <a:r>
              <a:rPr lang="en-US" sz="2800" dirty="0" err="1" smtClean="0"/>
              <a:t>gidroliz</a:t>
            </a:r>
            <a:r>
              <a:rPr lang="en-US" sz="2800" dirty="0" smtClean="0"/>
              <a:t> </a:t>
            </a:r>
            <a:r>
              <a:rPr lang="en-US" sz="2800" dirty="0" err="1" smtClean="0"/>
              <a:t>reaksiyalarida</a:t>
            </a:r>
            <a:r>
              <a:rPr lang="en-US" sz="2800" dirty="0" smtClean="0"/>
              <a:t>)</a:t>
            </a:r>
          </a:p>
          <a:p>
            <a:pPr marL="274320" indent="-274320" eaLnBrk="1" fontAlgn="auto" hangingPunct="1">
              <a:spcAft>
                <a:spcPts val="0"/>
              </a:spcAft>
              <a:defRPr/>
            </a:pPr>
            <a:r>
              <a:rPr lang="en-US" sz="2800" dirty="0" err="1" smtClean="0"/>
              <a:t>Getrosiklik</a:t>
            </a:r>
            <a:r>
              <a:rPr lang="en-US" sz="2800" dirty="0" smtClean="0"/>
              <a:t> </a:t>
            </a:r>
            <a:r>
              <a:rPr lang="en-US" sz="2800" dirty="0" err="1" smtClean="0"/>
              <a:t>halqadagi</a:t>
            </a:r>
            <a:r>
              <a:rPr lang="en-US" sz="2800" dirty="0" smtClean="0"/>
              <a:t> </a:t>
            </a:r>
            <a:r>
              <a:rPr lang="en-US" sz="2800" dirty="0" err="1" smtClean="0"/>
              <a:t>laktam-laktim</a:t>
            </a:r>
            <a:r>
              <a:rPr lang="en-US" sz="2800" dirty="0" smtClean="0"/>
              <a:t> </a:t>
            </a:r>
            <a:r>
              <a:rPr lang="en-US" sz="2800" dirty="0" err="1" smtClean="0"/>
              <a:t>tautomeriya</a:t>
            </a:r>
            <a:r>
              <a:rPr lang="en-US" sz="2800" dirty="0" smtClean="0"/>
              <a:t> (</a:t>
            </a:r>
            <a:r>
              <a:rPr lang="en-US" sz="2800" dirty="0" err="1" smtClean="0"/>
              <a:t>azotli</a:t>
            </a:r>
            <a:r>
              <a:rPr lang="en-US" sz="2800" dirty="0" smtClean="0"/>
              <a:t> </a:t>
            </a:r>
            <a:r>
              <a:rPr lang="en-US" sz="2800" dirty="0" err="1" smtClean="0"/>
              <a:t>asoslar</a:t>
            </a:r>
            <a:r>
              <a:rPr lang="en-US" sz="2800" dirty="0" smtClean="0"/>
              <a:t>)</a:t>
            </a:r>
          </a:p>
          <a:p>
            <a:pPr marL="274320" indent="-274320" eaLnBrk="1" fontAlgn="auto" hangingPunct="1">
              <a:spcAft>
                <a:spcPts val="0"/>
              </a:spcAft>
              <a:defRPr/>
            </a:pPr>
            <a:r>
              <a:rPr lang="en-US" sz="2800" dirty="0" err="1" smtClean="0"/>
              <a:t>Enamin-imin</a:t>
            </a:r>
            <a:r>
              <a:rPr lang="en-US" sz="2800" dirty="0" smtClean="0"/>
              <a:t> </a:t>
            </a:r>
            <a:r>
              <a:rPr lang="en-US" sz="2800" dirty="0" err="1" smtClean="0"/>
              <a:t>tautomeriya</a:t>
            </a:r>
            <a:endParaRPr lang="en-US" sz="2800" dirty="0" smtClean="0"/>
          </a:p>
          <a:p>
            <a:pPr marL="274320" indent="-274320" eaLnBrk="1" fontAlgn="auto" hangingPunct="1">
              <a:spcAft>
                <a:spcPts val="0"/>
              </a:spcAft>
              <a:defRPr/>
            </a:pPr>
            <a:r>
              <a:rPr lang="en-US" sz="2800" dirty="0" err="1" smtClean="0"/>
              <a:t>Enamin-enamin</a:t>
            </a:r>
            <a:r>
              <a:rPr lang="en-US" sz="2800" dirty="0" smtClean="0"/>
              <a:t> </a:t>
            </a:r>
            <a:r>
              <a:rPr lang="en-US" sz="2800" dirty="0" err="1" smtClean="0"/>
              <a:t>tautomeriya</a:t>
            </a:r>
            <a:r>
              <a:rPr lang="en-US" sz="2800" dirty="0" smtClean="0"/>
              <a:t> (</a:t>
            </a:r>
            <a:r>
              <a:rPr lang="en-US" sz="2800" dirty="0" err="1" smtClean="0"/>
              <a:t>piridoksal</a:t>
            </a:r>
            <a:r>
              <a:rPr lang="en-US" sz="2800" dirty="0" smtClean="0"/>
              <a:t> </a:t>
            </a:r>
            <a:r>
              <a:rPr lang="en-US" sz="2800" dirty="0" err="1" smtClean="0"/>
              <a:t>fosfat</a:t>
            </a:r>
            <a:r>
              <a:rPr lang="en-US" sz="2800" dirty="0" smtClean="0"/>
              <a:t> </a:t>
            </a:r>
            <a:r>
              <a:rPr lang="en-US" sz="2800" dirty="0" err="1" smtClean="0"/>
              <a:t>katalizatorligidagi</a:t>
            </a:r>
            <a:r>
              <a:rPr lang="en-US" sz="2800" dirty="0" smtClean="0"/>
              <a:t> </a:t>
            </a:r>
            <a:r>
              <a:rPr lang="en-US" sz="2800" dirty="0" err="1" smtClean="0"/>
              <a:t>enzimatik</a:t>
            </a:r>
            <a:r>
              <a:rPr lang="en-US" sz="2800" dirty="0" smtClean="0"/>
              <a:t> </a:t>
            </a:r>
            <a:r>
              <a:rPr lang="en-US" sz="2800" dirty="0" err="1" smtClean="0"/>
              <a:t>reaksiyalarda</a:t>
            </a:r>
            <a:r>
              <a:rPr lang="en-US" sz="2800" dirty="0" smtClean="0"/>
              <a:t>)</a:t>
            </a:r>
          </a:p>
          <a:p>
            <a:pPr marL="274320" indent="-274320" eaLnBrk="1" fontAlgn="auto" hangingPunct="1">
              <a:spcAft>
                <a:spcPts val="0"/>
              </a:spcAft>
              <a:defRPr/>
            </a:pPr>
            <a:r>
              <a:rPr lang="en-US" sz="2800" dirty="0" err="1" smtClean="0"/>
              <a:t>Anomerlar</a:t>
            </a:r>
            <a:r>
              <a:rPr lang="en-US" sz="2800" dirty="0" smtClean="0"/>
              <a:t> (</a:t>
            </a:r>
            <a:r>
              <a:rPr lang="en-US" sz="2800" dirty="0" err="1" smtClean="0"/>
              <a:t>shakarlarni</a:t>
            </a:r>
            <a:r>
              <a:rPr lang="en-US" sz="2800" dirty="0" smtClean="0"/>
              <a:t> </a:t>
            </a:r>
            <a:r>
              <a:rPr lang="en-US" sz="2800" dirty="0" err="1" smtClean="0"/>
              <a:t>suvda</a:t>
            </a:r>
            <a:r>
              <a:rPr lang="en-US" sz="2800" dirty="0" smtClean="0"/>
              <a:t> </a:t>
            </a:r>
            <a:r>
              <a:rPr lang="en-US" sz="2800" dirty="0" err="1" smtClean="0"/>
              <a:t>erishida</a:t>
            </a:r>
            <a:r>
              <a:rPr lang="en-US" sz="2800" dirty="0" smtClean="0"/>
              <a:t> </a:t>
            </a:r>
            <a:r>
              <a:rPr lang="en-US" sz="2800" dirty="0" err="1" smtClean="0"/>
              <a:t>oraliq</a:t>
            </a:r>
            <a:r>
              <a:rPr lang="en-US" sz="2800" dirty="0" smtClean="0"/>
              <a:t> </a:t>
            </a:r>
            <a:r>
              <a:rPr lang="en-US" sz="2800" dirty="0" err="1" smtClean="0"/>
              <a:t>ochiq</a:t>
            </a:r>
            <a:r>
              <a:rPr lang="en-US" sz="2800" dirty="0" smtClean="0"/>
              <a:t> </a:t>
            </a:r>
            <a:r>
              <a:rPr lang="en-US" sz="2800" dirty="0" err="1" smtClean="0"/>
              <a:t>zanjirli</a:t>
            </a:r>
            <a:r>
              <a:rPr lang="en-US" sz="2800" dirty="0" smtClean="0"/>
              <a:t> </a:t>
            </a:r>
            <a:r>
              <a:rPr lang="en-US" sz="2800" dirty="0" err="1" smtClean="0"/>
              <a:t>formalar</a:t>
            </a:r>
            <a:r>
              <a:rPr lang="en-US" sz="2800" dirty="0" smtClean="0"/>
              <a:t> </a:t>
            </a:r>
            <a:r>
              <a:rPr lang="en-US" sz="2800" dirty="0" err="1" smtClean="0"/>
              <a:t>hosil</a:t>
            </a:r>
            <a:r>
              <a:rPr lang="en-US" sz="2800" dirty="0" smtClean="0"/>
              <a:t> </a:t>
            </a:r>
            <a:r>
              <a:rPr lang="en-US" sz="2800" dirty="0" err="1" smtClean="0"/>
              <a:t>bo’lishi</a:t>
            </a:r>
            <a:r>
              <a:rPr lang="en-US" sz="2800" dirty="0"/>
              <a:t>)</a:t>
            </a:r>
            <a:endParaRPr lang="en-US" sz="2800" dirty="0" smtClean="0"/>
          </a:p>
          <a:p>
            <a:pPr marL="274320" indent="-274320" eaLnBrk="1" fontAlgn="auto" hangingPunct="1">
              <a:spcAft>
                <a:spcPts val="0"/>
              </a:spcAft>
              <a:defRPr/>
            </a:pPr>
            <a:endParaRPr lang="en-US" sz="3200" dirty="0" smtClean="0"/>
          </a:p>
          <a:p>
            <a:pPr marL="274320" indent="-274320" eaLnBrk="1" fontAlgn="auto" hangingPunct="1">
              <a:spcAft>
                <a:spcPts val="0"/>
              </a:spcAft>
              <a:defRPr/>
            </a:pPr>
            <a:endParaRPr lang="ru-RU" sz="32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Объект 2" descr="mhtml:file://F:\jasper\tautomerism%20(chemistry)%20--%20Encyclopedia%20Britannica.mht!http://media-2.web.britannica.com/eb-media/14/14214-004-943B07E1.jpg"/>
          <p:cNvPicPr>
            <a:picLocks noGrp="1"/>
          </p:cNvPicPr>
          <p:nvPr>
            <p:ph idx="1"/>
          </p:nvPr>
        </p:nvPicPr>
        <p:blipFill>
          <a:blip r:embed="rId2"/>
          <a:srcRect/>
          <a:stretch>
            <a:fillRect/>
          </a:stretch>
        </p:blipFill>
        <p:spPr>
          <a:xfrm>
            <a:off x="468313" y="908050"/>
            <a:ext cx="3598862" cy="1152525"/>
          </a:xfrm>
        </p:spPr>
      </p:pic>
      <p:pic>
        <p:nvPicPr>
          <p:cNvPr id="86018" name="Рисунок 3" descr="mhtml:file://F:\jasper\tautomerism%20(chemistry)%20--%20Encyclopedia%20Britannica.mht!http://media-2.web.britannica.com/eb-media/26/117826-004-54BA375A.jpg"/>
          <p:cNvPicPr>
            <a:picLocks noChangeAspect="1" noChangeArrowheads="1"/>
          </p:cNvPicPr>
          <p:nvPr/>
        </p:nvPicPr>
        <p:blipFill>
          <a:blip r:embed="rId3"/>
          <a:srcRect/>
          <a:stretch>
            <a:fillRect/>
          </a:stretch>
        </p:blipFill>
        <p:spPr bwMode="auto">
          <a:xfrm>
            <a:off x="4654550" y="836613"/>
            <a:ext cx="4200525" cy="3168650"/>
          </a:xfrm>
          <a:prstGeom prst="rect">
            <a:avLst/>
          </a:prstGeom>
          <a:noFill/>
          <a:ln w="9525">
            <a:noFill/>
            <a:miter lim="800000"/>
            <a:headEnd/>
            <a:tailEnd/>
          </a:ln>
        </p:spPr>
      </p:pic>
      <p:pic>
        <p:nvPicPr>
          <p:cNvPr id="86019" name="Рисунок 4" descr="mhtml:file://F:\jasper\Таутомерия%20—%20Википедия.mht!//upload.wikimedia.org/wikipedia/commons/thumb/0/0d/Enolketo-tautomers.png/300px-Enolketo-tautomers.png">
            <a:hlinkClick r:id="rId4"/>
          </p:cNvPr>
          <p:cNvPicPr>
            <a:picLocks noChangeAspect="1" noChangeArrowheads="1"/>
          </p:cNvPicPr>
          <p:nvPr/>
        </p:nvPicPr>
        <p:blipFill>
          <a:blip r:embed="rId5"/>
          <a:srcRect/>
          <a:stretch>
            <a:fillRect/>
          </a:stretch>
        </p:blipFill>
        <p:spPr bwMode="auto">
          <a:xfrm>
            <a:off x="468313" y="2708275"/>
            <a:ext cx="3671887" cy="1525588"/>
          </a:xfrm>
          <a:prstGeom prst="rect">
            <a:avLst/>
          </a:prstGeom>
          <a:noFill/>
          <a:ln w="9525">
            <a:noFill/>
            <a:miter lim="800000"/>
            <a:headEnd/>
            <a:tailEnd/>
          </a:ln>
        </p:spPr>
      </p:pic>
      <p:sp>
        <p:nvSpPr>
          <p:cNvPr id="86020" name="TextBox 5"/>
          <p:cNvSpPr txBox="1">
            <a:spLocks noChangeArrowheads="1"/>
          </p:cNvSpPr>
          <p:nvPr/>
        </p:nvSpPr>
        <p:spPr bwMode="auto">
          <a:xfrm>
            <a:off x="1403350" y="236538"/>
            <a:ext cx="6500813" cy="584200"/>
          </a:xfrm>
          <a:prstGeom prst="rect">
            <a:avLst/>
          </a:prstGeom>
          <a:noFill/>
          <a:ln w="9525">
            <a:noFill/>
            <a:miter lim="800000"/>
            <a:headEnd/>
            <a:tailEnd/>
          </a:ln>
        </p:spPr>
        <p:txBody>
          <a:bodyPr wrap="none">
            <a:spAutoFit/>
          </a:bodyPr>
          <a:lstStyle/>
          <a:p>
            <a:pPr algn="ctr"/>
            <a:r>
              <a:rPr lang="en-US" sz="3200">
                <a:latin typeface="Candara" pitchFamily="34" charset="0"/>
              </a:rPr>
              <a:t>Keto-enol tautomeriya (enolizatsiya)</a:t>
            </a:r>
            <a:endParaRPr lang="ru-RU" sz="3200">
              <a:latin typeface="Candara" pitchFamily="34" charset="0"/>
            </a:endParaRPr>
          </a:p>
        </p:txBody>
      </p:sp>
      <p:pic>
        <p:nvPicPr>
          <p:cNvPr id="86021" name="Рисунок 6" descr="aceto acetic ester (ethyl aceto acetate) tautomerism"/>
          <p:cNvPicPr>
            <a:picLocks noChangeAspect="1" noChangeArrowheads="1"/>
          </p:cNvPicPr>
          <p:nvPr/>
        </p:nvPicPr>
        <p:blipFill>
          <a:blip r:embed="rId6"/>
          <a:srcRect/>
          <a:stretch>
            <a:fillRect/>
          </a:stretch>
        </p:blipFill>
        <p:spPr bwMode="auto">
          <a:xfrm>
            <a:off x="498475" y="4797425"/>
            <a:ext cx="7745413"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Объект 3" descr="Tautomers">
            <a:hlinkClick r:id="rId2" tooltip="&quot;Tautomers&quot;"/>
          </p:cNvPr>
          <p:cNvPicPr>
            <a:picLocks noGrp="1"/>
          </p:cNvPicPr>
          <p:nvPr>
            <p:ph idx="1"/>
          </p:nvPr>
        </p:nvPicPr>
        <p:blipFill>
          <a:blip r:embed="rId3"/>
          <a:srcRect/>
          <a:stretch>
            <a:fillRect/>
          </a:stretch>
        </p:blipFill>
        <p:spPr>
          <a:xfrm>
            <a:off x="468313" y="333375"/>
            <a:ext cx="8424862" cy="6048375"/>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Объект 3" descr="nitro aci tautomerism"/>
          <p:cNvPicPr>
            <a:picLocks noGrp="1"/>
          </p:cNvPicPr>
          <p:nvPr>
            <p:ph idx="1"/>
          </p:nvPr>
        </p:nvPicPr>
        <p:blipFill>
          <a:blip r:embed="rId2"/>
          <a:srcRect/>
          <a:stretch>
            <a:fillRect/>
          </a:stretch>
        </p:blipFill>
        <p:spPr>
          <a:xfrm>
            <a:off x="755650" y="692150"/>
            <a:ext cx="7802563" cy="2808288"/>
          </a:xfrm>
        </p:spPr>
      </p:pic>
      <p:pic>
        <p:nvPicPr>
          <p:cNvPr id="88066" name="Рисунок 4" descr="F:\jasper tautomerism\Tautomer - Wikipedia, the free encyclopedia_files\326px-La.png">
            <a:hlinkClick r:id="rId3"/>
          </p:cNvPr>
          <p:cNvPicPr>
            <a:picLocks noChangeAspect="1" noChangeArrowheads="1"/>
          </p:cNvPicPr>
          <p:nvPr/>
        </p:nvPicPr>
        <p:blipFill>
          <a:blip r:embed="rId4"/>
          <a:srcRect/>
          <a:stretch>
            <a:fillRect/>
          </a:stretch>
        </p:blipFill>
        <p:spPr bwMode="auto">
          <a:xfrm>
            <a:off x="827088" y="3968750"/>
            <a:ext cx="7416800" cy="1584325"/>
          </a:xfrm>
          <a:prstGeom prst="rect">
            <a:avLst/>
          </a:prstGeom>
          <a:noFill/>
          <a:ln w="9525">
            <a:noFill/>
            <a:miter lim="800000"/>
            <a:headEnd/>
            <a:tailEnd/>
          </a:ln>
        </p:spPr>
      </p:pic>
      <p:sp>
        <p:nvSpPr>
          <p:cNvPr id="88067" name="TextBox 6"/>
          <p:cNvSpPr txBox="1">
            <a:spLocks noChangeArrowheads="1"/>
          </p:cNvSpPr>
          <p:nvPr/>
        </p:nvSpPr>
        <p:spPr bwMode="auto">
          <a:xfrm>
            <a:off x="6813550" y="5922963"/>
            <a:ext cx="1108075" cy="476250"/>
          </a:xfrm>
          <a:prstGeom prst="rect">
            <a:avLst/>
          </a:prstGeom>
          <a:noFill/>
          <a:ln w="9525">
            <a:noFill/>
            <a:miter lim="800000"/>
            <a:headEnd/>
            <a:tailEnd/>
          </a:ln>
        </p:spPr>
        <p:txBody>
          <a:bodyPr wrap="none">
            <a:spAutoFit/>
          </a:bodyPr>
          <a:lstStyle/>
          <a:p>
            <a:r>
              <a:rPr lang="en-US" sz="2500">
                <a:latin typeface="Candara" pitchFamily="34" charset="0"/>
              </a:rPr>
              <a:t>laktam</a:t>
            </a:r>
            <a:endParaRPr lang="ru-RU" sz="2500">
              <a:latin typeface="Candara" pitchFamily="34" charset="0"/>
            </a:endParaRPr>
          </a:p>
        </p:txBody>
      </p:sp>
      <p:sp>
        <p:nvSpPr>
          <p:cNvPr id="88068" name="TextBox 7"/>
          <p:cNvSpPr txBox="1">
            <a:spLocks noChangeArrowheads="1"/>
          </p:cNvSpPr>
          <p:nvPr/>
        </p:nvSpPr>
        <p:spPr bwMode="auto">
          <a:xfrm>
            <a:off x="1562100" y="5921375"/>
            <a:ext cx="1020763" cy="476250"/>
          </a:xfrm>
          <a:prstGeom prst="rect">
            <a:avLst/>
          </a:prstGeom>
          <a:noFill/>
          <a:ln w="9525">
            <a:noFill/>
            <a:miter lim="800000"/>
            <a:headEnd/>
            <a:tailEnd/>
          </a:ln>
        </p:spPr>
        <p:txBody>
          <a:bodyPr wrap="none">
            <a:spAutoFit/>
          </a:bodyPr>
          <a:lstStyle/>
          <a:p>
            <a:r>
              <a:rPr lang="en-US" sz="2500">
                <a:latin typeface="Candara" pitchFamily="34" charset="0"/>
              </a:rPr>
              <a:t>laktim</a:t>
            </a:r>
            <a:endParaRPr lang="ru-RU" sz="2500">
              <a:latin typeface="Candar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0825" y="260350"/>
            <a:ext cx="8642350" cy="6264275"/>
          </a:xfrm>
        </p:spPr>
        <p:txBody>
          <a:bodyPr>
            <a:normAutofit/>
          </a:bodyPr>
          <a:lstStyle/>
          <a:p>
            <a:pPr algn="just" eaLnBrk="1" hangingPunct="1">
              <a:lnSpc>
                <a:spcPct val="90000"/>
              </a:lnSpc>
            </a:pPr>
            <a:r>
              <a:rPr lang="en-US" sz="3000" b="1" i="1" smtClean="0">
                <a:latin typeface="Times New Roman" pitchFamily="18" charset="0"/>
                <a:cs typeface="Times New Roman" pitchFamily="18" charset="0"/>
              </a:rPr>
              <a:t>   </a:t>
            </a:r>
            <a:endParaRPr lang="ru-RU" sz="3000" b="1" i="1" smtClean="0">
              <a:latin typeface="Times New Roman" pitchFamily="18" charset="0"/>
              <a:cs typeface="Times New Roman" pitchFamily="18" charset="0"/>
            </a:endParaRPr>
          </a:p>
        </p:txBody>
      </p:sp>
      <p:pic>
        <p:nvPicPr>
          <p:cNvPr id="22531" name="Объект 3" descr="chain isomers: butane and isobutane"/>
          <p:cNvPicPr>
            <a:picLocks/>
          </p:cNvPicPr>
          <p:nvPr/>
        </p:nvPicPr>
        <p:blipFill>
          <a:blip r:embed="rId2"/>
          <a:srcRect/>
          <a:stretch>
            <a:fillRect/>
          </a:stretch>
        </p:blipFill>
        <p:spPr bwMode="auto">
          <a:xfrm>
            <a:off x="827088" y="549275"/>
            <a:ext cx="7200900" cy="388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Объект 3" descr="mhtml:file://F:\jasper\Tautomerism.mht!tautomers.gif"/>
          <p:cNvPicPr>
            <a:picLocks noGrp="1"/>
          </p:cNvPicPr>
          <p:nvPr>
            <p:ph idx="1"/>
          </p:nvPr>
        </p:nvPicPr>
        <p:blipFill>
          <a:blip r:embed="rId2"/>
          <a:srcRect/>
          <a:stretch>
            <a:fillRect/>
          </a:stretch>
        </p:blipFill>
        <p:spPr>
          <a:xfrm>
            <a:off x="755650" y="620713"/>
            <a:ext cx="7704138" cy="4176712"/>
          </a:xfrm>
        </p:spPr>
      </p:pic>
      <p:sp>
        <p:nvSpPr>
          <p:cNvPr id="89090" name="TextBox 4"/>
          <p:cNvSpPr txBox="1">
            <a:spLocks noChangeArrowheads="1"/>
          </p:cNvSpPr>
          <p:nvPr/>
        </p:nvSpPr>
        <p:spPr bwMode="auto">
          <a:xfrm>
            <a:off x="1331913" y="2524125"/>
            <a:ext cx="1908175" cy="523875"/>
          </a:xfrm>
          <a:prstGeom prst="rect">
            <a:avLst/>
          </a:prstGeom>
          <a:noFill/>
          <a:ln w="9525">
            <a:noFill/>
            <a:miter lim="800000"/>
            <a:headEnd/>
            <a:tailEnd/>
          </a:ln>
        </p:spPr>
        <p:txBody>
          <a:bodyPr wrap="none">
            <a:spAutoFit/>
          </a:bodyPr>
          <a:lstStyle/>
          <a:p>
            <a:r>
              <a:rPr lang="en-US" sz="2800">
                <a:latin typeface="Candara" pitchFamily="34" charset="0"/>
              </a:rPr>
              <a:t>Keto forma</a:t>
            </a:r>
            <a:endParaRPr lang="ru-RU" sz="2800">
              <a:latin typeface="Candara" pitchFamily="34" charset="0"/>
            </a:endParaRPr>
          </a:p>
        </p:txBody>
      </p:sp>
      <p:sp>
        <p:nvSpPr>
          <p:cNvPr id="89091" name="TextBox 5"/>
          <p:cNvSpPr txBox="1">
            <a:spLocks noChangeArrowheads="1"/>
          </p:cNvSpPr>
          <p:nvPr/>
        </p:nvSpPr>
        <p:spPr bwMode="auto">
          <a:xfrm>
            <a:off x="7040563" y="2601913"/>
            <a:ext cx="1844675" cy="522287"/>
          </a:xfrm>
          <a:prstGeom prst="rect">
            <a:avLst/>
          </a:prstGeom>
          <a:noFill/>
          <a:ln w="9525">
            <a:noFill/>
            <a:miter lim="800000"/>
            <a:headEnd/>
            <a:tailEnd/>
          </a:ln>
        </p:spPr>
        <p:txBody>
          <a:bodyPr wrap="none">
            <a:spAutoFit/>
          </a:bodyPr>
          <a:lstStyle/>
          <a:p>
            <a:r>
              <a:rPr lang="en-US" sz="2800">
                <a:latin typeface="Candara" pitchFamily="34" charset="0"/>
              </a:rPr>
              <a:t>Enol forma</a:t>
            </a:r>
            <a:endParaRPr lang="ru-RU" sz="2800">
              <a:latin typeface="Candara" pitchFamily="34" charset="0"/>
            </a:endParaRPr>
          </a:p>
        </p:txBody>
      </p:sp>
      <p:sp>
        <p:nvSpPr>
          <p:cNvPr id="89092" name="TextBox 1"/>
          <p:cNvSpPr txBox="1">
            <a:spLocks noChangeArrowheads="1"/>
          </p:cNvSpPr>
          <p:nvPr/>
        </p:nvSpPr>
        <p:spPr bwMode="auto">
          <a:xfrm>
            <a:off x="1331913" y="4941888"/>
            <a:ext cx="7343775" cy="584200"/>
          </a:xfrm>
          <a:prstGeom prst="rect">
            <a:avLst/>
          </a:prstGeom>
          <a:noFill/>
          <a:ln w="9525">
            <a:noFill/>
            <a:miter lim="800000"/>
            <a:headEnd/>
            <a:tailEnd/>
          </a:ln>
        </p:spPr>
        <p:txBody>
          <a:bodyPr>
            <a:spAutoFit/>
          </a:bodyPr>
          <a:lstStyle/>
          <a:p>
            <a:r>
              <a:rPr lang="en-US" sz="3200">
                <a:latin typeface="Candara" pitchFamily="34" charset="0"/>
              </a:rPr>
              <a:t>Amin                                                     Enamin</a:t>
            </a:r>
            <a:endParaRPr lang="ru-RU" sz="3200">
              <a:latin typeface="Candara"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19063" y="44450"/>
            <a:ext cx="8569325" cy="6497638"/>
          </a:xfrm>
        </p:spPr>
        <p:txBody>
          <a:bodyPr>
            <a:normAutofit/>
          </a:bodyPr>
          <a:lstStyle/>
          <a:p>
            <a:pPr algn="ctr" eaLnBrk="1" hangingPunct="1"/>
            <a:r>
              <a:rPr lang="en-US" sz="3600" smtClean="0"/>
              <a:t>Foydalanilgan adabiyotlar ro’yxati</a:t>
            </a:r>
          </a:p>
          <a:p>
            <a:pPr algn="ctr" eaLnBrk="1" hangingPunct="1"/>
            <a:endParaRPr lang="en-US" sz="3600" smtClean="0"/>
          </a:p>
          <a:p>
            <a:pPr algn="ctr" eaLnBrk="1" hangingPunct="1"/>
            <a:endParaRPr lang="en-US" sz="3600" smtClean="0"/>
          </a:p>
          <a:p>
            <a:pPr algn="ctr" eaLnBrk="1" hangingPunct="1"/>
            <a:endParaRPr lang="en-US" sz="4000" smtClean="0"/>
          </a:p>
          <a:p>
            <a:pPr algn="ctr" eaLnBrk="1" hangingPunct="1"/>
            <a:endParaRPr lang="en-US" sz="4000" smtClean="0"/>
          </a:p>
          <a:p>
            <a:pPr algn="ctr" eaLnBrk="1" hangingPunct="1"/>
            <a:endParaRPr lang="en-US" sz="4000" smtClean="0"/>
          </a:p>
          <a:p>
            <a:pPr algn="ctr" eaLnBrk="1" hangingPunct="1"/>
            <a:endParaRPr lang="en-US" sz="4000" smtClean="0"/>
          </a:p>
          <a:p>
            <a:pPr eaLnBrk="1" hangingPunct="1"/>
            <a:endParaRPr lang="en-US" sz="4000" smtClean="0"/>
          </a:p>
          <a:p>
            <a:pPr algn="ctr" eaLnBrk="1" hangingPunct="1"/>
            <a:endParaRPr lang="en-US" sz="4000" smtClean="0"/>
          </a:p>
          <a:p>
            <a:pPr algn="ctr" eaLnBrk="1" hangingPunct="1"/>
            <a:endParaRPr lang="en-US" sz="4000" smtClean="0"/>
          </a:p>
          <a:p>
            <a:pPr algn="ctr" eaLnBrk="1" hangingPunct="1"/>
            <a:endParaRPr lang="en-US" sz="4000" smtClean="0"/>
          </a:p>
          <a:p>
            <a:pPr algn="ctr" eaLnBrk="1" hangingPunct="1"/>
            <a:endParaRPr lang="en-US" sz="4000" smtClean="0"/>
          </a:p>
          <a:p>
            <a:pPr algn="ctr" eaLnBrk="1" hangingPunct="1"/>
            <a:endParaRPr lang="en-US" sz="4000" smtClean="0"/>
          </a:p>
          <a:p>
            <a:pPr algn="ctr" eaLnBrk="1" hangingPunct="1"/>
            <a:endParaRPr lang="en-US" sz="4000" smtClean="0"/>
          </a:p>
          <a:p>
            <a:pPr algn="ctr" eaLnBrk="1" hangingPunct="1">
              <a:buFont typeface="Symbol" pitchFamily="18" charset="2"/>
              <a:buNone/>
            </a:pPr>
            <a:endParaRPr lang="en-US" sz="4000" smtClean="0"/>
          </a:p>
          <a:p>
            <a:pPr algn="ctr" eaLnBrk="1" hangingPunct="1"/>
            <a:endParaRPr lang="en-US" sz="4000" smtClean="0"/>
          </a:p>
          <a:p>
            <a:pPr algn="ctr" eaLnBrk="1" hangingPunct="1"/>
            <a:endParaRPr lang="en-US" sz="4000" smtClean="0"/>
          </a:p>
          <a:p>
            <a:pPr algn="ctr" eaLnBrk="1" hangingPunct="1"/>
            <a:endParaRPr lang="en-US" sz="4000" smtClean="0"/>
          </a:p>
          <a:p>
            <a:pPr algn="ctr" eaLnBrk="1" hangingPunct="1"/>
            <a:endParaRPr lang="en-US" sz="4000" smtClean="0"/>
          </a:p>
          <a:p>
            <a:pPr algn="ctr" eaLnBrk="1" hangingPunct="1"/>
            <a:endParaRPr lang="en-US" sz="4000" smtClean="0"/>
          </a:p>
          <a:p>
            <a:pPr algn="ctr" eaLnBrk="1" hangingPunct="1"/>
            <a:endParaRPr lang="en-US" sz="4000" smtClean="0"/>
          </a:p>
          <a:p>
            <a:pPr algn="ctr" eaLnBrk="1" hangingPunct="1"/>
            <a:endParaRPr lang="en-US" sz="4000" smtClean="0"/>
          </a:p>
          <a:p>
            <a:pPr algn="ctr" eaLnBrk="1" hangingPunct="1">
              <a:buFont typeface="Symbol" pitchFamily="18" charset="2"/>
              <a:buNone/>
            </a:pPr>
            <a:endParaRPr lang="en-US" sz="4000" smtClean="0"/>
          </a:p>
          <a:p>
            <a:pPr algn="ctr" eaLnBrk="1" hangingPunct="1"/>
            <a:endParaRPr lang="ru-RU" sz="4000" smtClean="0"/>
          </a:p>
        </p:txBody>
      </p:sp>
      <p:pic>
        <p:nvPicPr>
          <p:cNvPr id="90114" name="Picture 2"/>
          <p:cNvPicPr>
            <a:picLocks noChangeAspect="1" noChangeArrowheads="1"/>
          </p:cNvPicPr>
          <p:nvPr/>
        </p:nvPicPr>
        <p:blipFill>
          <a:blip r:embed="rId2"/>
          <a:srcRect/>
          <a:stretch>
            <a:fillRect/>
          </a:stretch>
        </p:blipFill>
        <p:spPr bwMode="auto">
          <a:xfrm>
            <a:off x="755650" y="908050"/>
            <a:ext cx="7777163" cy="5329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Объект 1"/>
          <p:cNvSpPr>
            <a:spLocks noGrp="1"/>
          </p:cNvSpPr>
          <p:nvPr>
            <p:ph idx="1"/>
          </p:nvPr>
        </p:nvSpPr>
        <p:spPr>
          <a:xfrm>
            <a:off x="323850" y="260350"/>
            <a:ext cx="8424863" cy="6121400"/>
          </a:xfrm>
        </p:spPr>
        <p:txBody>
          <a:bodyPr/>
          <a:lstStyle/>
          <a:p>
            <a:pPr eaLnBrk="1" hangingPunct="1"/>
            <a:r>
              <a:rPr lang="en-US" smtClean="0"/>
              <a:t>8.  A. Ternei “Sovremennaya organicheskaya ximiya “ 1-qism.moskva “Mir” 1990. 381-bet</a:t>
            </a:r>
          </a:p>
          <a:p>
            <a:pPr eaLnBrk="1" hangingPunct="1"/>
            <a:r>
              <a:rPr lang="en-US" smtClean="0"/>
              <a:t>9. O. Ya.Neyland “Organicheskaya ximiya”, Moskva:. “Visshaya shkola”  1990, 312-bet.                  10.  Dj.Roberts, M.Kaserio :Osnovi    organicheskoy ximii” Moskva:. “Mir” 1978.     1-tom, 2-nashr, 528-529-betlar                                            11. Yu.S.shabarov   “Organicheskaya ximiya” 1-qism.   Moskva “Ximiya” 1994, 466-467-betlar. 12. P.Sayks  “Mexanizmi reaksiy v organiches-koy ximii” 4-nashr. Moskva “Ximiya” 1991, 311-318-betlar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827088" y="549275"/>
            <a:ext cx="7777162" cy="1917700"/>
          </a:xfrm>
          <a:prstGeom prst="rect">
            <a:avLst/>
          </a:prstGeom>
          <a:noFill/>
          <a:ln w="9525">
            <a:noFill/>
            <a:miter lim="800000"/>
            <a:headEnd/>
            <a:tailEnd/>
          </a:ln>
          <a:effectLst/>
        </p:spPr>
        <p:txBody>
          <a:bodyPr>
            <a:spAutoFit/>
          </a:bodyPr>
          <a:lstStyle/>
          <a:p>
            <a:r>
              <a:rPr lang="en-US" b="1" i="1">
                <a:solidFill>
                  <a:schemeClr val="tx2"/>
                </a:solidFill>
              </a:rPr>
              <a:t>Pozitsional (holat)izomeriya</a:t>
            </a:r>
            <a:r>
              <a:rPr lang="en-US">
                <a:solidFill>
                  <a:schemeClr val="tx2"/>
                </a:solidFill>
              </a:rPr>
              <a:t>↔ yon zanjir, funksional guruh, qo’shbog’,  uchbog’larning asosiy zanjirda turli xil holatda joylashishi (pozitsiyasi) hisoblanadi. </a:t>
            </a:r>
          </a:p>
          <a:p>
            <a:r>
              <a:rPr lang="en-US" b="1" i="1">
                <a:solidFill>
                  <a:schemeClr val="tx2"/>
                </a:solidFill>
              </a:rPr>
              <a:t>1. </a:t>
            </a:r>
            <a:r>
              <a:rPr lang="en-US">
                <a:solidFill>
                  <a:schemeClr val="tx2"/>
                </a:solidFill>
              </a:rPr>
              <a:t> Molekulyar formulasi C3H7Cl bo’lgan modda propil xloridi va izopropil xlorodi ko’rinishida bo’lishi mumkin:</a:t>
            </a:r>
            <a:endParaRPr lang="ru-RU">
              <a:solidFill>
                <a:schemeClr val="tx2"/>
              </a:solidFill>
            </a:endParaRPr>
          </a:p>
        </p:txBody>
      </p:sp>
      <p:pic>
        <p:nvPicPr>
          <p:cNvPr id="23556" name="Рисунок 3" descr="position isomers: 1-chloropropane and 2-chloropropane"/>
          <p:cNvPicPr>
            <a:picLocks noChangeAspect="1" noChangeArrowheads="1"/>
          </p:cNvPicPr>
          <p:nvPr/>
        </p:nvPicPr>
        <p:blipFill>
          <a:blip r:embed="rId2"/>
          <a:srcRect/>
          <a:stretch>
            <a:fillRect/>
          </a:stretch>
        </p:blipFill>
        <p:spPr bwMode="auto">
          <a:xfrm>
            <a:off x="755650" y="3068638"/>
            <a:ext cx="7416800" cy="208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ъект 2"/>
          <p:cNvSpPr>
            <a:spLocks noGrp="1"/>
          </p:cNvSpPr>
          <p:nvPr>
            <p:ph idx="1"/>
          </p:nvPr>
        </p:nvSpPr>
        <p:spPr>
          <a:xfrm>
            <a:off x="250825" y="188913"/>
            <a:ext cx="8713788" cy="2519362"/>
          </a:xfrm>
        </p:spPr>
        <p:txBody>
          <a:bodyPr/>
          <a:lstStyle/>
          <a:p>
            <a:pPr algn="just" eaLnBrk="1" hangingPunct="1"/>
            <a:r>
              <a:rPr lang="en-US" sz="3200" b="1" i="1" smtClean="0">
                <a:latin typeface="Times New Roman" pitchFamily="18" charset="0"/>
                <a:cs typeface="Times New Roman" pitchFamily="18" charset="0"/>
              </a:rPr>
              <a:t>2</a:t>
            </a:r>
            <a:r>
              <a:rPr lang="en-US" sz="3200" smtClean="0">
                <a:latin typeface="Times New Roman" pitchFamily="18" charset="0"/>
                <a:cs typeface="Times New Roman" pitchFamily="18" charset="0"/>
              </a:rPr>
              <a:t>.  Molekulyar formulasi C</a:t>
            </a:r>
            <a:r>
              <a:rPr lang="en-US" sz="3200" baseline="-25000" smtClean="0">
                <a:latin typeface="Times New Roman" pitchFamily="18" charset="0"/>
                <a:cs typeface="Times New Roman" pitchFamily="18" charset="0"/>
              </a:rPr>
              <a:t>4</a:t>
            </a:r>
            <a:r>
              <a:rPr lang="en-US" sz="3200" smtClean="0">
                <a:latin typeface="Times New Roman" pitchFamily="18" charset="0"/>
                <a:cs typeface="Times New Roman" pitchFamily="18" charset="0"/>
              </a:rPr>
              <a:t>H</a:t>
            </a:r>
            <a:r>
              <a:rPr lang="en-US" sz="3200" baseline="-25000" smtClean="0">
                <a:latin typeface="Times New Roman" pitchFamily="18" charset="0"/>
                <a:cs typeface="Times New Roman" pitchFamily="18" charset="0"/>
              </a:rPr>
              <a:t>8</a:t>
            </a:r>
            <a:r>
              <a:rPr lang="en-US" sz="3200" smtClean="0">
                <a:latin typeface="Times New Roman" pitchFamily="18" charset="0"/>
                <a:cs typeface="Times New Roman" pitchFamily="18" charset="0"/>
              </a:rPr>
              <a:t> bo’lgan dien ikkita bo’lishi mumkin, ya’ni buten-1 va buten -2 lar</a:t>
            </a:r>
            <a:endParaRPr lang="ru-RU" sz="3200" smtClean="0">
              <a:latin typeface="Times New Roman" pitchFamily="18" charset="0"/>
              <a:cs typeface="Times New Roman" pitchFamily="18" charset="0"/>
            </a:endParaRPr>
          </a:p>
        </p:txBody>
      </p:sp>
      <p:pic>
        <p:nvPicPr>
          <p:cNvPr id="24580" name="Рисунок 3" descr="position isomerism: 1-butene and 2-butene"/>
          <p:cNvPicPr>
            <a:picLocks noChangeAspect="1" noChangeArrowheads="1"/>
          </p:cNvPicPr>
          <p:nvPr/>
        </p:nvPicPr>
        <p:blipFill>
          <a:blip r:embed="rId2"/>
          <a:srcRect/>
          <a:stretch>
            <a:fillRect/>
          </a:stretch>
        </p:blipFill>
        <p:spPr bwMode="auto">
          <a:xfrm>
            <a:off x="735013" y="1268413"/>
            <a:ext cx="7508875" cy="1512887"/>
          </a:xfrm>
          <a:prstGeom prst="rect">
            <a:avLst/>
          </a:prstGeom>
          <a:noFill/>
          <a:ln w="9525">
            <a:noFill/>
            <a:miter lim="800000"/>
            <a:headEnd/>
            <a:tailEnd/>
          </a:ln>
        </p:spPr>
      </p:pic>
      <p:sp>
        <p:nvSpPr>
          <p:cNvPr id="24583" name="Rectangle 7"/>
          <p:cNvSpPr>
            <a:spLocks noChangeArrowheads="1"/>
          </p:cNvSpPr>
          <p:nvPr/>
        </p:nvSpPr>
        <p:spPr bwMode="auto">
          <a:xfrm>
            <a:off x="395288" y="2708275"/>
            <a:ext cx="8280400" cy="1187450"/>
          </a:xfrm>
          <a:prstGeom prst="rect">
            <a:avLst/>
          </a:prstGeom>
          <a:noFill/>
          <a:ln w="9525">
            <a:noFill/>
            <a:miter lim="800000"/>
            <a:headEnd/>
            <a:tailEnd/>
          </a:ln>
          <a:effectLst/>
        </p:spPr>
        <p:txBody>
          <a:bodyPr>
            <a:spAutoFit/>
          </a:bodyPr>
          <a:lstStyle/>
          <a:p>
            <a:r>
              <a:rPr lang="en-US"/>
              <a:t>3. Molekulyar formulasi C3H7OH bo’lgan </a:t>
            </a:r>
          </a:p>
          <a:p>
            <a:r>
              <a:rPr lang="en-US"/>
              <a:t>spirtdagi funksional guruh –OH asosiy zanjirda</a:t>
            </a:r>
          </a:p>
          <a:p>
            <a:r>
              <a:rPr lang="en-US"/>
              <a:t> turli xil pozitsiyada joylashishi mumkin: </a:t>
            </a:r>
          </a:p>
        </p:txBody>
      </p:sp>
      <p:pic>
        <p:nvPicPr>
          <p:cNvPr id="24584" name="Рисунок 7" descr="position isomers: propan-1-ol and propan-2-ol"/>
          <p:cNvPicPr>
            <a:picLocks noChangeAspect="1" noChangeArrowheads="1"/>
          </p:cNvPicPr>
          <p:nvPr/>
        </p:nvPicPr>
        <p:blipFill>
          <a:blip r:embed="rId3"/>
          <a:srcRect/>
          <a:stretch>
            <a:fillRect/>
          </a:stretch>
        </p:blipFill>
        <p:spPr bwMode="auto">
          <a:xfrm>
            <a:off x="1042988" y="4365625"/>
            <a:ext cx="7642225" cy="165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1096</TotalTime>
  <Words>2444</Words>
  <Application>Microsoft Office PowerPoint</Application>
  <PresentationFormat>Экран (4:3)</PresentationFormat>
  <Paragraphs>293</Paragraphs>
  <Slides>72</Slides>
  <Notes>2</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7</vt:i4>
      </vt:variant>
      <vt:variant>
        <vt:lpstr>Заголовки слайдов</vt:lpstr>
      </vt:variant>
      <vt:variant>
        <vt:i4>72</vt:i4>
      </vt:variant>
    </vt:vector>
  </HeadingPairs>
  <TitlesOfParts>
    <vt:vector size="86" baseType="lpstr">
      <vt:lpstr>Arial</vt:lpstr>
      <vt:lpstr>Candara</vt:lpstr>
      <vt:lpstr>Symbol</vt:lpstr>
      <vt:lpstr>Calibri</vt:lpstr>
      <vt:lpstr>Times New Roman</vt:lpstr>
      <vt:lpstr>Bodoni MT</vt:lpstr>
      <vt:lpstr>Book Antiqua</vt:lpstr>
      <vt:lpstr>Волна</vt:lpstr>
      <vt:lpstr>Волна</vt:lpstr>
      <vt:lpstr>Волна</vt:lpstr>
      <vt:lpstr>Волна</vt:lpstr>
      <vt:lpstr>Волна</vt:lpstr>
      <vt:lpstr>Волна</vt:lpstr>
      <vt:lpstr>Волна</vt:lpstr>
      <vt:lpstr>Mirzo Ulug’bek nomidagi O’zbekiston Milliy universiteti                                  Kimyo fakulteti</vt:lpstr>
      <vt:lpstr>Reja:</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Tautomeriya </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Mirzo Ulug’bek nomidagi</dc:title>
  <dc:creator>Admin</dc:creator>
  <cp:lastModifiedBy>Arxiv</cp:lastModifiedBy>
  <cp:revision>118</cp:revision>
  <cp:lastPrinted>2014-05-12T03:36:05Z</cp:lastPrinted>
  <dcterms:created xsi:type="dcterms:W3CDTF">2014-04-18T17:58:07Z</dcterms:created>
  <dcterms:modified xsi:type="dcterms:W3CDTF">2015-04-16T09:56:40Z</dcterms:modified>
</cp:coreProperties>
</file>