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1" r:id="rId1"/>
  </p:sldMasterIdLst>
  <p:notesMasterIdLst>
    <p:notesMasterId r:id="rId39"/>
  </p:notesMasterIdLst>
  <p:handoutMasterIdLst>
    <p:handoutMasterId r:id="rId40"/>
  </p:handoutMasterIdLst>
  <p:sldIdLst>
    <p:sldId id="495" r:id="rId2"/>
    <p:sldId id="496" r:id="rId3"/>
    <p:sldId id="498" r:id="rId4"/>
    <p:sldId id="500" r:id="rId5"/>
    <p:sldId id="501" r:id="rId6"/>
    <p:sldId id="465" r:id="rId7"/>
    <p:sldId id="502" r:id="rId8"/>
    <p:sldId id="503" r:id="rId9"/>
    <p:sldId id="504" r:id="rId10"/>
    <p:sldId id="505" r:id="rId11"/>
    <p:sldId id="506" r:id="rId12"/>
    <p:sldId id="507" r:id="rId13"/>
    <p:sldId id="508" r:id="rId14"/>
    <p:sldId id="514" r:id="rId15"/>
    <p:sldId id="509" r:id="rId16"/>
    <p:sldId id="510" r:id="rId17"/>
    <p:sldId id="488" r:id="rId18"/>
    <p:sldId id="489" r:id="rId19"/>
    <p:sldId id="511" r:id="rId20"/>
    <p:sldId id="512" r:id="rId21"/>
    <p:sldId id="513" r:id="rId22"/>
    <p:sldId id="515" r:id="rId23"/>
    <p:sldId id="516" r:id="rId24"/>
    <p:sldId id="517" r:id="rId25"/>
    <p:sldId id="518" r:id="rId26"/>
    <p:sldId id="519" r:id="rId27"/>
    <p:sldId id="530" r:id="rId28"/>
    <p:sldId id="520" r:id="rId29"/>
    <p:sldId id="521" r:id="rId30"/>
    <p:sldId id="522" r:id="rId31"/>
    <p:sldId id="523" r:id="rId32"/>
    <p:sldId id="524" r:id="rId33"/>
    <p:sldId id="525" r:id="rId34"/>
    <p:sldId id="526" r:id="rId35"/>
    <p:sldId id="527" r:id="rId36"/>
    <p:sldId id="528" r:id="rId37"/>
    <p:sldId id="529" r:id="rId38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51201"/>
    <a:srgbClr val="A6BFDE"/>
    <a:srgbClr val="76C210"/>
    <a:srgbClr val="E53733"/>
    <a:srgbClr val="E53527"/>
    <a:srgbClr val="A9C1DF"/>
    <a:srgbClr val="DCD68A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19" autoAdjust="0"/>
    <p:restoredTop sz="95383" autoAdjust="0"/>
  </p:normalViewPr>
  <p:slideViewPr>
    <p:cSldViewPr>
      <p:cViewPr varScale="1">
        <p:scale>
          <a:sx n="55" d="100"/>
          <a:sy n="55" d="100"/>
        </p:scale>
        <p:origin x="-84" y="-366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E00DF6-494C-4D54-BD5C-DD38DE6D128F}" type="datetimeFigureOut">
              <a:rPr lang="ru-RU" smtClean="0"/>
              <a:pPr/>
              <a:t>19.09.2017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1337BC-ACEA-4321-ABAE-05E2267E40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8263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84" tIns="46042" rIns="92084" bIns="46042" numCol="1" anchor="t" anchorCtr="0" compatLnSpc="1">
            <a:prstTxWarp prst="textNoShape">
              <a:avLst/>
            </a:prstTxWarp>
          </a:bodyPr>
          <a:lstStyle>
            <a:lvl1pPr defTabSz="920703"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84" tIns="46042" rIns="92084" bIns="46042" numCol="1" anchor="t" anchorCtr="0" compatLnSpc="1">
            <a:prstTxWarp prst="textNoShape">
              <a:avLst/>
            </a:prstTxWarp>
          </a:bodyPr>
          <a:lstStyle>
            <a:lvl1pPr algn="r" defTabSz="920703"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4F68089-0E26-4E16-804B-C317E7923312}" type="datetimeFigureOut">
              <a:rPr lang="ru-RU"/>
              <a:pPr>
                <a:defRPr/>
              </a:pPr>
              <a:t>19.09.2017</a:t>
            </a:fld>
            <a:endParaRPr lang="ru-RU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7287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84" tIns="46042" rIns="92084" bIns="460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84" tIns="46042" rIns="92084" bIns="46042" numCol="1" anchor="b" anchorCtr="0" compatLnSpc="1">
            <a:prstTxWarp prst="textNoShape">
              <a:avLst/>
            </a:prstTxWarp>
          </a:bodyPr>
          <a:lstStyle>
            <a:lvl1pPr defTabSz="920703"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84" tIns="46042" rIns="92084" bIns="46042" numCol="1" anchor="b" anchorCtr="0" compatLnSpc="1">
            <a:prstTxWarp prst="textNoShape">
              <a:avLst/>
            </a:prstTxWarp>
          </a:bodyPr>
          <a:lstStyle>
            <a:lvl1pPr algn="r" defTabSz="920703" eaLnBrk="0" hangingPunct="0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994A948-7C3E-4305-9976-7FCCD5707F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0589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 txBox="1">
            <a:spLocks noGrp="1" noChangeArrowheads="1"/>
          </p:cNvSpPr>
          <p:nvPr/>
        </p:nvSpPr>
        <p:spPr bwMode="auto">
          <a:xfrm>
            <a:off x="3887782" y="9432456"/>
            <a:ext cx="2876609" cy="45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99" tIns="46250" rIns="92499" bIns="46250" anchor="b"/>
          <a:lstStyle/>
          <a:p>
            <a:pPr algn="r" defTabSz="923925"/>
            <a:fld id="{E5A70039-12DA-4B10-8E20-2DF32B17EFA1}" type="slidenum">
              <a:rPr lang="ko-KR" altLang="en-US" sz="1200">
                <a:latin typeface="Calibri" pitchFamily="34" charset="0"/>
                <a:ea typeface="굴림"/>
                <a:cs typeface="굴림"/>
              </a:rPr>
              <a:pPr algn="r" defTabSz="923925"/>
              <a:t>1</a:t>
            </a:fld>
            <a:endParaRPr lang="en-US" altLang="ko-KR" sz="1200">
              <a:latin typeface="Calibri" pitchFamily="34" charset="0"/>
              <a:ea typeface="굴림"/>
              <a:cs typeface="굴림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6125"/>
            <a:ext cx="4965700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984" y="4718635"/>
            <a:ext cx="4987708" cy="4463530"/>
          </a:xfrm>
          <a:noFill/>
        </p:spPr>
        <p:txBody>
          <a:bodyPr wrap="square" lIns="92499" tIns="46250" rIns="92499" bIns="462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>
              <a:ea typeface="굴림"/>
              <a:cs typeface="굴림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163"/>
            <a:fld id="{3B020024-CE7A-498F-9864-E6205135F4F2}" type="slidenum">
              <a:rPr lang="ru-RU" smtClean="0"/>
              <a:pPr defTabSz="919163"/>
              <a:t>10</a:t>
            </a:fld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163"/>
            <a:fld id="{3B020024-CE7A-498F-9864-E6205135F4F2}" type="slidenum">
              <a:rPr lang="ru-RU" smtClean="0"/>
              <a:pPr defTabSz="919163"/>
              <a:t>11</a:t>
            </a:fld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163"/>
            <a:fld id="{3B020024-CE7A-498F-9864-E6205135F4F2}" type="slidenum">
              <a:rPr lang="ru-RU" smtClean="0"/>
              <a:pPr defTabSz="919163"/>
              <a:t>12</a:t>
            </a:fld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163"/>
            <a:fld id="{3B020024-CE7A-498F-9864-E6205135F4F2}" type="slidenum">
              <a:rPr lang="ru-RU" smtClean="0"/>
              <a:pPr defTabSz="919163"/>
              <a:t>13</a:t>
            </a:fld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6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82947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385"/>
            <a:fld id="{58EBAF92-EC01-499C-A0FC-3CAE8E15D362}" type="slidenum">
              <a:rPr lang="ru-RU" smtClean="0"/>
              <a:pPr defTabSz="919385"/>
              <a:t>14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163"/>
            <a:fld id="{3B020024-CE7A-498F-9864-E6205135F4F2}" type="slidenum">
              <a:rPr lang="ru-RU" smtClean="0"/>
              <a:pPr defTabSz="919163"/>
              <a:t>15</a:t>
            </a:fld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163"/>
            <a:fld id="{3B020024-CE7A-498F-9864-E6205135F4F2}" type="slidenum">
              <a:rPr lang="ru-RU" smtClean="0"/>
              <a:pPr defTabSz="919163"/>
              <a:t>16</a:t>
            </a:fld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704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3186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163"/>
            <a:fld id="{3B020024-CE7A-498F-9864-E6205135F4F2}" type="slidenum">
              <a:rPr lang="ru-RU" smtClean="0"/>
              <a:pPr defTabSz="919163"/>
              <a:t>19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 txBox="1">
            <a:spLocks noGrp="1" noChangeArrowheads="1"/>
          </p:cNvSpPr>
          <p:nvPr/>
        </p:nvSpPr>
        <p:spPr bwMode="auto">
          <a:xfrm>
            <a:off x="3887782" y="9432456"/>
            <a:ext cx="2876609" cy="45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99" tIns="46250" rIns="92499" bIns="46250" anchor="b"/>
          <a:lstStyle/>
          <a:p>
            <a:pPr algn="r" defTabSz="923925"/>
            <a:fld id="{E5A70039-12DA-4B10-8E20-2DF32B17EFA1}" type="slidenum">
              <a:rPr lang="ko-KR" altLang="en-US" sz="1200">
                <a:latin typeface="Calibri" pitchFamily="34" charset="0"/>
                <a:ea typeface="굴림"/>
                <a:cs typeface="굴림"/>
              </a:rPr>
              <a:pPr algn="r" defTabSz="923925"/>
              <a:t>2</a:t>
            </a:fld>
            <a:endParaRPr lang="en-US" altLang="ko-KR" sz="1200">
              <a:latin typeface="Calibri" pitchFamily="34" charset="0"/>
              <a:ea typeface="굴림"/>
              <a:cs typeface="굴림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6125"/>
            <a:ext cx="4965700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984" y="4718635"/>
            <a:ext cx="4987708" cy="4463530"/>
          </a:xfrm>
          <a:noFill/>
        </p:spPr>
        <p:txBody>
          <a:bodyPr wrap="square" lIns="92499" tIns="46250" rIns="92499" bIns="462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>
              <a:ea typeface="굴림"/>
              <a:cs typeface="굴림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163"/>
            <a:fld id="{3B020024-CE7A-498F-9864-E6205135F4F2}" type="slidenum">
              <a:rPr lang="ru-RU" smtClean="0"/>
              <a:pPr defTabSz="919163"/>
              <a:t>20</a:t>
            </a:fld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163"/>
            <a:fld id="{3B020024-CE7A-498F-9864-E6205135F4F2}" type="slidenum">
              <a:rPr lang="ru-RU" smtClean="0"/>
              <a:pPr defTabSz="919163"/>
              <a:t>21</a:t>
            </a:fld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3426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03427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385"/>
            <a:fld id="{711F718A-EA1A-4B17-B2A6-AC2A29431261}" type="slidenum">
              <a:rPr lang="ru-RU" smtClean="0"/>
              <a:pPr defTabSz="919385"/>
              <a:t>22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A368B-AD4D-48A4-A982-3E6D1F33BB5C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269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385"/>
            <a:fld id="{437CFC66-EDEF-45D3-8047-73A553183F6D}" type="slidenum">
              <a:rPr lang="ru-RU" smtClean="0"/>
              <a:pPr defTabSz="919385"/>
              <a:t>24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F5DBBC-A681-4CA6-9151-4DE1483BEC51}" type="slidenum">
              <a:rPr lang="ru-RU" smtClean="0"/>
              <a:pPr/>
              <a:t>25</a:t>
            </a:fld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5997C9-E25B-43FF-8C7D-4C35647763B1}" type="slidenum">
              <a:rPr lang="ru-RU" smtClean="0"/>
              <a:pPr/>
              <a:t>26</a:t>
            </a:fld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A368B-AD4D-48A4-A982-3E6D1F33BB5C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5474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05475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385"/>
            <a:fld id="{224FEE75-7524-4D0D-A898-435AE060CD0B}" type="slidenum">
              <a:rPr lang="ru-RU" smtClean="0"/>
              <a:pPr defTabSz="919385"/>
              <a:t>28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752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07523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385"/>
            <a:fld id="{BAA32660-A29A-4111-AB88-9CB4581B0285}" type="slidenum">
              <a:rPr lang="ru-RU" smtClean="0"/>
              <a:pPr defTabSz="919385"/>
              <a:t>29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 txBox="1">
            <a:spLocks noGrp="1" noChangeArrowheads="1"/>
          </p:cNvSpPr>
          <p:nvPr/>
        </p:nvSpPr>
        <p:spPr bwMode="auto">
          <a:xfrm>
            <a:off x="3887782" y="9432456"/>
            <a:ext cx="2876609" cy="45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99" tIns="46250" rIns="92499" bIns="46250" anchor="b"/>
          <a:lstStyle/>
          <a:p>
            <a:pPr algn="r" defTabSz="923925"/>
            <a:fld id="{E5A70039-12DA-4B10-8E20-2DF32B17EFA1}" type="slidenum">
              <a:rPr lang="ko-KR" altLang="en-US" sz="1200">
                <a:latin typeface="Calibri" pitchFamily="34" charset="0"/>
                <a:ea typeface="굴림"/>
                <a:cs typeface="굴림"/>
              </a:rPr>
              <a:pPr algn="r" defTabSz="923925"/>
              <a:t>3</a:t>
            </a:fld>
            <a:endParaRPr lang="en-US" altLang="ko-KR" sz="1200">
              <a:latin typeface="Calibri" pitchFamily="34" charset="0"/>
              <a:ea typeface="굴림"/>
              <a:cs typeface="굴림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6125"/>
            <a:ext cx="4965700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984" y="4718635"/>
            <a:ext cx="4987708" cy="4463530"/>
          </a:xfrm>
          <a:noFill/>
        </p:spPr>
        <p:txBody>
          <a:bodyPr wrap="square" lIns="92499" tIns="46250" rIns="92499" bIns="462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>
              <a:ea typeface="굴림"/>
              <a:cs typeface="굴림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9570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09571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385"/>
            <a:fld id="{CAC63AAE-25A5-4634-8CE9-B677BF2C9D38}" type="slidenum">
              <a:rPr lang="ru-RU" smtClean="0"/>
              <a:pPr defTabSz="919385"/>
              <a:t>30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161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1161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385"/>
            <a:fld id="{957D51BB-7284-4ED1-A1AA-9CAD55A91DD2}" type="slidenum">
              <a:rPr lang="ru-RU" smtClean="0"/>
              <a:pPr defTabSz="919385"/>
              <a:t>31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3666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13667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385"/>
            <a:fld id="{BD3EF57E-142D-4ABB-9786-BFC3870A29B8}" type="slidenum">
              <a:rPr lang="ru-RU" smtClean="0"/>
              <a:pPr defTabSz="919385"/>
              <a:t>32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5714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15715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385"/>
            <a:fld id="{E3E40EAB-0F14-4BAD-BBF8-CC1E588E00FC}" type="slidenum">
              <a:rPr lang="ru-RU" smtClean="0"/>
              <a:pPr defTabSz="919385"/>
              <a:t>33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776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17763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385"/>
            <a:fld id="{4BE44A3C-7F87-4669-B16E-3B96A8FD0FA3}" type="slidenum">
              <a:rPr lang="ru-RU" smtClean="0"/>
              <a:pPr defTabSz="919385"/>
              <a:t>34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0834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20835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385"/>
            <a:fld id="{002DB54C-CA46-4B24-913E-9078C026439D}" type="slidenum">
              <a:rPr lang="ru-RU" smtClean="0"/>
              <a:pPr defTabSz="919385"/>
              <a:t>35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288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22883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385"/>
            <a:fld id="{1976431C-07F6-4E10-AD9A-67F65EC3DBE5}" type="slidenum">
              <a:rPr lang="ru-RU" smtClean="0"/>
              <a:pPr defTabSz="919385"/>
              <a:t>36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4930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24931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385"/>
            <a:fld id="{9E1FB225-4E51-466E-B5EC-30BAD0A1E8CD}" type="slidenum">
              <a:rPr lang="ru-RU" smtClean="0"/>
              <a:pPr defTabSz="919385"/>
              <a:t>37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 txBox="1">
            <a:spLocks noGrp="1" noChangeArrowheads="1"/>
          </p:cNvSpPr>
          <p:nvPr/>
        </p:nvSpPr>
        <p:spPr bwMode="auto">
          <a:xfrm>
            <a:off x="3887782" y="9432456"/>
            <a:ext cx="2876609" cy="45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99" tIns="46250" rIns="92499" bIns="46250" anchor="b"/>
          <a:lstStyle/>
          <a:p>
            <a:pPr algn="r" defTabSz="923925"/>
            <a:fld id="{E5A70039-12DA-4B10-8E20-2DF32B17EFA1}" type="slidenum">
              <a:rPr lang="ko-KR" altLang="en-US" sz="1200">
                <a:latin typeface="Calibri" pitchFamily="34" charset="0"/>
                <a:ea typeface="굴림"/>
                <a:cs typeface="굴림"/>
              </a:rPr>
              <a:pPr algn="r" defTabSz="923925"/>
              <a:t>4</a:t>
            </a:fld>
            <a:endParaRPr lang="en-US" altLang="ko-KR" sz="1200">
              <a:latin typeface="Calibri" pitchFamily="34" charset="0"/>
              <a:ea typeface="굴림"/>
              <a:cs typeface="굴림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6125"/>
            <a:ext cx="4965700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984" y="4718635"/>
            <a:ext cx="4987708" cy="4463530"/>
          </a:xfrm>
          <a:noFill/>
        </p:spPr>
        <p:txBody>
          <a:bodyPr wrap="square" lIns="92499" tIns="46250" rIns="92499" bIns="462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>
              <a:ea typeface="굴림"/>
              <a:cs typeface="굴림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 txBox="1">
            <a:spLocks noGrp="1" noChangeArrowheads="1"/>
          </p:cNvSpPr>
          <p:nvPr/>
        </p:nvSpPr>
        <p:spPr bwMode="auto">
          <a:xfrm>
            <a:off x="3887782" y="9432456"/>
            <a:ext cx="2876609" cy="45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99" tIns="46250" rIns="92499" bIns="46250" anchor="b"/>
          <a:lstStyle/>
          <a:p>
            <a:pPr algn="r" defTabSz="923925"/>
            <a:fld id="{E5A70039-12DA-4B10-8E20-2DF32B17EFA1}" type="slidenum">
              <a:rPr lang="ko-KR" altLang="en-US" sz="1200">
                <a:latin typeface="Calibri" pitchFamily="34" charset="0"/>
                <a:ea typeface="굴림"/>
                <a:cs typeface="굴림"/>
              </a:rPr>
              <a:pPr algn="r" defTabSz="923925"/>
              <a:t>5</a:t>
            </a:fld>
            <a:endParaRPr lang="en-US" altLang="ko-KR" sz="1200">
              <a:latin typeface="Calibri" pitchFamily="34" charset="0"/>
              <a:ea typeface="굴림"/>
              <a:cs typeface="굴림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6125"/>
            <a:ext cx="4965700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984" y="4718635"/>
            <a:ext cx="4987708" cy="4463530"/>
          </a:xfrm>
          <a:noFill/>
        </p:spPr>
        <p:txBody>
          <a:bodyPr wrap="square" lIns="92499" tIns="46250" rIns="92499" bIns="462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>
              <a:ea typeface="굴림"/>
              <a:cs typeface="굴림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163"/>
            <a:fld id="{3B020024-CE7A-498F-9864-E6205135F4F2}" type="slidenum">
              <a:rPr lang="ru-RU" smtClean="0"/>
              <a:pPr defTabSz="919163"/>
              <a:t>6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163"/>
            <a:fld id="{3B020024-CE7A-498F-9864-E6205135F4F2}" type="slidenum">
              <a:rPr lang="ru-RU" smtClean="0"/>
              <a:pPr defTabSz="919163"/>
              <a:t>7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163"/>
            <a:fld id="{3B020024-CE7A-498F-9864-E6205135F4F2}" type="slidenum">
              <a:rPr lang="ru-RU" smtClean="0"/>
              <a:pPr defTabSz="919163"/>
              <a:t>8</a:t>
            </a:fld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9163"/>
            <a:fld id="{3B020024-CE7A-498F-9864-E6205135F4F2}" type="slidenum">
              <a:rPr lang="ru-RU" smtClean="0"/>
              <a:pPr defTabSz="919163"/>
              <a:t>9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57938"/>
            <a:ext cx="914558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Копия logo_uzavtosano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0" y="71438"/>
            <a:ext cx="61436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05CF1-FFE6-4BC5-B86E-E968CD07B8FF}" type="datetimeFigureOut">
              <a:rPr lang="ru-RU" smtClean="0"/>
              <a:pPr>
                <a:defRPr/>
              </a:pPr>
              <a:t>19.09.2017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E90CA-5F08-45F7-B4CF-F68445E732A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57938"/>
            <a:ext cx="914558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Копия logo_uzavtosanoat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0" y="71438"/>
            <a:ext cx="61436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B1CE25-5075-4F18-8FCC-E7C5356C6305}" type="datetimeFigureOut">
              <a:rPr lang="ru-RU" smtClean="0"/>
              <a:pPr>
                <a:defRPr/>
              </a:pPr>
              <a:t>19.09.2017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39FD7-8BF9-48E7-8A68-C4F12C686C4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14988"/>
            <a:ext cx="9145588" cy="124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39800"/>
            <a:ext cx="9144000" cy="253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14988"/>
            <a:ext cx="9145588" cy="124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39800"/>
            <a:ext cx="9144000" cy="253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9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49E0934E-23AF-4B07-8B89-8328E62B5A11}" type="datetimeFigureOut">
              <a:rPr lang="ru-RU" smtClean="0"/>
              <a:pPr/>
              <a:t>19.09.2017</a:t>
            </a:fld>
            <a:endParaRPr lang="ru-RU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B64ABE12-6641-4FCF-B704-26ED6F24290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29.pn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28.jpeg"/><Relationship Id="rId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8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74.png"/><Relationship Id="rId10" Type="http://schemas.openxmlformats.org/officeDocument/2006/relationships/image" Target="../media/image82.jpeg"/><Relationship Id="rId4" Type="http://schemas.openxmlformats.org/officeDocument/2006/relationships/image" Target="../media/image73.jpeg"/><Relationship Id="rId9" Type="http://schemas.openxmlformats.org/officeDocument/2006/relationships/image" Target="../media/image8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eg"/><Relationship Id="rId4" Type="http://schemas.openxmlformats.org/officeDocument/2006/relationships/image" Target="../media/image9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_____Microsoft_Excel_97-20035.xls"/><Relationship Id="rId3" Type="http://schemas.openxmlformats.org/officeDocument/2006/relationships/notesSlide" Target="../notesSlides/notesSlide35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Relationship Id="rId9" Type="http://schemas.openxmlformats.org/officeDocument/2006/relationships/image" Target="../media/image1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5.emf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_____Microsoft_Excel_97-20031.xls"/><Relationship Id="rId11" Type="http://schemas.openxmlformats.org/officeDocument/2006/relationships/image" Target="../media/image28.jpe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6.emf"/><Relationship Id="rId4" Type="http://schemas.openxmlformats.org/officeDocument/2006/relationships/image" Target="../media/image27.jpeg"/><Relationship Id="rId9" Type="http://schemas.openxmlformats.org/officeDocument/2006/relationships/oleObject" Target="../embeddings/_____Microsoft_Excel_97-20032.xls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_____Microsoft_Excel_97-20034.xls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emf"/><Relationship Id="rId11" Type="http://schemas.openxmlformats.org/officeDocument/2006/relationships/image" Target="../media/image33.jpeg"/><Relationship Id="rId5" Type="http://schemas.openxmlformats.org/officeDocument/2006/relationships/oleObject" Target="../embeddings/_____Microsoft_Excel_97-20033.xls"/><Relationship Id="rId10" Type="http://schemas.openxmlformats.org/officeDocument/2006/relationships/image" Target="../media/image32.jpeg"/><Relationship Id="rId4" Type="http://schemas.openxmlformats.org/officeDocument/2006/relationships/oleObject" Target="../embeddings/oleObject3.bin"/><Relationship Id="rId9" Type="http://schemas.openxmlformats.org/officeDocument/2006/relationships/image" Target="../media/image3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jpeg"/><Relationship Id="rId18" Type="http://schemas.openxmlformats.org/officeDocument/2006/relationships/hyperlink" Target="http://images.google.co.uz/imgres?imgurl=http://www.jm-junsheng.com/products/bpic/Die-Casting%20Mould%20JSD001-B.jpg&amp;imgrefurl=http://www.jm-junsheng.com/product_detail.asp?id=420&amp;usg=__Eo7HxLklknOnEnfD6-nttwytDRg=&amp;h=300&amp;w=300&amp;sz=42&amp;hl=ru&amp;start=15&amp;tbnid=jwohwrCppIe75M:&amp;tbnh=116&amp;tbnw=116&amp;prev=/images?q=mould&amp;gbv=2&amp;hl=ru&amp;sa=G" TargetMode="External"/><Relationship Id="rId3" Type="http://schemas.openxmlformats.org/officeDocument/2006/relationships/image" Target="../media/image35.jpeg"/><Relationship Id="rId7" Type="http://schemas.openxmlformats.org/officeDocument/2006/relationships/image" Target="../media/image38.png"/><Relationship Id="rId12" Type="http://schemas.openxmlformats.org/officeDocument/2006/relationships/hyperlink" Target="http://images.google.co.uz/imgres?imgurl=http://www.terraserver.com/images/samples/engineering_photo.jpg&amp;imgrefurl=http://www.terraserver.com/solutions_engineering.asp&amp;usg=__M2fmv1YAp0_1HYjgScX6mGQ_dy0=&amp;h=325&amp;w=325&amp;sz=15&amp;hl=ru&amp;start=11&amp;tbnid=8xSvRQQ0oZr4_M:&amp;tbnh=118&amp;tbnw=118&amp;prev=/images?q=engineering&amp;gbv=2&amp;hl=ru" TargetMode="External"/><Relationship Id="rId17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6" Type="http://schemas.openxmlformats.org/officeDocument/2006/relationships/hyperlink" Target="http://images.google.co.uz/imgres?imgurl=http://www.hydraulicmachineryindia.com/images/Hydraulic_Presses_C_Frame_type_Press.gif&amp;imgrefurl=http://www.hydraulicmachineryindia.com/hydrau.html&amp;usg=__er9y9GbVqhV6ZpOtmpkBpR6iXOY=&amp;h=301&amp;w=301&amp;sz=43&amp;hl=ru&amp;start=38&amp;tbnid=gjUr7vX47WKwQM:&amp;tbnh=116&amp;tbnw=116&amp;prev=/images?q=hydraulic+press&amp;start=20&amp;gbv=2&amp;ndsp=20&amp;hl=ru&amp;sa=N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1.jpeg"/><Relationship Id="rId5" Type="http://schemas.openxmlformats.org/officeDocument/2006/relationships/hyperlink" Target="http://ru.wikipedia.org/wiki/%D0%98%D0%B7%D0%BE%D0%B1%D1%80%D0%B0%D0%B6%D0%B5%D0%BD%D0%B8%D0%B5:GM_logo.png" TargetMode="External"/><Relationship Id="rId15" Type="http://schemas.openxmlformats.org/officeDocument/2006/relationships/image" Target="../media/image43.jpeg"/><Relationship Id="rId10" Type="http://schemas.openxmlformats.org/officeDocument/2006/relationships/hyperlink" Target="http://images.google.co.uz/imgres?imgurl=http://www.ljmu.ac.uk/MKG_Global_Images/engineering_rulerandpencil.jpg&amp;imgrefurl=http://www.ljmu.ac.uk/courses/undergraduate/60028.htm&amp;usg=__Js1K87PxPEJMrhIE4FmbBNnDOjo=&amp;h=2010&amp;w=2726&amp;sz=412&amp;hl=ru&amp;start=2&amp;tbnid=2XsRHRGrKDjw9M:&amp;tbnh=111&amp;tbnw=150&amp;prev=/images?q=engineering&amp;gbv=2&amp;hl=ru" TargetMode="External"/><Relationship Id="rId19" Type="http://schemas.openxmlformats.org/officeDocument/2006/relationships/image" Target="../media/image45.jpeg"/><Relationship Id="rId4" Type="http://schemas.openxmlformats.org/officeDocument/2006/relationships/image" Target="../media/image36.png"/><Relationship Id="rId9" Type="http://schemas.openxmlformats.org/officeDocument/2006/relationships/image" Target="../media/image40.jpeg"/><Relationship Id="rId14" Type="http://schemas.openxmlformats.org/officeDocument/2006/relationships/hyperlink" Target="http://images.google.co.uz/imgres?imgurl=http://emse.mst.edu/images/banner_EM.jpg&amp;imgrefurl=http://emse.mst.edu/&amp;usg=__SGaEldRjbqrt7V1U99TpGuybBt4=&amp;h=365&amp;w=624&amp;sz=43&amp;hl=ru&amp;start=39&amp;tbnid=OostOHq2qYfFgM:&amp;tbnh=80&amp;tbnw=136&amp;prev=/images?q=engineering&amp;start=20&amp;gbv=2&amp;ndsp=20&amp;hl=ru&amp;sa=N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14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Relationship Id="rId9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19113" y="1643050"/>
            <a:ext cx="8159750" cy="4124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lIns="91280" tIns="45640" rIns="91280" bIns="45640">
            <a:spAutoFit/>
          </a:bodyPr>
          <a:lstStyle/>
          <a:p>
            <a:pPr algn="ctr" eaLnBrk="0" hangingPunct="0">
              <a:defRPr/>
            </a:pPr>
            <a:r>
              <a:rPr lang="en-US" altLang="ko-KR" sz="4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ea typeface="굴림" pitchFamily="50" charset="-127"/>
                <a:cs typeface="Arial" pitchFamily="34" charset="0"/>
              </a:rPr>
              <a:t>Uzavtosanoat</a:t>
            </a:r>
            <a:endParaRPr lang="en-US" altLang="ko-KR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  <a:latin typeface="+mj-lt"/>
              <a:ea typeface="굴림" pitchFamily="50" charset="-127"/>
              <a:cs typeface="Arial" pitchFamily="34" charset="0"/>
            </a:endParaRPr>
          </a:p>
          <a:p>
            <a:pPr algn="ctr" eaLnBrk="0" hangingPunct="0">
              <a:defRPr/>
            </a:pPr>
            <a:endParaRPr lang="en-US" altLang="ko-KR" b="1" dirty="0" smtClean="0">
              <a:latin typeface="+mj-lt"/>
              <a:ea typeface="굴림" pitchFamily="50" charset="-127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en-US" altLang="ko-KR" sz="2800" b="1" dirty="0">
                <a:solidFill>
                  <a:srgbClr val="0000FF"/>
                </a:solidFill>
                <a:latin typeface="+mj-lt"/>
                <a:ea typeface="굴림" pitchFamily="50" charset="-127"/>
                <a:cs typeface="Arial" pitchFamily="34" charset="0"/>
              </a:rPr>
              <a:t>H</a:t>
            </a:r>
            <a:r>
              <a:rPr lang="en-US" altLang="ko-KR" sz="2800" b="1" dirty="0" smtClean="0">
                <a:solidFill>
                  <a:srgbClr val="0000FF"/>
                </a:solidFill>
                <a:latin typeface="+mj-lt"/>
                <a:ea typeface="굴림" pitchFamily="50" charset="-127"/>
                <a:cs typeface="Arial" pitchFamily="34" charset="0"/>
              </a:rPr>
              <a:t>olding </a:t>
            </a:r>
            <a:r>
              <a:rPr lang="en-US" altLang="ko-KR" sz="2800" b="1" dirty="0">
                <a:solidFill>
                  <a:srgbClr val="0000FF"/>
                </a:solidFill>
                <a:latin typeface="+mj-lt"/>
                <a:ea typeface="굴림" pitchFamily="50" charset="-127"/>
                <a:cs typeface="Arial" pitchFamily="34" charset="0"/>
              </a:rPr>
              <a:t>C</a:t>
            </a:r>
            <a:r>
              <a:rPr lang="en-US" altLang="ko-KR" sz="2800" b="1" dirty="0" smtClean="0">
                <a:solidFill>
                  <a:srgbClr val="0000FF"/>
                </a:solidFill>
                <a:latin typeface="+mj-lt"/>
                <a:ea typeface="굴림" pitchFamily="50" charset="-127"/>
                <a:cs typeface="Arial" pitchFamily="34" charset="0"/>
              </a:rPr>
              <a:t>ompany </a:t>
            </a:r>
          </a:p>
          <a:p>
            <a:pPr algn="ctr" eaLnBrk="0" hangingPunct="0">
              <a:defRPr/>
            </a:pPr>
            <a:r>
              <a:rPr lang="en-US" altLang="ko-KR" sz="2800" b="1" dirty="0">
                <a:solidFill>
                  <a:srgbClr val="0000FF"/>
                </a:solidFill>
                <a:latin typeface="+mj-lt"/>
                <a:ea typeface="굴림" pitchFamily="50" charset="-127"/>
                <a:cs typeface="Arial" pitchFamily="34" charset="0"/>
              </a:rPr>
              <a:t>O</a:t>
            </a:r>
            <a:r>
              <a:rPr lang="en-US" altLang="ko-KR" sz="2800" b="1" dirty="0" smtClean="0">
                <a:solidFill>
                  <a:srgbClr val="0000FF"/>
                </a:solidFill>
                <a:latin typeface="+mj-lt"/>
                <a:ea typeface="굴림" pitchFamily="50" charset="-127"/>
                <a:cs typeface="Arial" pitchFamily="34" charset="0"/>
              </a:rPr>
              <a:t>perating in </a:t>
            </a:r>
          </a:p>
          <a:p>
            <a:pPr algn="ctr" eaLnBrk="0" hangingPunct="0">
              <a:defRPr/>
            </a:pPr>
            <a:r>
              <a:rPr lang="en-US" altLang="ko-KR" sz="2800" b="1">
                <a:solidFill>
                  <a:srgbClr val="0000FF"/>
                </a:solidFill>
                <a:latin typeface="+mj-lt"/>
                <a:ea typeface="굴림" pitchFamily="50" charset="-127"/>
                <a:cs typeface="Arial" pitchFamily="34" charset="0"/>
              </a:rPr>
              <a:t>A</a:t>
            </a:r>
            <a:r>
              <a:rPr lang="en-US" altLang="ko-KR" sz="2800" b="1" smtClean="0">
                <a:solidFill>
                  <a:srgbClr val="0000FF"/>
                </a:solidFill>
                <a:latin typeface="+mj-lt"/>
                <a:ea typeface="굴림" pitchFamily="50" charset="-127"/>
                <a:cs typeface="Arial" pitchFamily="34" charset="0"/>
              </a:rPr>
              <a:t>utomotive </a:t>
            </a:r>
            <a:r>
              <a:rPr lang="en-US" altLang="ko-KR" sz="2800" b="1" dirty="0">
                <a:solidFill>
                  <a:srgbClr val="0000FF"/>
                </a:solidFill>
                <a:latin typeface="+mj-lt"/>
                <a:ea typeface="굴림" pitchFamily="50" charset="-127"/>
                <a:cs typeface="Arial" pitchFamily="34" charset="0"/>
              </a:rPr>
              <a:t>I</a:t>
            </a:r>
            <a:r>
              <a:rPr lang="en-US" altLang="ko-KR" sz="2800" b="1" smtClean="0">
                <a:solidFill>
                  <a:srgbClr val="0000FF"/>
                </a:solidFill>
                <a:latin typeface="+mj-lt"/>
                <a:ea typeface="굴림" pitchFamily="50" charset="-127"/>
                <a:cs typeface="Arial" pitchFamily="34" charset="0"/>
              </a:rPr>
              <a:t>ndustry of Uzbekistan</a:t>
            </a:r>
            <a:endParaRPr lang="en-US" altLang="ko-KR" sz="2800" b="1" dirty="0" smtClean="0">
              <a:solidFill>
                <a:srgbClr val="0000FF"/>
              </a:solidFill>
              <a:latin typeface="+mj-lt"/>
              <a:ea typeface="굴림" pitchFamily="50" charset="-127"/>
              <a:cs typeface="Arial" pitchFamily="34" charset="0"/>
            </a:endParaRPr>
          </a:p>
          <a:p>
            <a:pPr algn="ctr" eaLnBrk="0" hangingPunct="0">
              <a:defRPr/>
            </a:pPr>
            <a:endParaRPr lang="en-US" altLang="ko-KR" sz="2800" b="1" dirty="0">
              <a:latin typeface="+mj-lt"/>
              <a:ea typeface="굴림" pitchFamily="50" charset="-127"/>
              <a:cs typeface="Arial" pitchFamily="34" charset="0"/>
            </a:endParaRPr>
          </a:p>
          <a:p>
            <a:pPr algn="ctr" eaLnBrk="0" hangingPunct="0">
              <a:defRPr/>
            </a:pPr>
            <a:endParaRPr lang="en-US" altLang="ko-KR" sz="2800" b="1" dirty="0">
              <a:latin typeface="+mj-lt"/>
              <a:ea typeface="굴림" pitchFamily="50" charset="-127"/>
              <a:cs typeface="Arial" pitchFamily="34" charset="0"/>
            </a:endParaRPr>
          </a:p>
          <a:p>
            <a:pPr algn="ctr" eaLnBrk="0" hangingPunct="0">
              <a:defRPr/>
            </a:pPr>
            <a:endParaRPr lang="en-US" altLang="ko-KR" sz="2800" b="1" dirty="0">
              <a:latin typeface="+mj-lt"/>
              <a:ea typeface="굴림" pitchFamily="50" charset="-127"/>
              <a:cs typeface="Arial" pitchFamily="34" charset="0"/>
            </a:endParaRPr>
          </a:p>
          <a:p>
            <a:pPr algn="ctr" eaLnBrk="0" hangingPunct="0">
              <a:defRPr/>
            </a:pPr>
            <a:endParaRPr lang="en-US" altLang="ko-KR" sz="2800" b="1" dirty="0">
              <a:latin typeface="+mj-lt"/>
              <a:ea typeface="굴림" pitchFamily="50" charset="-127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4149080"/>
            <a:ext cx="354135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Group:212</a:t>
            </a:r>
          </a:p>
          <a:p>
            <a:pPr algn="ctr"/>
            <a:r>
              <a:rPr lang="en-US" sz="2400" b="1" spc="100" dirty="0" err="1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Maxammadov</a:t>
            </a:r>
            <a:r>
              <a:rPr lang="en-US" sz="2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</a:t>
            </a:r>
            <a:r>
              <a:rPr lang="en-US" sz="2400" b="1" spc="100" dirty="0" err="1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Bobur</a:t>
            </a:r>
            <a:endParaRPr lang="en-US" sz="2400" b="1" spc="100" dirty="0" smtClean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  <a:p>
            <a:pPr algn="ctr"/>
            <a:r>
              <a:rPr lang="en-US" sz="2400" b="1" cap="none" spc="100" dirty="0" err="1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Olimova</a:t>
            </a:r>
            <a:r>
              <a:rPr lang="en-US" sz="2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</a:t>
            </a:r>
            <a:r>
              <a:rPr lang="en-US" sz="2400" b="1" cap="none" spc="100" dirty="0" err="1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Charos</a:t>
            </a:r>
            <a:endParaRPr lang="en-US" sz="2400" b="1" cap="none" spc="100" dirty="0" smtClean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  <a:p>
            <a:pPr algn="ctr"/>
            <a:r>
              <a:rPr lang="en-US" sz="2400" b="1" spc="100" dirty="0" err="1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Maxsudaliyeva</a:t>
            </a:r>
            <a:r>
              <a:rPr lang="en-US" sz="2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</a:t>
            </a:r>
            <a:r>
              <a:rPr lang="en-US" sz="2400" b="1" spc="100" dirty="0" err="1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Ra’no</a:t>
            </a:r>
            <a:endParaRPr lang="ru-RU" sz="2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Блок-схема: альтернативный процесс 40"/>
          <p:cNvSpPr/>
          <p:nvPr/>
        </p:nvSpPr>
        <p:spPr>
          <a:xfrm>
            <a:off x="71406" y="78094"/>
            <a:ext cx="8317018" cy="398578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FFFFFF"/>
                </a:solidFill>
              </a:rPr>
              <a:t>Turin Polytechnic University in Tashkent</a:t>
            </a:r>
            <a:endParaRPr lang="ru-RU" b="1">
              <a:solidFill>
                <a:srgbClr val="FFFFFF"/>
              </a:solidFill>
            </a:endParaRPr>
          </a:p>
        </p:txBody>
      </p:sp>
      <p:sp>
        <p:nvSpPr>
          <p:cNvPr id="42" name="TextBox 4"/>
          <p:cNvSpPr txBox="1">
            <a:spLocks noChangeArrowheads="1"/>
          </p:cNvSpPr>
          <p:nvPr/>
        </p:nvSpPr>
        <p:spPr bwMode="auto">
          <a:xfrm>
            <a:off x="3995936" y="1052736"/>
            <a:ext cx="420311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dirty="0"/>
              <a:t>Branch of Turin Polytechnic University  in Tashkent was founded in 2009 in  accordance with Resolution of the President of Uzbekistan </a:t>
            </a:r>
            <a:endParaRPr lang="ru-RU" dirty="0"/>
          </a:p>
        </p:txBody>
      </p:sp>
      <p:sp>
        <p:nvSpPr>
          <p:cNvPr id="43" name="TextBox 5"/>
          <p:cNvSpPr txBox="1">
            <a:spLocks noChangeArrowheads="1"/>
          </p:cNvSpPr>
          <p:nvPr/>
        </p:nvSpPr>
        <p:spPr bwMode="auto">
          <a:xfrm>
            <a:off x="3851920" y="2924944"/>
            <a:ext cx="420311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The University can host 1200 students a year by following directions:</a:t>
            </a:r>
          </a:p>
          <a:p>
            <a:pPr algn="just"/>
            <a:endParaRPr lang="en-US" dirty="0"/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r>
              <a:rPr lang="en-US" dirty="0"/>
              <a:t>Mechanical Engineering</a:t>
            </a: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r>
              <a:rPr lang="en-US" dirty="0" smtClean="0"/>
              <a:t>Energy </a:t>
            </a:r>
            <a:endParaRPr lang="en-US" dirty="0"/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r>
              <a:rPr lang="en-US" dirty="0"/>
              <a:t>Industrial Engineering/Design</a:t>
            </a: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r>
              <a:rPr lang="en-US" dirty="0" smtClean="0"/>
              <a:t>Information </a:t>
            </a:r>
            <a:r>
              <a:rPr lang="en-US" dirty="0"/>
              <a:t>Technology</a:t>
            </a:r>
            <a:endParaRPr lang="ru-RU" dirty="0"/>
          </a:p>
        </p:txBody>
      </p:sp>
      <p:pic>
        <p:nvPicPr>
          <p:cNvPr id="44" name="Picture 2" descr="D:\Рабочая\Фото\DSC_00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42844" y="529935"/>
            <a:ext cx="3277028" cy="2184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Picture 2" descr="D:\Рабочая\Фото\DSC_01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63632" y="2573127"/>
            <a:ext cx="3256298" cy="220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Picture 2" descr="D:\Рабочая\Фото\DSC_01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94618" y="4664082"/>
            <a:ext cx="3277028" cy="2193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альтернативный процесс 7"/>
          <p:cNvSpPr/>
          <p:nvPr/>
        </p:nvSpPr>
        <p:spPr>
          <a:xfrm>
            <a:off x="98984" y="61886"/>
            <a:ext cx="8289440" cy="414786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FFFF"/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CSC “General Motors Uzbekistan”</a:t>
            </a:r>
            <a:endParaRPr lang="ru-RU" b="1" dirty="0">
              <a:solidFill>
                <a:srgbClr val="FFFFFF"/>
              </a:solidFill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pic>
        <p:nvPicPr>
          <p:cNvPr id="9" name="Рисунок 21" descr="GMUz-aerial view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620688"/>
            <a:ext cx="8821613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Group 29"/>
          <p:cNvGraphicFramePr>
            <a:graphicFrameLocks noGrp="1"/>
          </p:cNvGraphicFramePr>
          <p:nvPr/>
        </p:nvGraphicFramePr>
        <p:xfrm>
          <a:off x="4786314" y="620687"/>
          <a:ext cx="4214842" cy="583264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685937"/>
                <a:gridCol w="2528905"/>
              </a:tblGrid>
              <a:tr h="710681">
                <a:tc>
                  <a:txBody>
                    <a:bodyPr/>
                    <a:lstStyle/>
                    <a:p>
                      <a:pPr marL="0" marR="0" lvl="0" indent="0" algn="l" defTabSz="1041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400" b="1" u="none" strike="noStrike" cap="none" spc="0" normalizeH="0" baseline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Founders</a:t>
                      </a:r>
                      <a:endParaRPr kumimoji="0" lang="ru-RU" sz="1400" b="1" i="0" u="none" strike="noStrike" cap="none" spc="0" normalizeH="0" baseline="0" dirty="0" smtClean="0">
                        <a:ln w="1905"/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marL="180000" marR="0" marT="0" marB="0" anchor="ctr" horzOverflow="overflow">
                    <a:solidFill>
                      <a:schemeClr val="accent1">
                        <a:tint val="20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1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u="none" strike="noStrike" cap="none" spc="0" normalizeH="0" baseline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Uzavtosanoat, </a:t>
                      </a:r>
                    </a:p>
                    <a:p>
                      <a:pPr marL="0" marR="0" lvl="0" indent="0" algn="l" defTabSz="1041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u="none" strike="noStrike" cap="none" spc="0" normalizeH="0" baseline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General Motors </a:t>
                      </a:r>
                      <a:endParaRPr kumimoji="0" lang="ru-RU" sz="1400" b="1" i="0" u="none" strike="noStrike" cap="none" spc="0" normalizeH="0" baseline="0" dirty="0" smtClean="0">
                        <a:ln w="1905"/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marL="180000" marR="0" marT="0" marB="0" anchor="ctr" horzOverflow="overflow">
                    <a:solidFill>
                      <a:schemeClr val="accent1">
                        <a:tint val="20000"/>
                        <a:alpha val="55000"/>
                      </a:schemeClr>
                    </a:solidFill>
                  </a:tcPr>
                </a:tc>
              </a:tr>
              <a:tr h="725643">
                <a:tc>
                  <a:txBody>
                    <a:bodyPr/>
                    <a:lstStyle/>
                    <a:p>
                      <a:pPr marL="0" marR="0" lvl="0" indent="0" algn="l" defTabSz="1041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400" b="1" u="none" strike="noStrike" cap="none" spc="0" normalizeH="0" baseline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Authorized fund</a:t>
                      </a:r>
                      <a:endParaRPr kumimoji="0" lang="ru-RU" sz="1400" b="1" i="0" u="none" strike="noStrike" cap="none" spc="0" normalizeH="0" baseline="0" dirty="0" smtClean="0">
                        <a:ln w="1905"/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marL="180000" marR="0" marT="0" marB="0" anchor="ctr" horzOverflow="overflow">
                    <a:solidFill>
                      <a:schemeClr val="accent1">
                        <a:tint val="20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1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u="none" strike="noStrike" cap="none" spc="0" normalizeH="0" baseline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75</a:t>
                      </a:r>
                      <a:r>
                        <a:rPr kumimoji="0" lang="ru-RU" sz="1400" b="1" u="none" strike="noStrike" cap="none" spc="0" normalizeH="0" baseline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% - </a:t>
                      </a:r>
                      <a:r>
                        <a:rPr kumimoji="0" lang="en-US" sz="1400" b="1" u="none" strike="noStrike" cap="none" spc="0" normalizeH="0" baseline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Uzavtosanoat</a:t>
                      </a:r>
                    </a:p>
                    <a:p>
                      <a:pPr marL="0" marR="0" lvl="0" indent="0" algn="l" defTabSz="1041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u="none" strike="noStrike" cap="none" spc="0" normalizeH="0" baseline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25% - GM</a:t>
                      </a:r>
                      <a:endParaRPr kumimoji="0" lang="ru-RU" sz="1400" b="1" i="0" u="none" strike="noStrike" cap="none" spc="0" normalizeH="0" baseline="0" dirty="0" smtClean="0">
                        <a:ln w="1905"/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marL="180000" marR="0" marT="0" marB="0" anchor="ctr" horzOverflow="overflow">
                    <a:solidFill>
                      <a:schemeClr val="accent1">
                        <a:tint val="20000"/>
                        <a:alpha val="55000"/>
                      </a:schemeClr>
                    </a:solidFill>
                  </a:tcPr>
                </a:tc>
              </a:tr>
              <a:tr h="426408">
                <a:tc>
                  <a:txBody>
                    <a:bodyPr/>
                    <a:lstStyle/>
                    <a:p>
                      <a:pPr marL="0" marR="0" lvl="0" indent="0" algn="l" defTabSz="1041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400" b="1" u="none" strike="noStrike" cap="none" spc="0" normalizeH="0" baseline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Establishment</a:t>
                      </a:r>
                      <a:endParaRPr kumimoji="0" lang="ru-RU" sz="1400" b="1" i="0" u="none" strike="noStrike" cap="none" spc="0" normalizeH="0" baseline="0" dirty="0" smtClean="0">
                        <a:ln w="1905"/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marL="180000" marR="0" marT="0" marB="0" anchor="ctr" horzOverflow="overflow">
                    <a:solidFill>
                      <a:schemeClr val="accent1">
                        <a:tint val="20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1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400" b="1" u="none" strike="noStrike" cap="none" spc="0" normalizeH="0" baseline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March 2008</a:t>
                      </a:r>
                      <a:endParaRPr kumimoji="0" lang="ru-RU" sz="1400" b="1" i="0" u="none" strike="noStrike" cap="none" spc="0" normalizeH="0" baseline="0" dirty="0" smtClean="0">
                        <a:ln w="1905"/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marL="180000" marR="0" marT="0" marB="0" anchor="ctr" horzOverflow="overflow">
                    <a:solidFill>
                      <a:schemeClr val="accent1">
                        <a:tint val="20000"/>
                        <a:alpha val="55000"/>
                      </a:schemeClr>
                    </a:solidFill>
                  </a:tcPr>
                </a:tc>
              </a:tr>
              <a:tr h="707937">
                <a:tc>
                  <a:txBody>
                    <a:bodyPr/>
                    <a:lstStyle/>
                    <a:p>
                      <a:pPr marL="0" marR="0" lvl="0" indent="0" algn="l" defTabSz="1041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400" b="1" u="none" strike="noStrike" cap="none" spc="0" normalizeH="0" baseline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Start</a:t>
                      </a:r>
                      <a:endParaRPr kumimoji="0" lang="ru-RU" sz="1400" b="1" i="0" u="none" strike="noStrike" cap="none" spc="0" normalizeH="0" baseline="0" dirty="0" smtClean="0">
                        <a:ln w="1905"/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marL="180000" marR="0" marT="0" marB="0" anchor="ctr" horzOverflow="overflow">
                    <a:solidFill>
                      <a:schemeClr val="accent1">
                        <a:tint val="20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1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400" b="1" u="none" strike="noStrike" cap="none" spc="0" normalizeH="0" baseline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March</a:t>
                      </a:r>
                      <a:r>
                        <a:rPr kumimoji="0" lang="ru-RU" sz="1400" b="1" u="none" strike="noStrike" cap="none" spc="0" normalizeH="0" baseline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 1996</a:t>
                      </a:r>
                      <a:r>
                        <a:rPr kumimoji="0" lang="en-US" sz="1400" b="1" u="none" strike="noStrike" cap="none" spc="0" normalizeH="0" baseline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/>
                      </a:r>
                      <a:br>
                        <a:rPr kumimoji="0" lang="en-US" sz="1400" b="1" u="none" strike="noStrike" cap="none" spc="0" normalizeH="0" baseline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</a:br>
                      <a:r>
                        <a:rPr kumimoji="0" lang="en-US" sz="1400" b="1" u="none" strike="noStrike" cap="none" spc="0" normalizeH="0" baseline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(CJSC</a:t>
                      </a:r>
                      <a:r>
                        <a:rPr kumimoji="0" lang="ru-RU" sz="1400" b="1" u="none" strike="noStrike" cap="none" spc="0" normalizeH="0" baseline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 «</a:t>
                      </a:r>
                      <a:r>
                        <a:rPr kumimoji="0" lang="en-US" sz="1400" b="1" u="none" strike="noStrike" cap="none" spc="0" normalizeH="0" baseline="0" dirty="0" err="1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UzDAEWOOAuto</a:t>
                      </a:r>
                      <a:r>
                        <a:rPr kumimoji="0" lang="ru-RU" sz="1400" b="1" u="none" strike="noStrike" cap="none" spc="0" normalizeH="0" baseline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»</a:t>
                      </a:r>
                      <a:r>
                        <a:rPr kumimoji="0" lang="en-US" sz="1400" b="1" u="none" strike="noStrike" cap="none" spc="0" normalizeH="0" baseline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)</a:t>
                      </a:r>
                      <a:endParaRPr kumimoji="0" lang="ru-RU" sz="1400" b="1" i="0" u="none" strike="noStrike" cap="none" spc="0" normalizeH="0" baseline="0" dirty="0" smtClean="0">
                        <a:ln w="1905"/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marL="180000" marR="0" marT="0" marB="0" anchor="ctr" horzOverflow="overflow">
                    <a:solidFill>
                      <a:schemeClr val="accent1">
                        <a:tint val="20000"/>
                        <a:alpha val="55000"/>
                      </a:schemeClr>
                    </a:solidFill>
                  </a:tcPr>
                </a:tc>
              </a:tr>
              <a:tr h="433889">
                <a:tc>
                  <a:txBody>
                    <a:bodyPr/>
                    <a:lstStyle/>
                    <a:p>
                      <a:pPr marL="0" marR="0" lvl="0" indent="0" algn="l" defTabSz="1041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400" b="1" u="none" strike="noStrike" cap="none" spc="0" normalizeH="0" baseline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Location</a:t>
                      </a:r>
                      <a:endParaRPr kumimoji="0" lang="ru-RU" sz="1400" b="1" i="0" u="none" strike="noStrike" cap="none" spc="0" normalizeH="0" baseline="0" dirty="0" smtClean="0">
                        <a:ln w="1905"/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marL="180000" marR="0" marT="0" marB="0" anchor="ctr" horzOverflow="overflow">
                    <a:solidFill>
                      <a:schemeClr val="accent1">
                        <a:tint val="20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1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400" b="1" u="none" strike="noStrike" cap="none" spc="0" normalizeH="0" baseline="0" dirty="0" err="1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Asaka</a:t>
                      </a:r>
                      <a:r>
                        <a:rPr kumimoji="0" lang="ru-RU" sz="1400" b="1" u="none" strike="noStrike" cap="none" spc="0" normalizeH="0" baseline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, </a:t>
                      </a:r>
                      <a:r>
                        <a:rPr kumimoji="0" lang="en-US" sz="1400" b="1" u="none" strike="noStrike" cap="none" spc="0" normalizeH="0" baseline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Andijan Region</a:t>
                      </a:r>
                      <a:endParaRPr kumimoji="0" lang="ru-RU" sz="1400" b="1" i="0" u="none" strike="noStrike" cap="none" spc="0" normalizeH="0" baseline="0" dirty="0" smtClean="0">
                        <a:ln w="1905"/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marL="180000" marR="0" marT="0" marB="0" anchor="ctr" horzOverflow="overflow">
                    <a:solidFill>
                      <a:schemeClr val="accent1">
                        <a:tint val="20000"/>
                        <a:alpha val="55000"/>
                      </a:schemeClr>
                    </a:solidFill>
                  </a:tcPr>
                </a:tc>
              </a:tr>
              <a:tr h="710681">
                <a:tc>
                  <a:txBody>
                    <a:bodyPr/>
                    <a:lstStyle/>
                    <a:p>
                      <a:pPr marL="0" marR="0" lvl="0" indent="0" algn="l" defTabSz="1041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400" b="1" u="none" strike="noStrike" cap="none" spc="0" normalizeH="0" baseline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Total area</a:t>
                      </a:r>
                      <a:endParaRPr kumimoji="0" lang="ru-RU" sz="1400" b="1" i="0" u="none" strike="noStrike" cap="none" spc="0" normalizeH="0" baseline="0" dirty="0" smtClean="0">
                        <a:ln w="1905"/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marL="180000" marR="0" marT="0" marB="0" anchor="ctr" horzOverflow="overflow">
                    <a:solidFill>
                      <a:schemeClr val="accent1">
                        <a:tint val="20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1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ru-RU" sz="1400" b="1" u="none" strike="noStrike" cap="none" spc="0" normalizeH="0" baseline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720</a:t>
                      </a:r>
                      <a:r>
                        <a:rPr kumimoji="0" lang="en-US" sz="1400" b="1" u="none" strike="noStrike" cap="none" spc="0" normalizeH="0" baseline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,000</a:t>
                      </a:r>
                      <a:r>
                        <a:rPr kumimoji="0" lang="ru-RU" sz="1400" b="1" u="none" strike="noStrike" cap="none" spc="0" normalizeH="0" baseline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 </a:t>
                      </a:r>
                      <a:r>
                        <a:rPr kumimoji="0" lang="en-US" sz="1400" b="1" u="none" strike="noStrike" cap="none" spc="0" normalizeH="0" baseline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m²</a:t>
                      </a:r>
                      <a:endParaRPr kumimoji="0" lang="ru-RU" sz="1400" b="1" i="0" u="none" strike="noStrike" cap="none" spc="0" normalizeH="0" baseline="0" dirty="0" smtClean="0">
                        <a:ln w="1905"/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marL="180000" marR="0" marT="0" marB="0" anchor="ctr" horzOverflow="overflow">
                    <a:solidFill>
                      <a:schemeClr val="accent1">
                        <a:tint val="20000"/>
                        <a:alpha val="55000"/>
                      </a:schemeClr>
                    </a:solidFill>
                  </a:tcPr>
                </a:tc>
              </a:tr>
              <a:tr h="681086">
                <a:tc>
                  <a:txBody>
                    <a:bodyPr/>
                    <a:lstStyle/>
                    <a:p>
                      <a:pPr marL="0" marR="0" lvl="0" indent="0" algn="l" defTabSz="1041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400" b="1" u="none" strike="noStrike" cap="none" spc="0" normalizeH="0" baseline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Area of buildings</a:t>
                      </a:r>
                      <a:endParaRPr kumimoji="0" lang="ru-RU" sz="1400" b="1" i="0" u="none" strike="noStrike" cap="none" spc="0" normalizeH="0" baseline="0" dirty="0" smtClean="0">
                        <a:ln w="1905"/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marL="180000" marR="0" marT="0" marB="0" anchor="ctr" horzOverflow="overflow">
                    <a:solidFill>
                      <a:schemeClr val="accent1">
                        <a:tint val="20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1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ru-RU" sz="1400" b="1" u="none" strike="noStrike" cap="none" spc="0" normalizeH="0" baseline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1</a:t>
                      </a:r>
                      <a:r>
                        <a:rPr kumimoji="0" lang="en-US" sz="1400" b="1" u="none" strike="noStrike" cap="none" spc="0" normalizeH="0" baseline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8</a:t>
                      </a:r>
                      <a:r>
                        <a:rPr kumimoji="0" lang="ru-RU" sz="1400" b="1" u="none" strike="noStrike" cap="none" spc="0" normalizeH="0" baseline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0</a:t>
                      </a:r>
                      <a:r>
                        <a:rPr kumimoji="0" lang="en-US" sz="1400" b="1" u="none" strike="noStrike" cap="none" spc="0" normalizeH="0" baseline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,000</a:t>
                      </a:r>
                      <a:r>
                        <a:rPr kumimoji="0" lang="ru-RU" sz="1400" b="1" u="none" strike="noStrike" cap="none" spc="0" normalizeH="0" baseline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 </a:t>
                      </a:r>
                      <a:r>
                        <a:rPr kumimoji="0" lang="en-US" sz="1400" b="1" u="none" strike="noStrike" cap="none" spc="0" normalizeH="0" baseline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m²</a:t>
                      </a:r>
                      <a:endParaRPr kumimoji="0" lang="ru-RU" sz="1400" b="1" u="none" strike="noStrike" cap="none" spc="0" normalizeH="0" baseline="0" dirty="0" smtClean="0">
                        <a:ln w="1905"/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endParaRPr>
                    </a:p>
                    <a:p>
                      <a:pPr marL="0" marR="0" lvl="0" indent="0" algn="l" defTabSz="1041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endParaRPr kumimoji="0" lang="ru-RU" sz="1400" b="1" i="0" u="none" strike="noStrike" cap="none" spc="0" normalizeH="0" baseline="0" dirty="0" smtClean="0">
                        <a:ln w="1905"/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marL="180000" marR="0" marT="0" marB="0" anchor="ctr" horzOverflow="overflow">
                    <a:solidFill>
                      <a:schemeClr val="accent1">
                        <a:tint val="20000"/>
                        <a:alpha val="55000"/>
                      </a:schemeClr>
                    </a:solidFill>
                  </a:tcPr>
                </a:tc>
              </a:tr>
              <a:tr h="725643">
                <a:tc>
                  <a:txBody>
                    <a:bodyPr/>
                    <a:lstStyle/>
                    <a:p>
                      <a:pPr marL="0" marR="0" lvl="0" indent="0" algn="l" defTabSz="1041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400" b="1" u="none" strike="noStrike" cap="none" spc="0" normalizeH="0" baseline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Products</a:t>
                      </a:r>
                      <a:endParaRPr kumimoji="0" lang="ru-RU" sz="1400" b="1" i="0" u="none" strike="noStrike" cap="none" spc="0" normalizeH="0" baseline="0" dirty="0" smtClean="0">
                        <a:ln w="1905"/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marL="180000" marR="0" marT="0" marB="0" anchor="ctr" horzOverflow="overflow">
                    <a:solidFill>
                      <a:schemeClr val="accent1">
                        <a:tint val="20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1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400" b="1" u="none" strike="noStrike" cap="none" spc="0" normalizeH="0" baseline="0" dirty="0" err="1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Damas</a:t>
                      </a:r>
                      <a:r>
                        <a:rPr kumimoji="0" lang="ru-RU" sz="1400" b="1" u="none" strike="noStrike" cap="none" spc="0" normalizeH="0" baseline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, </a:t>
                      </a:r>
                      <a:r>
                        <a:rPr kumimoji="0" lang="en-US" sz="1400" b="1" u="none" strike="noStrike" cap="none" spc="0" normalizeH="0" baseline="0" dirty="0" err="1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Nexia</a:t>
                      </a:r>
                      <a:r>
                        <a:rPr kumimoji="0" lang="ru-RU" sz="1400" b="1" u="none" strike="noStrike" cap="none" spc="0" normalizeH="0" baseline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, </a:t>
                      </a:r>
                      <a:r>
                        <a:rPr kumimoji="0" lang="en-US" sz="1400" b="1" u="none" strike="noStrike" cap="none" spc="0" normalizeH="0" baseline="0" dirty="0" err="1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Matiz</a:t>
                      </a:r>
                      <a:r>
                        <a:rPr kumimoji="0" lang="ru-RU" sz="1400" b="1" u="none" strike="noStrike" cap="none" spc="0" normalizeH="0" baseline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, </a:t>
                      </a:r>
                      <a:r>
                        <a:rPr kumimoji="0" lang="en-US" sz="1400" b="1" u="none" strike="noStrike" cap="none" spc="0" normalizeH="0" baseline="0" dirty="0" err="1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Lacetti</a:t>
                      </a:r>
                      <a:r>
                        <a:rPr kumimoji="0" lang="en-US" sz="1400" b="1" u="none" strike="noStrike" cap="none" spc="0" normalizeH="0" baseline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, </a:t>
                      </a:r>
                      <a:r>
                        <a:rPr kumimoji="0" lang="en-US" sz="1400" b="1" u="none" strike="noStrike" cap="none" spc="0" normalizeH="0" baseline="0" dirty="0" err="1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Captiva</a:t>
                      </a:r>
                      <a:r>
                        <a:rPr kumimoji="0" lang="en-US" sz="1400" b="1" u="none" strike="noStrike" cap="none" spc="0" normalizeH="0" baseline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, </a:t>
                      </a:r>
                      <a:r>
                        <a:rPr kumimoji="0" lang="en-US" sz="1400" b="1" u="none" strike="noStrike" cap="none" spc="0" normalizeH="0" baseline="0" dirty="0" err="1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Epica</a:t>
                      </a:r>
                      <a:r>
                        <a:rPr kumimoji="0" lang="en-US" sz="1400" b="1" u="none" strike="noStrike" cap="none" spc="0" normalizeH="0" baseline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, Spark (M300)</a:t>
                      </a:r>
                      <a:endParaRPr kumimoji="0" lang="ru-RU" sz="1400" b="1" i="0" u="none" strike="noStrike" cap="none" spc="0" normalizeH="0" baseline="0" dirty="0" smtClean="0">
                        <a:ln w="1905"/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marL="180000" marR="0" marT="0" marB="0" anchor="ctr" horzOverflow="overflow">
                    <a:solidFill>
                      <a:schemeClr val="accent1">
                        <a:tint val="20000"/>
                        <a:alpha val="55000"/>
                      </a:schemeClr>
                    </a:solidFill>
                  </a:tcPr>
                </a:tc>
              </a:tr>
              <a:tr h="710681">
                <a:tc>
                  <a:txBody>
                    <a:bodyPr/>
                    <a:lstStyle/>
                    <a:p>
                      <a:pPr marL="0" marR="0" lvl="0" indent="0" algn="l" defTabSz="1041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400" b="1" u="none" strike="noStrike" cap="none" spc="0" normalizeH="0" baseline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Personnel</a:t>
                      </a:r>
                      <a:endParaRPr kumimoji="0" lang="ru-RU" sz="1400" b="1" i="0" u="none" strike="noStrike" cap="none" spc="0" normalizeH="0" baseline="0" dirty="0" smtClean="0">
                        <a:ln w="1905"/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marL="180000" marR="0" marT="0" marB="0" anchor="ctr" horzOverflow="overflow">
                    <a:solidFill>
                      <a:schemeClr val="accent1">
                        <a:tint val="20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41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400" b="1" u="none" strike="noStrike" cap="none" spc="0" normalizeH="0" baseline="0" dirty="0" smtClean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7000 people</a:t>
                      </a:r>
                      <a:endParaRPr kumimoji="0" lang="ru-RU" sz="1400" b="1" i="0" u="none" strike="noStrike" cap="none" spc="0" normalizeH="0" baseline="0" dirty="0" smtClean="0">
                        <a:ln w="1905"/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marL="180000" marR="0" marT="0" marB="0" anchor="ctr" horzOverflow="overflow">
                    <a:solidFill>
                      <a:schemeClr val="accent1">
                        <a:tint val="20000"/>
                        <a:alpha val="5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альтернативный процесс 7"/>
          <p:cNvSpPr/>
          <p:nvPr/>
        </p:nvSpPr>
        <p:spPr>
          <a:xfrm>
            <a:off x="98984" y="61886"/>
            <a:ext cx="8289440" cy="414786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FFFF"/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CSC “General Motors Uzbekistan”</a:t>
            </a:r>
            <a:endParaRPr lang="ru-RU" b="1" dirty="0">
              <a:solidFill>
                <a:srgbClr val="FFFFFF"/>
              </a:solidFill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pic>
        <p:nvPicPr>
          <p:cNvPr id="5" name="Picture 4" descr="assemblage_shop - in process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4848225"/>
            <a:ext cx="3311525" cy="189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assemblage_shop - in process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0338" y="4868863"/>
            <a:ext cx="2951162" cy="187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UzDAEWOO - press sho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620688"/>
            <a:ext cx="2672381" cy="1967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UzDAEWOO - paint sho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363" y="4868863"/>
            <a:ext cx="2520950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UzDAEWOO - paint shop - drying par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97575" y="2636838"/>
            <a:ext cx="303847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9" descr="Damas_Body_In_Proces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2636838"/>
            <a:ext cx="2636838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" descr="Matiz_Body_In_Proces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438" y="2708275"/>
            <a:ext cx="3132137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520" y="620688"/>
            <a:ext cx="2736875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00192" y="620688"/>
            <a:ext cx="2551881" cy="1956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250825" y="1023938"/>
            <a:ext cx="8493125" cy="1325562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marL="363538" indent="-363538">
              <a:buClr>
                <a:srgbClr val="3C6EC8"/>
              </a:buClr>
              <a:buFont typeface="Wingdings" pitchFamily="2" charset="2"/>
              <a:buBlip>
                <a:blip r:embed="rId3"/>
              </a:buBlip>
            </a:pPr>
            <a:r>
              <a:rPr kumimoji="1" lang="en-US" altLang="ko-KR" sz="3000" b="1">
                <a:ea typeface="굴림"/>
                <a:cs typeface="굴림"/>
              </a:rPr>
              <a:t>Existing:</a:t>
            </a:r>
          </a:p>
          <a:p>
            <a:pPr marL="363538" indent="-363538">
              <a:buClr>
                <a:srgbClr val="3C6EC8"/>
              </a:buClr>
              <a:buFont typeface="Wingdings" pitchFamily="2" charset="2"/>
              <a:buNone/>
            </a:pPr>
            <a:r>
              <a:rPr kumimoji="1" lang="en-US" altLang="ko-KR" sz="2400" b="1">
                <a:ea typeface="굴림"/>
                <a:cs typeface="굴림"/>
              </a:rPr>
              <a:t>	</a:t>
            </a:r>
            <a:r>
              <a:rPr kumimoji="1" lang="pt-BR" altLang="ko-KR" sz="2800" b="1">
                <a:ea typeface="굴림"/>
                <a:cs typeface="굴림"/>
              </a:rPr>
              <a:t>Matiz / Damas / Nexia / Lacetti / Epica / Captiva</a:t>
            </a:r>
            <a:endParaRPr kumimoji="1" lang="en-US" altLang="ko-KR" sz="2800" b="1">
              <a:ea typeface="굴림"/>
              <a:cs typeface="굴림"/>
            </a:endParaRP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19088" y="3502025"/>
            <a:ext cx="8647112" cy="8810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/>
          <a:lstStyle/>
          <a:p>
            <a:pPr marL="363538" indent="-363538">
              <a:buClr>
                <a:srgbClr val="3C6EC8"/>
              </a:buClr>
              <a:buFont typeface="Wingdings" pitchFamily="2" charset="2"/>
              <a:buBlip>
                <a:blip r:embed="rId3"/>
              </a:buBlip>
            </a:pPr>
            <a:r>
              <a:rPr kumimoji="1" lang="en-US" altLang="ko-KR" sz="3000" b="1">
                <a:ea typeface="굴림"/>
                <a:cs typeface="굴림"/>
              </a:rPr>
              <a:t>New models:</a:t>
            </a:r>
          </a:p>
          <a:p>
            <a:pPr marL="363538" indent="-363538">
              <a:spcAft>
                <a:spcPct val="20000"/>
              </a:spcAft>
              <a:buClr>
                <a:srgbClr val="3C6EC8"/>
              </a:buClr>
              <a:buFont typeface="Wingdings" pitchFamily="2" charset="2"/>
              <a:buNone/>
            </a:pPr>
            <a:r>
              <a:rPr kumimoji="1" lang="en-US" altLang="ko-KR" sz="2400" b="1">
                <a:ea typeface="굴림"/>
                <a:cs typeface="굴림"/>
              </a:rPr>
              <a:t>	</a:t>
            </a:r>
            <a:r>
              <a:rPr kumimoji="1" lang="en-US" altLang="ko-KR" sz="2800" b="1">
                <a:ea typeface="굴림"/>
                <a:cs typeface="굴림"/>
              </a:rPr>
              <a:t>Spark (M300) / GSV EM</a:t>
            </a:r>
          </a:p>
        </p:txBody>
      </p:sp>
      <p:pic>
        <p:nvPicPr>
          <p:cNvPr id="19" name="Picture 33" descr="no photo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113" y="4437063"/>
            <a:ext cx="19431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 descr="C:\Documents and Settings\Admin\Рабочий стол\модряд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51520" y="2060848"/>
            <a:ext cx="8736952" cy="1493496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glow rad="101600">
              <a:schemeClr val="accent3">
                <a:lumMod val="85000"/>
                <a:alpha val="60000"/>
              </a:schemeClr>
            </a:glow>
          </a:effectLst>
        </p:spPr>
      </p:pic>
      <p:pic>
        <p:nvPicPr>
          <p:cNvPr id="21" name="Picture 16" descr="09 09 28 chevrolet-spark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188" y="4292600"/>
            <a:ext cx="1731962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Блок-схема: альтернативный процесс 21"/>
          <p:cNvSpPr/>
          <p:nvPr/>
        </p:nvSpPr>
        <p:spPr>
          <a:xfrm>
            <a:off x="29850" y="38564"/>
            <a:ext cx="8358574" cy="510116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FFFF"/>
                </a:solidFill>
                <a:ea typeface="굴림" pitchFamily="50" charset="-127"/>
              </a:rPr>
              <a:t>GM Uzbekistan products</a:t>
            </a:r>
          </a:p>
        </p:txBody>
      </p:sp>
      <p:pic>
        <p:nvPicPr>
          <p:cNvPr id="23" name="Picture 9" descr="Копия logo_uzavtosanoa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58200" y="71438"/>
            <a:ext cx="61436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1042988" y="5373688"/>
            <a:ext cx="720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2010</a:t>
            </a:r>
            <a:endParaRPr lang="ru-RU" b="1"/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3851275" y="5373688"/>
            <a:ext cx="720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2012</a:t>
            </a:r>
            <a:endParaRPr lang="ru-RU" b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альтернативный процесс 2"/>
          <p:cNvSpPr/>
          <p:nvPr/>
        </p:nvSpPr>
        <p:spPr>
          <a:xfrm>
            <a:off x="144520" y="130588"/>
            <a:ext cx="3471135" cy="455196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GM Uzbekistan sales network</a:t>
            </a:r>
          </a:p>
        </p:txBody>
      </p:sp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3350" y="363538"/>
            <a:ext cx="4881563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20630" y="1200835"/>
            <a:ext cx="3025672" cy="132343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000" u="sng" dirty="0">
                <a:latin typeface="Arial" pitchFamily="34" charset="0"/>
                <a:cs typeface="Arial" pitchFamily="34" charset="0"/>
              </a:rPr>
              <a:t>Export sales </a:t>
            </a:r>
          </a:p>
          <a:p>
            <a:pPr>
              <a:defRPr/>
            </a:pPr>
            <a:r>
              <a:rPr lang="en-US" sz="2000" u="sng" dirty="0">
                <a:latin typeface="Arial" pitchFamily="34" charset="0"/>
                <a:cs typeface="Arial" pitchFamily="34" charset="0"/>
              </a:rPr>
              <a:t>network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CIS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– 94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cities,</a:t>
            </a:r>
          </a:p>
          <a:p>
            <a:pPr>
              <a:defRPr/>
            </a:pPr>
            <a:r>
              <a:rPr lang="ru-RU" sz="2000" dirty="0">
                <a:latin typeface="Arial" pitchFamily="34" charset="0"/>
                <a:cs typeface="Arial" pitchFamily="34" charset="0"/>
              </a:rPr>
              <a:t>182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dealers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933825" y="3471863"/>
            <a:ext cx="4924425" cy="3028950"/>
            <a:chOff x="204" y="890"/>
            <a:chExt cx="5353" cy="3385"/>
          </a:xfrm>
        </p:grpSpPr>
        <p:pic>
          <p:nvPicPr>
            <p:cNvPr id="8193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4" y="890"/>
              <a:ext cx="5353" cy="3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Line 4"/>
            <p:cNvSpPr>
              <a:spLocks noChangeShapeType="1"/>
            </p:cNvSpPr>
            <p:nvPr/>
          </p:nvSpPr>
          <p:spPr bwMode="auto">
            <a:xfrm flipH="1" flipV="1">
              <a:off x="1655" y="2160"/>
              <a:ext cx="2766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굴림" pitchFamily="34" charset="-127"/>
              </a:endParaRPr>
            </a:p>
          </p:txBody>
        </p:sp>
        <p:sp>
          <p:nvSpPr>
            <p:cNvPr id="9" name="Line 5"/>
            <p:cNvSpPr>
              <a:spLocks noChangeShapeType="1"/>
            </p:cNvSpPr>
            <p:nvPr/>
          </p:nvSpPr>
          <p:spPr bwMode="auto">
            <a:xfrm flipH="1" flipV="1">
              <a:off x="1838" y="2432"/>
              <a:ext cx="2583" cy="1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굴림" pitchFamily="34" charset="-127"/>
              </a:endParaRPr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 flipH="1">
              <a:off x="2653" y="2614"/>
              <a:ext cx="1769" cy="3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굴림" pitchFamily="34" charset="-127"/>
              </a:endParaRPr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H="1">
              <a:off x="2881" y="2614"/>
              <a:ext cx="1541" cy="2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굴림" pitchFamily="34" charset="-127"/>
              </a:endParaRPr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H="1">
              <a:off x="3422" y="2614"/>
              <a:ext cx="999" cy="2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굴림" pitchFamily="34" charset="-127"/>
              </a:endParaRPr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 flipH="1">
              <a:off x="2970" y="2614"/>
              <a:ext cx="1451" cy="5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굴림" pitchFamily="34" charset="-127"/>
              </a:endParaRPr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 flipH="1">
              <a:off x="3289" y="2614"/>
              <a:ext cx="1132" cy="9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굴림" pitchFamily="34" charset="-127"/>
              </a:endParaRPr>
            </a:p>
          </p:txBody>
        </p:sp>
        <p:pic>
          <p:nvPicPr>
            <p:cNvPr id="81940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29" y="2024"/>
              <a:ext cx="186" cy="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41" name="Picture 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98" y="3612"/>
              <a:ext cx="186" cy="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42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55" y="2432"/>
              <a:ext cx="186" cy="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43" name="Picture 1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89" y="3203"/>
              <a:ext cx="186" cy="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44" name="Picture 1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26" y="2931"/>
              <a:ext cx="186" cy="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45" name="Picture 1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89" y="2659"/>
              <a:ext cx="186" cy="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46" name="Picture 1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88" y="2840"/>
              <a:ext cx="186" cy="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Line 18"/>
            <p:cNvSpPr>
              <a:spLocks noChangeShapeType="1"/>
            </p:cNvSpPr>
            <p:nvPr/>
          </p:nvSpPr>
          <p:spPr bwMode="auto">
            <a:xfrm flipH="1" flipV="1">
              <a:off x="3786" y="2432"/>
              <a:ext cx="592" cy="1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굴림" pitchFamily="34" charset="-127"/>
              </a:endParaRPr>
            </a:p>
          </p:txBody>
        </p:sp>
        <p:pic>
          <p:nvPicPr>
            <p:cNvPr id="81948" name="Picture 1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06" y="2296"/>
              <a:ext cx="186" cy="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" name="TextBox 24"/>
          <p:cNvSpPr txBox="1"/>
          <p:nvPr/>
        </p:nvSpPr>
        <p:spPr>
          <a:xfrm>
            <a:off x="457200" y="4083800"/>
            <a:ext cx="3086100" cy="163121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000" u="sng" dirty="0">
                <a:latin typeface="Arial" pitchFamily="34" charset="0"/>
                <a:cs typeface="Arial" pitchFamily="34" charset="0"/>
              </a:rPr>
              <a:t>Domestic Dealers </a:t>
            </a:r>
          </a:p>
          <a:p>
            <a:pPr>
              <a:defRPr/>
            </a:pPr>
            <a:r>
              <a:rPr lang="en-US" sz="2000" u="sng" dirty="0">
                <a:latin typeface="Arial" pitchFamily="34" charset="0"/>
                <a:cs typeface="Arial" pitchFamily="34" charset="0"/>
              </a:rPr>
              <a:t>network </a:t>
            </a:r>
          </a:p>
          <a:p>
            <a:pPr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includes </a:t>
            </a:r>
          </a:p>
          <a:p>
            <a:pPr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64 dealers in all regions </a:t>
            </a:r>
          </a:p>
          <a:p>
            <a:pPr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of Uzbekistan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Блок-схема: альтернативный процесс 10"/>
          <p:cNvSpPr/>
          <p:nvPr/>
        </p:nvSpPr>
        <p:spPr>
          <a:xfrm>
            <a:off x="395536" y="116633"/>
            <a:ext cx="7920880" cy="504056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FFFF"/>
                </a:solidFill>
                <a:ea typeface="Gulim" pitchFamily="34" charset="-127"/>
              </a:rPr>
              <a:t>GM Global </a:t>
            </a:r>
            <a:r>
              <a:rPr lang="en-US" sz="2400" b="1" dirty="0">
                <a:solidFill>
                  <a:srgbClr val="FFFFFF"/>
                </a:solidFill>
                <a:ea typeface="Gulim" pitchFamily="34" charset="-127"/>
              </a:rPr>
              <a:t>Manufacturing Systems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3111500" y="3730625"/>
            <a:ext cx="1076325" cy="1147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latinLnBrk="1"/>
            <a:endParaRPr kumimoji="1" lang="ru-RU" sz="1200" b="1">
              <a:ea typeface="굴림" pitchFamily="50" charset="-127"/>
            </a:endParaRPr>
          </a:p>
        </p:txBody>
      </p:sp>
      <p:sp>
        <p:nvSpPr>
          <p:cNvPr id="13" name="Freeform 3"/>
          <p:cNvSpPr>
            <a:spLocks/>
          </p:cNvSpPr>
          <p:nvPr/>
        </p:nvSpPr>
        <p:spPr bwMode="auto">
          <a:xfrm>
            <a:off x="265113" y="4298950"/>
            <a:ext cx="8545512" cy="2138363"/>
          </a:xfrm>
          <a:custGeom>
            <a:avLst/>
            <a:gdLst>
              <a:gd name="T0" fmla="*/ 2147483647 w 5531"/>
              <a:gd name="T1" fmla="*/ 0 h 1240"/>
              <a:gd name="T2" fmla="*/ 2147483647 w 5531"/>
              <a:gd name="T3" fmla="*/ 0 h 1240"/>
              <a:gd name="T4" fmla="*/ 2147483647 w 5531"/>
              <a:gd name="T5" fmla="*/ 2147483647 h 1240"/>
              <a:gd name="T6" fmla="*/ 0 w 5531"/>
              <a:gd name="T7" fmla="*/ 2147483647 h 1240"/>
              <a:gd name="T8" fmla="*/ 2147483647 w 5531"/>
              <a:gd name="T9" fmla="*/ 0 h 12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531"/>
              <a:gd name="T16" fmla="*/ 0 h 1240"/>
              <a:gd name="T17" fmla="*/ 5531 w 5531"/>
              <a:gd name="T18" fmla="*/ 1240 h 12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531" h="1240">
                <a:moveTo>
                  <a:pt x="1077" y="0"/>
                </a:moveTo>
                <a:lnTo>
                  <a:pt x="4465" y="0"/>
                </a:lnTo>
                <a:lnTo>
                  <a:pt x="5530" y="1239"/>
                </a:lnTo>
                <a:lnTo>
                  <a:pt x="0" y="1228"/>
                </a:lnTo>
                <a:lnTo>
                  <a:pt x="1077" y="0"/>
                </a:lnTo>
              </a:path>
            </a:pathLst>
          </a:custGeom>
          <a:gradFill rotWithShape="0">
            <a:gsLst>
              <a:gs pos="0">
                <a:srgbClr val="00279F"/>
              </a:gs>
              <a:gs pos="100000">
                <a:srgbClr val="001F7F"/>
              </a:gs>
            </a:gsLst>
            <a:lin ang="5400000" scaled="1"/>
          </a:gradFill>
          <a:ln w="50800" cap="rnd">
            <a:solidFill>
              <a:srgbClr val="790015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5065713" y="4625975"/>
            <a:ext cx="2865437" cy="373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7302" tIns="47797" rIns="97302" bIns="47797">
            <a:spAutoFit/>
          </a:bodyPr>
          <a:lstStyle/>
          <a:p>
            <a:pPr algn="ctr" defTabSz="982663" latinLnBrk="1"/>
            <a:r>
              <a:rPr kumimoji="1" lang="en-US" altLang="ko-KR" b="1">
                <a:solidFill>
                  <a:schemeClr val="bg1"/>
                </a:solidFill>
                <a:ea typeface="굴림" pitchFamily="50" charset="-127"/>
              </a:rPr>
              <a:t>Short Lead Time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708150" y="5370513"/>
            <a:ext cx="5554663" cy="404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7302" tIns="47797" rIns="97302" bIns="47797">
            <a:spAutoFit/>
          </a:bodyPr>
          <a:lstStyle/>
          <a:p>
            <a:pPr algn="ctr" defTabSz="982663" latinLnBrk="1"/>
            <a:r>
              <a:rPr kumimoji="1" lang="en-US" altLang="ko-KR" sz="2000" b="1">
                <a:solidFill>
                  <a:schemeClr val="bg1"/>
                </a:solidFill>
                <a:ea typeface="굴림" pitchFamily="50" charset="-127"/>
              </a:rPr>
              <a:t>Continuous Improvement Company</a:t>
            </a: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2684463" y="5967413"/>
            <a:ext cx="3844925" cy="404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7302" tIns="47797" rIns="97302" bIns="47797">
            <a:spAutoFit/>
          </a:bodyPr>
          <a:lstStyle/>
          <a:p>
            <a:pPr algn="ctr" defTabSz="982663" latinLnBrk="1"/>
            <a:r>
              <a:rPr kumimoji="1" lang="en-US" altLang="ko-KR" sz="2000" b="1">
                <a:solidFill>
                  <a:schemeClr val="bg1"/>
                </a:solidFill>
                <a:ea typeface="굴림" pitchFamily="50" charset="-127"/>
              </a:rPr>
              <a:t>People Involvement Company</a:t>
            </a:r>
          </a:p>
        </p:txBody>
      </p: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1377950" y="4625975"/>
            <a:ext cx="2327275" cy="373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7302" tIns="47797" rIns="97302" bIns="47797">
            <a:spAutoFit/>
          </a:bodyPr>
          <a:lstStyle/>
          <a:p>
            <a:pPr algn="ctr" defTabSz="982663" latinLnBrk="1"/>
            <a:r>
              <a:rPr kumimoji="1" lang="en-US" altLang="ko-KR" b="1">
                <a:solidFill>
                  <a:schemeClr val="bg1"/>
                </a:solidFill>
                <a:ea typeface="굴림" pitchFamily="50" charset="-127"/>
              </a:rPr>
              <a:t>Standardization</a:t>
            </a:r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>
            <a:off x="3486150" y="4310063"/>
            <a:ext cx="0" cy="982662"/>
          </a:xfrm>
          <a:prstGeom prst="line">
            <a:avLst/>
          </a:prstGeom>
          <a:noFill/>
          <a:ln w="50800">
            <a:solidFill>
              <a:srgbClr val="676767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3316288" y="4625975"/>
            <a:ext cx="2279650" cy="373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7302" tIns="47797" rIns="97302" bIns="47797">
            <a:spAutoFit/>
          </a:bodyPr>
          <a:lstStyle/>
          <a:p>
            <a:pPr algn="ctr" defTabSz="982663" latinLnBrk="1"/>
            <a:r>
              <a:rPr kumimoji="1" lang="en-US" altLang="ko-KR" b="1">
                <a:solidFill>
                  <a:schemeClr val="bg1"/>
                </a:solidFill>
                <a:ea typeface="굴림" pitchFamily="50" charset="-127"/>
              </a:rPr>
              <a:t>Built-In-Quality</a:t>
            </a:r>
          </a:p>
        </p:txBody>
      </p:sp>
      <p:sp>
        <p:nvSpPr>
          <p:cNvPr id="29" name="AutoShape 10"/>
          <p:cNvSpPr>
            <a:spLocks noChangeArrowheads="1"/>
          </p:cNvSpPr>
          <p:nvPr/>
        </p:nvSpPr>
        <p:spPr bwMode="auto">
          <a:xfrm>
            <a:off x="1941513" y="1274763"/>
            <a:ext cx="5119687" cy="2895600"/>
          </a:xfrm>
          <a:prstGeom prst="triangle">
            <a:avLst>
              <a:gd name="adj" fmla="val 49968"/>
            </a:avLst>
          </a:prstGeom>
          <a:gradFill rotWithShape="0">
            <a:gsLst>
              <a:gs pos="0">
                <a:srgbClr val="00279F"/>
              </a:gs>
              <a:gs pos="100000">
                <a:srgbClr val="001F7F"/>
              </a:gs>
            </a:gsLst>
            <a:lin ang="5400000" scaled="1"/>
          </a:gradFill>
          <a:ln w="50800">
            <a:solidFill>
              <a:srgbClr val="790015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latinLnBrk="1"/>
            <a:endParaRPr kumimoji="1" lang="ru-RU" sz="1200" b="1">
              <a:ea typeface="굴림" pitchFamily="50" charset="-127"/>
            </a:endParaRPr>
          </a:p>
        </p:txBody>
      </p:sp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2714625" y="2084388"/>
            <a:ext cx="3581400" cy="2063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7302" tIns="47797" rIns="97302" bIns="47797">
            <a:spAutoFit/>
          </a:bodyPr>
          <a:lstStyle/>
          <a:p>
            <a:pPr marL="246063" indent="-246063" algn="ctr" defTabSz="982663" latinLnBrk="1">
              <a:lnSpc>
                <a:spcPct val="110000"/>
              </a:lnSpc>
              <a:spcBef>
                <a:spcPct val="10000"/>
              </a:spcBef>
              <a:buFontTx/>
              <a:buChar char="•"/>
            </a:pPr>
            <a:r>
              <a:rPr kumimoji="1" lang="en-US" altLang="ko-KR" b="1">
                <a:solidFill>
                  <a:schemeClr val="bg1"/>
                </a:solidFill>
                <a:ea typeface="Batang" pitchFamily="18" charset="-127"/>
              </a:rPr>
              <a:t>Safety</a:t>
            </a:r>
            <a:endParaRPr kumimoji="1" lang="ko-KR" altLang="ko-KR" b="1">
              <a:solidFill>
                <a:srgbClr val="FFFF00"/>
              </a:solidFill>
              <a:ea typeface="Batang" pitchFamily="18" charset="-127"/>
            </a:endParaRPr>
          </a:p>
          <a:p>
            <a:pPr marL="246063" indent="-246063" algn="ctr" defTabSz="982663" latinLnBrk="1">
              <a:lnSpc>
                <a:spcPct val="110000"/>
              </a:lnSpc>
              <a:spcBef>
                <a:spcPct val="10000"/>
              </a:spcBef>
              <a:buFontTx/>
              <a:buChar char="•"/>
            </a:pPr>
            <a:r>
              <a:rPr kumimoji="1" lang="en-US" altLang="ko-KR" b="1">
                <a:solidFill>
                  <a:schemeClr val="bg1"/>
                </a:solidFill>
                <a:ea typeface="Batang" pitchFamily="18" charset="-127"/>
              </a:rPr>
              <a:t>People</a:t>
            </a:r>
            <a:endParaRPr kumimoji="1" lang="ko-KR" altLang="ko-KR" b="1">
              <a:solidFill>
                <a:schemeClr val="bg1"/>
              </a:solidFill>
              <a:ea typeface="Batang" pitchFamily="18" charset="-127"/>
            </a:endParaRPr>
          </a:p>
          <a:p>
            <a:pPr marL="246063" indent="-246063" algn="ctr" defTabSz="982663" latinLnBrk="1">
              <a:lnSpc>
                <a:spcPct val="110000"/>
              </a:lnSpc>
              <a:spcBef>
                <a:spcPct val="10000"/>
              </a:spcBef>
              <a:buFontTx/>
              <a:buChar char="•"/>
            </a:pPr>
            <a:r>
              <a:rPr kumimoji="1" lang="en-US" altLang="ko-KR" b="1">
                <a:solidFill>
                  <a:schemeClr val="bg1"/>
                </a:solidFill>
                <a:ea typeface="Batang" pitchFamily="18" charset="-127"/>
              </a:rPr>
              <a:t>Quality</a:t>
            </a:r>
            <a:endParaRPr kumimoji="1" lang="ko-KR" altLang="ko-KR" b="1">
              <a:solidFill>
                <a:srgbClr val="FFFF00"/>
              </a:solidFill>
              <a:ea typeface="Batang" pitchFamily="18" charset="-127"/>
            </a:endParaRPr>
          </a:p>
          <a:p>
            <a:pPr marL="246063" indent="-246063" algn="ctr" defTabSz="982663" latinLnBrk="1">
              <a:lnSpc>
                <a:spcPct val="110000"/>
              </a:lnSpc>
              <a:spcBef>
                <a:spcPct val="10000"/>
              </a:spcBef>
              <a:buFontTx/>
              <a:buChar char="•"/>
            </a:pPr>
            <a:r>
              <a:rPr kumimoji="1" lang="en-US" altLang="ko-KR" b="1">
                <a:solidFill>
                  <a:schemeClr val="bg1"/>
                </a:solidFill>
                <a:ea typeface="Batang" pitchFamily="18" charset="-127"/>
              </a:rPr>
              <a:t>Responsiveness</a:t>
            </a:r>
            <a:endParaRPr kumimoji="1" lang="ko-KR" altLang="ko-KR" b="1">
              <a:solidFill>
                <a:srgbClr val="FFFF00"/>
              </a:solidFill>
              <a:ea typeface="Batang" pitchFamily="18" charset="-127"/>
            </a:endParaRPr>
          </a:p>
          <a:p>
            <a:pPr marL="246063" indent="-246063" algn="ctr" defTabSz="982663" latinLnBrk="1">
              <a:lnSpc>
                <a:spcPct val="110000"/>
              </a:lnSpc>
              <a:spcBef>
                <a:spcPct val="10000"/>
              </a:spcBef>
              <a:buFontTx/>
              <a:buChar char="•"/>
            </a:pPr>
            <a:r>
              <a:rPr kumimoji="1" lang="en-US" altLang="ko-KR" b="1">
                <a:solidFill>
                  <a:schemeClr val="bg1"/>
                </a:solidFill>
                <a:ea typeface="Batang" pitchFamily="18" charset="-127"/>
              </a:rPr>
              <a:t>Cost</a:t>
            </a:r>
          </a:p>
          <a:p>
            <a:pPr marL="246063" indent="-246063" algn="ctr" defTabSz="982663" latinLnBrk="1">
              <a:lnSpc>
                <a:spcPct val="110000"/>
              </a:lnSpc>
              <a:spcBef>
                <a:spcPct val="10000"/>
              </a:spcBef>
              <a:buFontTx/>
              <a:buChar char="•"/>
            </a:pPr>
            <a:r>
              <a:rPr kumimoji="1" lang="en-US" altLang="ko-KR" b="1">
                <a:solidFill>
                  <a:schemeClr val="bg1"/>
                </a:solidFill>
                <a:ea typeface="Batang" pitchFamily="18" charset="-127"/>
              </a:rPr>
              <a:t>Environment</a:t>
            </a:r>
            <a:endParaRPr kumimoji="1" lang="ko-KR" altLang="ko-KR" b="1">
              <a:solidFill>
                <a:srgbClr val="FFFF00"/>
              </a:solidFill>
              <a:ea typeface="Batang" pitchFamily="18" charset="-127"/>
            </a:endParaRPr>
          </a:p>
        </p:txBody>
      </p:sp>
      <p:sp>
        <p:nvSpPr>
          <p:cNvPr id="31" name="AutoShape 12"/>
          <p:cNvSpPr>
            <a:spLocks noChangeArrowheads="1"/>
          </p:cNvSpPr>
          <p:nvPr/>
        </p:nvSpPr>
        <p:spPr bwMode="auto">
          <a:xfrm rot="-5400000">
            <a:off x="2086769" y="3967957"/>
            <a:ext cx="441325" cy="420687"/>
          </a:xfrm>
          <a:prstGeom prst="rightArrow">
            <a:avLst>
              <a:gd name="adj1" fmla="val 50000"/>
              <a:gd name="adj2" fmla="val 52487"/>
            </a:avLst>
          </a:prstGeom>
          <a:solidFill>
            <a:srgbClr val="676767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latinLnBrk="1"/>
            <a:endParaRPr kumimoji="1" lang="ru-RU" sz="1200" b="1">
              <a:ea typeface="굴림" pitchFamily="50" charset="-127"/>
            </a:endParaRPr>
          </a:p>
        </p:txBody>
      </p:sp>
      <p:sp>
        <p:nvSpPr>
          <p:cNvPr id="32" name="AutoShape 13"/>
          <p:cNvSpPr>
            <a:spLocks noChangeArrowheads="1"/>
          </p:cNvSpPr>
          <p:nvPr/>
        </p:nvSpPr>
        <p:spPr bwMode="auto">
          <a:xfrm rot="-5400000">
            <a:off x="2811462" y="3965576"/>
            <a:ext cx="441325" cy="425450"/>
          </a:xfrm>
          <a:prstGeom prst="rightArrow">
            <a:avLst>
              <a:gd name="adj1" fmla="val 50000"/>
              <a:gd name="adj2" fmla="val 51899"/>
            </a:avLst>
          </a:prstGeom>
          <a:solidFill>
            <a:srgbClr val="676767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latinLnBrk="1"/>
            <a:endParaRPr kumimoji="1" lang="ru-RU" sz="1200" b="1">
              <a:ea typeface="굴림" pitchFamily="50" charset="-127"/>
            </a:endParaRPr>
          </a:p>
        </p:txBody>
      </p:sp>
      <p:sp>
        <p:nvSpPr>
          <p:cNvPr id="33" name="AutoShape 14"/>
          <p:cNvSpPr>
            <a:spLocks noChangeArrowheads="1"/>
          </p:cNvSpPr>
          <p:nvPr/>
        </p:nvSpPr>
        <p:spPr bwMode="auto">
          <a:xfrm rot="-5400000">
            <a:off x="3540125" y="3965576"/>
            <a:ext cx="441325" cy="425450"/>
          </a:xfrm>
          <a:prstGeom prst="rightArrow">
            <a:avLst>
              <a:gd name="adj1" fmla="val 50000"/>
              <a:gd name="adj2" fmla="val 51899"/>
            </a:avLst>
          </a:prstGeom>
          <a:solidFill>
            <a:srgbClr val="676767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latinLnBrk="1"/>
            <a:endParaRPr kumimoji="1" lang="ru-RU" sz="1200" b="1">
              <a:ea typeface="굴림" pitchFamily="50" charset="-127"/>
            </a:endParaRPr>
          </a:p>
        </p:txBody>
      </p:sp>
      <p:sp>
        <p:nvSpPr>
          <p:cNvPr id="34" name="AutoShape 15"/>
          <p:cNvSpPr>
            <a:spLocks noChangeArrowheads="1"/>
          </p:cNvSpPr>
          <p:nvPr/>
        </p:nvSpPr>
        <p:spPr bwMode="auto">
          <a:xfrm rot="-5400000">
            <a:off x="4263231" y="3967957"/>
            <a:ext cx="441325" cy="420688"/>
          </a:xfrm>
          <a:prstGeom prst="rightArrow">
            <a:avLst>
              <a:gd name="adj1" fmla="val 50000"/>
              <a:gd name="adj2" fmla="val 52487"/>
            </a:avLst>
          </a:prstGeom>
          <a:solidFill>
            <a:srgbClr val="676767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latinLnBrk="1"/>
            <a:endParaRPr kumimoji="1" lang="ru-RU" sz="1200" b="1">
              <a:ea typeface="굴림" pitchFamily="50" charset="-127"/>
            </a:endParaRPr>
          </a:p>
        </p:txBody>
      </p:sp>
      <p:sp>
        <p:nvSpPr>
          <p:cNvPr id="35" name="AutoShape 16"/>
          <p:cNvSpPr>
            <a:spLocks noChangeArrowheads="1"/>
          </p:cNvSpPr>
          <p:nvPr/>
        </p:nvSpPr>
        <p:spPr bwMode="auto">
          <a:xfrm rot="-5400000">
            <a:off x="4990306" y="3966370"/>
            <a:ext cx="441325" cy="423862"/>
          </a:xfrm>
          <a:prstGeom prst="rightArrow">
            <a:avLst>
              <a:gd name="adj1" fmla="val 50000"/>
              <a:gd name="adj2" fmla="val 52094"/>
            </a:avLst>
          </a:prstGeom>
          <a:solidFill>
            <a:srgbClr val="676767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latinLnBrk="1"/>
            <a:endParaRPr kumimoji="1" lang="ru-RU" sz="1200" b="1">
              <a:ea typeface="굴림" pitchFamily="50" charset="-127"/>
            </a:endParaRPr>
          </a:p>
        </p:txBody>
      </p:sp>
      <p:sp>
        <p:nvSpPr>
          <p:cNvPr id="36" name="AutoShape 17"/>
          <p:cNvSpPr>
            <a:spLocks noChangeArrowheads="1"/>
          </p:cNvSpPr>
          <p:nvPr/>
        </p:nvSpPr>
        <p:spPr bwMode="auto">
          <a:xfrm rot="-5400000">
            <a:off x="5718175" y="3965576"/>
            <a:ext cx="441325" cy="425450"/>
          </a:xfrm>
          <a:prstGeom prst="rightArrow">
            <a:avLst>
              <a:gd name="adj1" fmla="val 50000"/>
              <a:gd name="adj2" fmla="val 51899"/>
            </a:avLst>
          </a:prstGeom>
          <a:solidFill>
            <a:srgbClr val="676767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latinLnBrk="1"/>
            <a:endParaRPr kumimoji="1" lang="ru-RU" sz="1200" b="1">
              <a:ea typeface="굴림" pitchFamily="50" charset="-127"/>
            </a:endParaRPr>
          </a:p>
        </p:txBody>
      </p:sp>
      <p:sp>
        <p:nvSpPr>
          <p:cNvPr id="37" name="AutoShape 18"/>
          <p:cNvSpPr>
            <a:spLocks noChangeArrowheads="1"/>
          </p:cNvSpPr>
          <p:nvPr/>
        </p:nvSpPr>
        <p:spPr bwMode="auto">
          <a:xfrm rot="-5400000">
            <a:off x="6443662" y="3965576"/>
            <a:ext cx="441325" cy="425450"/>
          </a:xfrm>
          <a:prstGeom prst="rightArrow">
            <a:avLst>
              <a:gd name="adj1" fmla="val 50000"/>
              <a:gd name="adj2" fmla="val 51899"/>
            </a:avLst>
          </a:prstGeom>
          <a:solidFill>
            <a:srgbClr val="676767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latinLnBrk="1"/>
            <a:endParaRPr kumimoji="1" lang="ru-RU" sz="1200" b="1">
              <a:ea typeface="굴림" pitchFamily="50" charset="-127"/>
            </a:endParaRPr>
          </a:p>
        </p:txBody>
      </p:sp>
      <p:sp>
        <p:nvSpPr>
          <p:cNvPr id="38" name="Line 19"/>
          <p:cNvSpPr>
            <a:spLocks noChangeShapeType="1"/>
          </p:cNvSpPr>
          <p:nvPr/>
        </p:nvSpPr>
        <p:spPr bwMode="auto">
          <a:xfrm>
            <a:off x="1125538" y="5300663"/>
            <a:ext cx="6721475" cy="0"/>
          </a:xfrm>
          <a:prstGeom prst="line">
            <a:avLst/>
          </a:prstGeom>
          <a:noFill/>
          <a:ln w="50800">
            <a:solidFill>
              <a:srgbClr val="676767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9" name="Line 20"/>
          <p:cNvSpPr>
            <a:spLocks noChangeShapeType="1"/>
          </p:cNvSpPr>
          <p:nvPr/>
        </p:nvSpPr>
        <p:spPr bwMode="auto">
          <a:xfrm>
            <a:off x="687388" y="5849938"/>
            <a:ext cx="7596187" cy="0"/>
          </a:xfrm>
          <a:prstGeom prst="line">
            <a:avLst/>
          </a:prstGeom>
          <a:noFill/>
          <a:ln w="50800">
            <a:solidFill>
              <a:srgbClr val="676767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0" name="Line 21"/>
          <p:cNvSpPr>
            <a:spLocks noChangeShapeType="1"/>
          </p:cNvSpPr>
          <p:nvPr/>
        </p:nvSpPr>
        <p:spPr bwMode="auto">
          <a:xfrm>
            <a:off x="5514975" y="4297363"/>
            <a:ext cx="0" cy="981075"/>
          </a:xfrm>
          <a:prstGeom prst="line">
            <a:avLst/>
          </a:prstGeom>
          <a:noFill/>
          <a:ln w="50800">
            <a:solidFill>
              <a:srgbClr val="676767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" name="Text Box 23"/>
          <p:cNvSpPr txBox="1">
            <a:spLocks noChangeArrowheads="1"/>
          </p:cNvSpPr>
          <p:nvPr/>
        </p:nvSpPr>
        <p:spPr bwMode="auto">
          <a:xfrm>
            <a:off x="1090613" y="691927"/>
            <a:ext cx="6748462" cy="504825"/>
          </a:xfrm>
          <a:prstGeom prst="rect">
            <a:avLst/>
          </a:prstGeom>
          <a:solidFill>
            <a:srgbClr val="99CCFF"/>
          </a:solidFill>
          <a:ln w="9525">
            <a:solidFill>
              <a:srgbClr val="790015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8307" tIns="49154" rIns="98307" bIns="49154">
            <a:spAutoFit/>
          </a:bodyPr>
          <a:lstStyle/>
          <a:p>
            <a:pPr defTabSz="982663" latinLnBrk="1">
              <a:spcBef>
                <a:spcPct val="50000"/>
              </a:spcBef>
              <a:defRPr/>
            </a:pPr>
            <a:r>
              <a:rPr kumimoji="1" lang="ko-KR" altLang="en-US" sz="2600" b="1" dirty="0">
                <a:solidFill>
                  <a:srgbClr val="790015"/>
                </a:solidFill>
                <a:ea typeface="굴림" pitchFamily="34" charset="-127"/>
              </a:rPr>
              <a:t>G</a:t>
            </a:r>
            <a:r>
              <a:rPr kumimoji="1" lang="en-US" altLang="ko-KR" sz="2600" b="1" dirty="0">
                <a:solidFill>
                  <a:srgbClr val="790015"/>
                </a:solidFill>
                <a:ea typeface="굴림" pitchFamily="34" charset="-127"/>
              </a:rPr>
              <a:t>OOD PROCESSES       GOOD RESULTS</a:t>
            </a:r>
            <a:endParaRPr kumimoji="1" lang="ko-KR" altLang="ko-KR" sz="2500" b="1" dirty="0">
              <a:solidFill>
                <a:srgbClr val="790015"/>
              </a:solidFill>
              <a:ea typeface="굴림" pitchFamily="34" charset="-127"/>
            </a:endParaRPr>
          </a:p>
        </p:txBody>
      </p:sp>
      <p:sp>
        <p:nvSpPr>
          <p:cNvPr id="42" name="AutoShape 27"/>
          <p:cNvSpPr>
            <a:spLocks noChangeArrowheads="1"/>
          </p:cNvSpPr>
          <p:nvPr/>
        </p:nvSpPr>
        <p:spPr bwMode="auto">
          <a:xfrm>
            <a:off x="3582988" y="1003300"/>
            <a:ext cx="1998662" cy="1198563"/>
          </a:xfrm>
          <a:prstGeom prst="star16">
            <a:avLst>
              <a:gd name="adj" fmla="val 37500"/>
            </a:avLst>
          </a:prstGeom>
          <a:solidFill>
            <a:srgbClr val="FFCC00"/>
          </a:solidFill>
          <a:ln w="12700">
            <a:solidFill>
              <a:srgbClr val="00279F"/>
            </a:solidFill>
            <a:miter lim="800000"/>
            <a:headEnd/>
            <a:tailEnd/>
          </a:ln>
        </p:spPr>
        <p:txBody>
          <a:bodyPr wrap="none" lIns="97302" tIns="47797" rIns="97302" bIns="47797" anchor="ctr"/>
          <a:lstStyle/>
          <a:p>
            <a:pPr algn="ctr" defTabSz="982663" latinLnBrk="1"/>
            <a:r>
              <a:rPr kumimoji="1" lang="en-US" altLang="ko-KR" sz="1900" b="1">
                <a:solidFill>
                  <a:srgbClr val="FF0000"/>
                </a:solidFill>
                <a:ea typeface="굴림" pitchFamily="50" charset="-127"/>
              </a:rPr>
              <a:t>Vision/</a:t>
            </a:r>
          </a:p>
          <a:p>
            <a:pPr algn="ctr" defTabSz="982663" latinLnBrk="1"/>
            <a:r>
              <a:rPr kumimoji="1" lang="en-US" altLang="ko-KR" sz="1900" b="1">
                <a:solidFill>
                  <a:srgbClr val="FF0000"/>
                </a:solidFill>
                <a:ea typeface="굴림" pitchFamily="50" charset="-127"/>
              </a:rPr>
              <a:t>Mission</a:t>
            </a:r>
            <a:endParaRPr kumimoji="1" lang="en-US" altLang="ko-KR" sz="1900" b="1">
              <a:solidFill>
                <a:srgbClr val="00279F"/>
              </a:solidFill>
              <a:ea typeface="굴림" pitchFamily="50" charset="-127"/>
            </a:endParaRPr>
          </a:p>
        </p:txBody>
      </p:sp>
      <p:sp>
        <p:nvSpPr>
          <p:cNvPr id="43" name="Rectangle 28"/>
          <p:cNvSpPr>
            <a:spLocks noChangeArrowheads="1"/>
          </p:cNvSpPr>
          <p:nvPr/>
        </p:nvSpPr>
        <p:spPr bwMode="auto">
          <a:xfrm>
            <a:off x="-53975" y="3957638"/>
            <a:ext cx="1771650" cy="11731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7302" tIns="47797" rIns="97302" bIns="47797">
            <a:spAutoFit/>
          </a:bodyPr>
          <a:lstStyle/>
          <a:p>
            <a:pPr algn="ctr" defTabSz="982663" latinLnBrk="1"/>
            <a:r>
              <a:rPr kumimoji="1" lang="en-US" altLang="ko-KR" sz="2400" b="1">
                <a:solidFill>
                  <a:srgbClr val="790015"/>
                </a:solidFill>
                <a:ea typeface="굴림" pitchFamily="50" charset="-127"/>
              </a:rPr>
              <a:t> Lean Principles</a:t>
            </a:r>
          </a:p>
          <a:p>
            <a:pPr algn="ctr" defTabSz="982663" latinLnBrk="1"/>
            <a:r>
              <a:rPr kumimoji="1" lang="en-US" altLang="ko-KR" sz="2200" b="1" i="1">
                <a:solidFill>
                  <a:srgbClr val="790015"/>
                </a:solidFill>
                <a:ea typeface="굴림" pitchFamily="50" charset="-127"/>
              </a:rPr>
              <a:t>(Process)</a:t>
            </a:r>
            <a:endParaRPr kumimoji="1" lang="ko-KR" altLang="en-US" sz="2200" b="1" i="1">
              <a:solidFill>
                <a:srgbClr val="0000FF"/>
              </a:solidFill>
              <a:ea typeface="굴림" pitchFamily="50" charset="-127"/>
            </a:endParaRPr>
          </a:p>
        </p:txBody>
      </p:sp>
      <p:sp>
        <p:nvSpPr>
          <p:cNvPr id="44" name="Rectangle 29"/>
          <p:cNvSpPr>
            <a:spLocks noChangeArrowheads="1"/>
          </p:cNvSpPr>
          <p:nvPr/>
        </p:nvSpPr>
        <p:spPr bwMode="auto">
          <a:xfrm>
            <a:off x="536575" y="2341563"/>
            <a:ext cx="2940050" cy="804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7302" tIns="47797" rIns="97302" bIns="47797">
            <a:spAutoFit/>
          </a:bodyPr>
          <a:lstStyle/>
          <a:p>
            <a:pPr algn="ctr" defTabSz="982663" latinLnBrk="1"/>
            <a:r>
              <a:rPr kumimoji="1" lang="en-US" altLang="ko-KR" sz="2400" b="1">
                <a:solidFill>
                  <a:srgbClr val="790015"/>
                </a:solidFill>
                <a:ea typeface="굴림" pitchFamily="50" charset="-127"/>
              </a:rPr>
              <a:t> Goals</a:t>
            </a:r>
            <a:r>
              <a:rPr kumimoji="1" lang="ko-KR" altLang="en-US" sz="2400" b="1">
                <a:solidFill>
                  <a:srgbClr val="790015"/>
                </a:solidFill>
                <a:ea typeface="굴림" pitchFamily="50" charset="-127"/>
              </a:rPr>
              <a:t> &amp; </a:t>
            </a:r>
            <a:r>
              <a:rPr kumimoji="1" lang="en-US" altLang="ko-KR" sz="2400" b="1">
                <a:solidFill>
                  <a:srgbClr val="790015"/>
                </a:solidFill>
                <a:ea typeface="굴림" pitchFamily="50" charset="-127"/>
              </a:rPr>
              <a:t>Metrics </a:t>
            </a:r>
            <a:r>
              <a:rPr kumimoji="1" lang="en-US" altLang="ko-KR" sz="2200" b="1" i="1">
                <a:solidFill>
                  <a:srgbClr val="790015"/>
                </a:solidFill>
                <a:ea typeface="굴림" pitchFamily="50" charset="-127"/>
              </a:rPr>
              <a:t>(Results)</a:t>
            </a:r>
            <a:endParaRPr kumimoji="1" lang="ko-KR" altLang="en-US" sz="2200" b="1" i="1">
              <a:solidFill>
                <a:srgbClr val="0000FF"/>
              </a:solidFill>
              <a:ea typeface="굴림" pitchFamily="50" charset="-127"/>
            </a:endParaRPr>
          </a:p>
        </p:txBody>
      </p:sp>
      <p:grpSp>
        <p:nvGrpSpPr>
          <p:cNvPr id="45" name="Group 2"/>
          <p:cNvGrpSpPr>
            <a:grpSpLocks/>
          </p:cNvGrpSpPr>
          <p:nvPr/>
        </p:nvGrpSpPr>
        <p:grpSpPr bwMode="auto">
          <a:xfrm>
            <a:off x="6113463" y="1285875"/>
            <a:ext cx="2743200" cy="1733550"/>
            <a:chOff x="3825" y="619"/>
            <a:chExt cx="2223" cy="1637"/>
          </a:xfrm>
        </p:grpSpPr>
        <p:pic>
          <p:nvPicPr>
            <p:cNvPr id="46" name="Picture 3" descr="GMSAtom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25" y="619"/>
              <a:ext cx="2223" cy="1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7" name="Group 4"/>
            <p:cNvGrpSpPr>
              <a:grpSpLocks/>
            </p:cNvGrpSpPr>
            <p:nvPr/>
          </p:nvGrpSpPr>
          <p:grpSpPr bwMode="auto">
            <a:xfrm>
              <a:off x="4511" y="1051"/>
              <a:ext cx="854" cy="896"/>
              <a:chOff x="4511" y="1051"/>
              <a:chExt cx="854" cy="896"/>
            </a:xfrm>
          </p:grpSpPr>
          <p:sp>
            <p:nvSpPr>
              <p:cNvPr id="48" name="Oval 5"/>
              <p:cNvSpPr>
                <a:spLocks noChangeArrowheads="1"/>
              </p:cNvSpPr>
              <p:nvPr/>
            </p:nvSpPr>
            <p:spPr bwMode="auto">
              <a:xfrm>
                <a:off x="4538" y="1051"/>
                <a:ext cx="797" cy="896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FF99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lIns="98325" tIns="49163" rIns="98325" bIns="49163">
                <a:spAutoFit/>
              </a:bodyPr>
              <a:lstStyle/>
              <a:p>
                <a:pPr algn="ctr" latinLnBrk="1"/>
                <a:endParaRPr kumimoji="1" lang="ru-RU" sz="1200" b="1">
                  <a:ea typeface="굴림" pitchFamily="50" charset="-127"/>
                </a:endParaRPr>
              </a:p>
            </p:txBody>
          </p:sp>
          <p:sp>
            <p:nvSpPr>
              <p:cNvPr id="49" name="Text Box 6"/>
              <p:cNvSpPr txBox="1">
                <a:spLocks noChangeArrowheads="1"/>
              </p:cNvSpPr>
              <p:nvPr/>
            </p:nvSpPr>
            <p:spPr bwMode="auto">
              <a:xfrm>
                <a:off x="4511" y="1370"/>
                <a:ext cx="854" cy="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8325" tIns="49163" rIns="98325" bIns="49163">
                <a:spAutoFit/>
              </a:bodyPr>
              <a:lstStyle/>
              <a:p>
                <a:pPr algn="ctr" defTabSz="982663" latinLnBrk="1">
                  <a:spcBef>
                    <a:spcPct val="50000"/>
                  </a:spcBef>
                  <a:defRPr/>
                </a:pPr>
                <a:r>
                  <a:rPr kumimoji="1" lang="en-US" altLang="ko-KR" sz="2000" b="1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Black" pitchFamily="34" charset="0"/>
                    <a:ea typeface="굴림" pitchFamily="34" charset="-127"/>
                    <a:cs typeface="+mn-cs"/>
                  </a:rPr>
                  <a:t>GMS</a:t>
                </a:r>
              </a:p>
            </p:txBody>
          </p:sp>
        </p:grpSp>
      </p:grpSp>
      <p:pic>
        <p:nvPicPr>
          <p:cNvPr id="50" name="Picture 9" descr="Копия logo_uzavtosanoa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8200" y="71438"/>
            <a:ext cx="61436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Содержимое 3" descr="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9763"/>
            <a:ext cx="3190875" cy="2392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7" name="Picture 29" descr="C:\Documents and Settings\Admin\Мои документы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5263" y="3214688"/>
            <a:ext cx="3551237" cy="24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Содержимое 3" descr="1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0588" y="3214688"/>
            <a:ext cx="3173412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Блок-схема: альтернативный процесс 51"/>
          <p:cNvSpPr/>
          <p:nvPr/>
        </p:nvSpPr>
        <p:spPr>
          <a:xfrm>
            <a:off x="98984" y="61886"/>
            <a:ext cx="8289440" cy="486794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Samarkand Automobile Factory 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(SAF)</a:t>
            </a:r>
            <a:endParaRPr lang="ru-RU" b="1" dirty="0">
              <a:solidFill>
                <a:schemeClr val="bg1"/>
              </a:solidFill>
              <a:latin typeface="+mj-lt"/>
              <a:ea typeface="굴림" pitchFamily="50" charset="-127"/>
              <a:cs typeface="Arial" pitchFamily="34" charset="0"/>
            </a:endParaRPr>
          </a:p>
        </p:txBody>
      </p:sp>
      <p:pic>
        <p:nvPicPr>
          <p:cNvPr id="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5" y="640656"/>
            <a:ext cx="8858250" cy="2500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aphicFrame>
        <p:nvGraphicFramePr>
          <p:cNvPr id="54" name="Group 34"/>
          <p:cNvGraphicFramePr>
            <a:graphicFrameLocks noGrp="1"/>
          </p:cNvGraphicFramePr>
          <p:nvPr/>
        </p:nvGraphicFramePr>
        <p:xfrm>
          <a:off x="142844" y="620687"/>
          <a:ext cx="4213132" cy="5760641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1645755"/>
                <a:gridCol w="2567377"/>
              </a:tblGrid>
              <a:tr h="684857"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200" b="1" u="none" strike="noStrike" cap="all" spc="0" normalizeH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Founders</a:t>
                      </a:r>
                      <a:endParaRPr kumimoji="0" lang="ru-RU" sz="1200" b="1" i="0" u="none" strike="noStrike" cap="all" spc="0" normalizeH="0" baseline="0" dirty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marL="61479" marR="61479" marT="40988" marB="40988" anchor="ctr" horzOverflow="overflow">
                    <a:solidFill>
                      <a:schemeClr val="accent2">
                        <a:tint val="20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1" u="none" strike="noStrike" cap="all" spc="0" normalizeH="0" baseline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Uzavtosanoat, Asaka Bank, Itochu corporation </a:t>
                      </a:r>
                      <a:endParaRPr kumimoji="0" lang="ru-RU" sz="1200" b="1" i="0" u="none" strike="noStrike" cap="all" spc="0" normalizeH="0" baseline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marL="61479" marR="61479" marT="40988" marB="40988" anchor="ctr" horzOverflow="overflow">
                    <a:solidFill>
                      <a:schemeClr val="accent2">
                        <a:tint val="20000"/>
                        <a:alpha val="55000"/>
                      </a:schemeClr>
                    </a:solidFill>
                  </a:tcPr>
                </a:tc>
              </a:tr>
              <a:tr h="978119"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200" b="1" u="none" strike="noStrike" cap="all" spc="0" normalizeH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Authorized fund</a:t>
                      </a:r>
                      <a:endParaRPr kumimoji="0" lang="ru-RU" sz="1200" b="1" i="0" u="none" strike="noStrike" cap="all" spc="0" normalizeH="0" baseline="0" dirty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marL="61479" marR="61479" marT="40988" marB="40988" anchor="ctr" horzOverflow="overflow">
                    <a:solidFill>
                      <a:schemeClr val="accent2">
                        <a:tint val="20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1" u="none" strike="noStrike" cap="all" spc="0" normalizeH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66</a:t>
                      </a:r>
                      <a:r>
                        <a:rPr kumimoji="0" lang="ru-RU" sz="1200" b="1" u="none" strike="noStrike" cap="all" spc="0" normalizeH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% - </a:t>
                      </a:r>
                      <a:r>
                        <a:rPr kumimoji="0" lang="en-US" sz="1200" b="1" u="none" strike="noStrike" cap="all" spc="0" normalizeH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Uzavtosanoat</a:t>
                      </a:r>
                    </a:p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1" u="none" strike="noStrike" cap="all" spc="0" normalizeH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26% - </a:t>
                      </a:r>
                      <a:r>
                        <a:rPr kumimoji="0" lang="en-US" sz="1200" b="1" u="none" strike="noStrike" cap="all" spc="0" normalizeH="0" baseline="0" dirty="0" err="1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Asaka</a:t>
                      </a:r>
                      <a:r>
                        <a:rPr kumimoji="0" lang="en-US" sz="1200" b="1" u="none" strike="noStrike" cap="all" spc="0" normalizeH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 Bank</a:t>
                      </a:r>
                    </a:p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1" u="none" strike="noStrike" cap="all" spc="0" normalizeH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8%   - Itochu Corporation</a:t>
                      </a:r>
                      <a:endParaRPr kumimoji="0" lang="ru-RU" sz="1200" b="1" i="0" u="none" strike="noStrike" cap="all" spc="0" normalizeH="0" baseline="0" dirty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marL="61479" marR="61479" marT="40988" marB="40988" anchor="ctr" horzOverflow="overflow">
                    <a:solidFill>
                      <a:schemeClr val="accent2">
                        <a:tint val="20000"/>
                        <a:alpha val="55000"/>
                      </a:schemeClr>
                    </a:solidFill>
                  </a:tcPr>
                </a:tc>
              </a:tr>
              <a:tr h="389868"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200" b="1" u="none" strike="noStrike" cap="all" spc="0" normalizeH="0" baseline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Establishment</a:t>
                      </a:r>
                      <a:endParaRPr kumimoji="0" lang="ru-RU" sz="1200" b="1" i="0" u="none" strike="noStrike" cap="all" spc="0" normalizeH="0" baseline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marL="61479" marR="61479" marT="40988" marB="40988" anchor="ctr" horzOverflow="overflow">
                    <a:solidFill>
                      <a:schemeClr val="accent2">
                        <a:tint val="20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200" b="1" u="none" strike="noStrike" cap="all" spc="0" normalizeH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November 6, 1996</a:t>
                      </a:r>
                      <a:endParaRPr kumimoji="0" lang="ru-RU" sz="1200" b="1" i="0" u="none" strike="noStrike" cap="all" spc="0" normalizeH="0" baseline="0" dirty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marL="61479" marR="61479" marT="40988" marB="40988" anchor="ctr" horzOverflow="overflow">
                    <a:solidFill>
                      <a:schemeClr val="accent2">
                        <a:tint val="20000"/>
                        <a:alpha val="55000"/>
                      </a:schemeClr>
                    </a:solidFill>
                  </a:tcPr>
                </a:tc>
              </a:tr>
              <a:tr h="555475"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200" b="1" u="none" strike="noStrike" cap="all" spc="0" normalizeH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Start</a:t>
                      </a:r>
                      <a:endParaRPr kumimoji="0" lang="ru-RU" sz="1200" b="1" i="0" u="none" strike="noStrike" cap="all" spc="0" normalizeH="0" baseline="0" dirty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marL="61479" marR="61479" marT="40988" marB="40988" anchor="ctr" horzOverflow="overflow">
                    <a:solidFill>
                      <a:schemeClr val="accent2">
                        <a:tint val="20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200" b="1" u="none" strike="noStrike" cap="all" spc="0" normalizeH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March 16, 1999</a:t>
                      </a:r>
                      <a:endParaRPr kumimoji="0" lang="ru-RU" sz="1200" b="1" i="0" u="none" strike="noStrike" cap="all" spc="0" normalizeH="0" baseline="0" dirty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marL="61479" marR="61479" marT="40988" marB="40988" anchor="ctr" horzOverflow="overflow">
                    <a:solidFill>
                      <a:schemeClr val="accent2">
                        <a:tint val="20000"/>
                        <a:alpha val="55000"/>
                      </a:schemeClr>
                    </a:solidFill>
                  </a:tcPr>
                </a:tc>
              </a:tr>
              <a:tr h="429545"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200" b="1" u="none" strike="noStrike" cap="all" spc="0" normalizeH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Location</a:t>
                      </a:r>
                      <a:endParaRPr kumimoji="0" lang="ru-RU" sz="1200" b="1" i="0" u="none" strike="noStrike" cap="all" spc="0" normalizeH="0" baseline="0" dirty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marL="61479" marR="61479" marT="40988" marB="40988" anchor="ctr" horzOverflow="overflow">
                    <a:solidFill>
                      <a:schemeClr val="accent2">
                        <a:tint val="20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200" b="1" u="none" strike="noStrike" cap="all" spc="0" normalizeH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Samarkand city</a:t>
                      </a:r>
                      <a:endParaRPr kumimoji="0" lang="ru-RU" sz="1200" b="1" i="0" u="none" strike="noStrike" cap="all" spc="0" normalizeH="0" baseline="0" dirty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marL="61479" marR="61479" marT="40988" marB="40988" anchor="ctr" horzOverflow="overflow">
                    <a:solidFill>
                      <a:schemeClr val="accent2">
                        <a:tint val="20000"/>
                        <a:alpha val="55000"/>
                      </a:schemeClr>
                    </a:solidFill>
                  </a:tcPr>
                </a:tc>
              </a:tr>
              <a:tr h="624477"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200" b="1" u="none" strike="noStrike" cap="all" spc="0" normalizeH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Total area</a:t>
                      </a:r>
                      <a:endParaRPr kumimoji="0" lang="ru-RU" sz="1200" b="1" i="0" u="none" strike="noStrike" cap="all" spc="0" normalizeH="0" baseline="0" dirty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marL="61479" marR="61479" marT="40988" marB="40988" anchor="ctr" horzOverflow="overflow">
                    <a:solidFill>
                      <a:schemeClr val="accent2">
                        <a:tint val="20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ru-RU" sz="1200" b="1" u="none" strike="noStrike" cap="all" spc="0" normalizeH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12</a:t>
                      </a:r>
                      <a:r>
                        <a:rPr kumimoji="0" lang="en-US" sz="1200" b="1" u="none" strike="noStrike" cap="all" spc="0" normalizeH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6</a:t>
                      </a:r>
                      <a:r>
                        <a:rPr kumimoji="0" lang="ru-RU" sz="1200" b="1" u="none" strike="noStrike" cap="all" spc="0" normalizeH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,0</a:t>
                      </a:r>
                      <a:r>
                        <a:rPr kumimoji="0" lang="en-US" sz="1200" b="1" u="none" strike="noStrike" cap="all" spc="0" normalizeH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00</a:t>
                      </a:r>
                      <a:r>
                        <a:rPr kumimoji="0" lang="ru-RU" sz="1200" b="1" u="none" strike="noStrike" cap="all" spc="0" normalizeH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 </a:t>
                      </a:r>
                      <a:r>
                        <a:rPr kumimoji="0" lang="en-US" sz="1200" b="1" u="none" strike="noStrike" cap="all" spc="0" normalizeH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m²</a:t>
                      </a:r>
                      <a:endParaRPr kumimoji="0" lang="ru-RU" sz="1200" b="1" i="0" u="none" strike="noStrike" cap="all" spc="0" normalizeH="0" baseline="0" dirty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marL="61479" marR="61479" marT="40988" marB="40988" anchor="ctr" horzOverflow="overflow">
                    <a:solidFill>
                      <a:schemeClr val="accent2">
                        <a:tint val="20000"/>
                        <a:alpha val="55000"/>
                      </a:schemeClr>
                    </a:solidFill>
                  </a:tcPr>
                </a:tc>
              </a:tr>
              <a:tr h="897040"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200" b="1" u="none" strike="noStrike" cap="all" spc="0" normalizeH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Area of buildings</a:t>
                      </a:r>
                      <a:endParaRPr kumimoji="0" lang="ru-RU" sz="1200" b="1" i="0" u="none" strike="noStrike" cap="all" spc="0" normalizeH="0" baseline="0" dirty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marL="61479" marR="61479" marT="40988" marB="40988" anchor="ctr" horzOverflow="overflow">
                    <a:solidFill>
                      <a:schemeClr val="accent2">
                        <a:tint val="20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200" b="1" u="none" strike="noStrike" cap="all" spc="0" normalizeH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31,000 m²</a:t>
                      </a:r>
                      <a:endParaRPr kumimoji="0" lang="ru-RU" sz="1200" b="1" i="0" u="none" strike="noStrike" cap="all" spc="0" normalizeH="0" baseline="0" dirty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marL="61479" marR="61479" marT="40988" marB="40988" anchor="ctr" horzOverflow="overflow">
                    <a:solidFill>
                      <a:schemeClr val="accent2">
                        <a:tint val="20000"/>
                        <a:alpha val="55000"/>
                      </a:schemeClr>
                    </a:solidFill>
                  </a:tcPr>
                </a:tc>
              </a:tr>
              <a:tr h="516403"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200" b="1" u="none" strike="noStrike" cap="all" spc="0" normalizeH="0" baseline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Products</a:t>
                      </a:r>
                      <a:endParaRPr kumimoji="0" lang="ru-RU" sz="1200" b="1" i="0" u="none" strike="noStrike" cap="all" spc="0" normalizeH="0" baseline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marL="61479" marR="61479" marT="40988" marB="40988" anchor="ctr" horzOverflow="overflow">
                    <a:solidFill>
                      <a:schemeClr val="accent2">
                        <a:tint val="20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200" b="1" u="none" strike="noStrike" cap="all" spc="0" normalizeH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Buses, Truck &amp; Commercial vehicles</a:t>
                      </a:r>
                      <a:endParaRPr kumimoji="0" lang="ru-RU" sz="1200" b="1" i="0" u="none" strike="noStrike" cap="all" spc="0" normalizeH="0" baseline="0" dirty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marL="61479" marR="61479" marT="40988" marB="40988" anchor="ctr" horzOverflow="overflow">
                    <a:solidFill>
                      <a:schemeClr val="accent2">
                        <a:tint val="20000"/>
                        <a:alpha val="55000"/>
                      </a:schemeClr>
                    </a:solidFill>
                  </a:tcPr>
                </a:tc>
              </a:tr>
              <a:tr h="684857"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200" b="1" u="none" strike="noStrike" cap="all" spc="0" normalizeH="0" baseline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Personnel</a:t>
                      </a:r>
                      <a:endParaRPr kumimoji="0" lang="ru-RU" sz="1200" b="1" i="0" u="none" strike="noStrike" cap="all" spc="0" normalizeH="0" baseline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marL="61479" marR="61479" marT="40988" marB="40988" anchor="ctr" horzOverflow="overflow">
                    <a:solidFill>
                      <a:schemeClr val="accent2">
                        <a:tint val="20000"/>
                        <a:alpha val="5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200" b="1" u="none" strike="noStrike" cap="all" spc="0" normalizeH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</a:rPr>
                        <a:t>800 people</a:t>
                      </a:r>
                      <a:endParaRPr kumimoji="0" lang="ru-RU" sz="1200" b="1" i="0" u="none" strike="noStrike" cap="all" spc="0" normalizeH="0" baseline="0" dirty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Arial" charset="0"/>
                        <a:ea typeface="굴림" pitchFamily="50" charset="-127"/>
                        <a:cs typeface="Arial" charset="0"/>
                      </a:endParaRPr>
                    </a:p>
                  </a:txBody>
                  <a:tcPr marL="61479" marR="61479" marT="40988" marB="40988" anchor="ctr" horzOverflow="overflow">
                    <a:solidFill>
                      <a:schemeClr val="accent2">
                        <a:tint val="20000"/>
                        <a:alpha val="5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0000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080" y="3645024"/>
            <a:ext cx="4467920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pic>
          <p:nvPicPr>
            <p:cNvPr id="8602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1034" cy="2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86030" name="Rectangle 3"/>
            <p:cNvSpPr>
              <a:spLocks noChangeArrowheads="1"/>
            </p:cNvSpPr>
            <p:nvPr/>
          </p:nvSpPr>
          <p:spPr bwMode="auto">
            <a:xfrm>
              <a:off x="1020" y="0"/>
              <a:ext cx="4740" cy="272"/>
            </a:xfrm>
            <a:prstGeom prst="rect">
              <a:avLst/>
            </a:prstGeom>
            <a:solidFill>
              <a:srgbClr val="DE0024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6031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30" y="3668"/>
              <a:ext cx="930" cy="65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sp>
        <p:nvSpPr>
          <p:cNvPr id="86018" name="Rectangle 4"/>
          <p:cNvSpPr>
            <a:spLocks noGrp="1" noChangeArrowheads="1"/>
          </p:cNvSpPr>
          <p:nvPr>
            <p:ph type="title"/>
          </p:nvPr>
        </p:nvSpPr>
        <p:spPr>
          <a:xfrm>
            <a:off x="285750" y="0"/>
            <a:ext cx="8496300" cy="571500"/>
          </a:xfrm>
        </p:spPr>
        <p:txBody>
          <a:bodyPr/>
          <a:lstStyle/>
          <a:p>
            <a:pPr eaLnBrk="1" hangingPunct="1"/>
            <a:r>
              <a:rPr lang="en-US" sz="2000" b="1" smtClean="0">
                <a:solidFill>
                  <a:schemeClr val="bg1"/>
                </a:solidFill>
                <a:latin typeface="Arial" charset="0"/>
              </a:rPr>
              <a:t>PRODUCTION</a:t>
            </a:r>
            <a:endParaRPr lang="ru-RU" sz="2000" b="1" smtClean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86027" name="Picture 3" descr="0000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476672"/>
            <a:ext cx="443760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8" name="Picture 3" descr="00004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469906"/>
            <a:ext cx="4400201" cy="310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00004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4009" y="3645024"/>
            <a:ext cx="439248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Содержимое 3" descr="LE-60 cop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404664"/>
            <a:ext cx="3282479" cy="23951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pic>
          <p:nvPicPr>
            <p:cNvPr id="9217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1034" cy="2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92176" name="Rectangle 3"/>
            <p:cNvSpPr>
              <a:spLocks noChangeArrowheads="1"/>
            </p:cNvSpPr>
            <p:nvPr/>
          </p:nvSpPr>
          <p:spPr bwMode="auto">
            <a:xfrm>
              <a:off x="1020" y="0"/>
              <a:ext cx="4740" cy="272"/>
            </a:xfrm>
            <a:prstGeom prst="rect">
              <a:avLst/>
            </a:prstGeom>
            <a:solidFill>
              <a:srgbClr val="DE0024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2177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30" y="3668"/>
              <a:ext cx="930" cy="65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sp>
        <p:nvSpPr>
          <p:cNvPr id="92162" name="Rectangle 4"/>
          <p:cNvSpPr>
            <a:spLocks noGrp="1" noChangeArrowheads="1"/>
          </p:cNvSpPr>
          <p:nvPr>
            <p:ph type="title"/>
          </p:nvPr>
        </p:nvSpPr>
        <p:spPr>
          <a:xfrm>
            <a:off x="285750" y="0"/>
            <a:ext cx="8496300" cy="571500"/>
          </a:xfrm>
        </p:spPr>
        <p:txBody>
          <a:bodyPr/>
          <a:lstStyle/>
          <a:p>
            <a:pPr eaLnBrk="1" hangingPunct="1"/>
            <a:r>
              <a:rPr lang="en-US" sz="2000" b="1" smtClean="0">
                <a:solidFill>
                  <a:schemeClr val="bg1"/>
                </a:solidFill>
                <a:latin typeface="Arial" charset="0"/>
              </a:rPr>
              <a:t>OUR PRODUCTS</a:t>
            </a:r>
            <a:endParaRPr lang="ru-RU" sz="2000" b="1" smtClean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5" name="Содержимое 3" descr="11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0" y="644524"/>
            <a:ext cx="2987824" cy="2239209"/>
          </a:xfrm>
        </p:spPr>
      </p:pic>
      <p:sp>
        <p:nvSpPr>
          <p:cNvPr id="24" name="Двойная стрелка влево/вправо 23"/>
          <p:cNvSpPr/>
          <p:nvPr/>
        </p:nvSpPr>
        <p:spPr>
          <a:xfrm>
            <a:off x="71438" y="2786058"/>
            <a:ext cx="9001156" cy="609600"/>
          </a:xfrm>
          <a:prstGeom prst="leftRightArrow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       SAZ NP 37/21                                  CITY BUS LE 60                     WATER CARRIER-FLUSHER</a:t>
            </a:r>
            <a:endParaRPr lang="ru-RU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7" name="Двойная стрелка влево/вправо 26"/>
          <p:cNvSpPr/>
          <p:nvPr/>
        </p:nvSpPr>
        <p:spPr>
          <a:xfrm>
            <a:off x="142844" y="5715016"/>
            <a:ext cx="9001156" cy="609600"/>
          </a:xfrm>
          <a:prstGeom prst="leftRightArrow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Calibri" pitchFamily="34" charset="0"/>
              </a:rPr>
              <a:t>      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</a:rPr>
              <a:t>GARBAGE TRUCK                   CHERRY PICKER TELESCOPIC                 BOARD TILT</a:t>
            </a:r>
            <a:endParaRPr lang="ru-RU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92170" name="Содержимое 3" descr="4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3302957"/>
            <a:ext cx="3334616" cy="250230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2173" name="Picture 5" descr="C:\Documents and Settings\Admin\Мои документы\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152" y="3717032"/>
            <a:ext cx="2857500" cy="199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4" name="Picture 6" descr="C:\Documents and Settings\Admin\Мои документы\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68144" y="980728"/>
            <a:ext cx="295682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9" name="Picture 2" descr="C:\Documents and Settings\Admin\Мои документы\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8" y="3789040"/>
            <a:ext cx="2989262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альтернативный процесс 7"/>
          <p:cNvSpPr/>
          <p:nvPr/>
        </p:nvSpPr>
        <p:spPr>
          <a:xfrm>
            <a:off x="93749" y="61886"/>
            <a:ext cx="8294675" cy="486794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rgbClr val="FFFFFF"/>
                </a:solidFill>
                <a:ea typeface="굴림" pitchFamily="50" charset="-127"/>
              </a:rPr>
              <a:t>GM </a:t>
            </a:r>
            <a:r>
              <a:rPr lang="en-US" b="1" dirty="0" err="1" smtClean="0">
                <a:solidFill>
                  <a:srgbClr val="FFFFFF"/>
                </a:solidFill>
                <a:ea typeface="굴림" pitchFamily="50" charset="-127"/>
              </a:rPr>
              <a:t>Powertrain</a:t>
            </a:r>
            <a:r>
              <a:rPr lang="en-US" b="1" dirty="0" smtClean="0">
                <a:solidFill>
                  <a:srgbClr val="FFFFFF"/>
                </a:solidFill>
                <a:ea typeface="굴림" pitchFamily="50" charset="-127"/>
              </a:rPr>
              <a:t> Uzbekistan</a:t>
            </a:r>
            <a:endParaRPr lang="ru-RU" b="1" dirty="0">
              <a:solidFill>
                <a:srgbClr val="FFFFFF"/>
              </a:solidFill>
              <a:ea typeface="굴림" pitchFamily="50" charset="-127"/>
            </a:endParaRPr>
          </a:p>
        </p:txBody>
      </p:sp>
      <p:graphicFrame>
        <p:nvGraphicFramePr>
          <p:cNvPr id="9" name="Group 73"/>
          <p:cNvGraphicFramePr>
            <a:graphicFrameLocks noGrp="1"/>
          </p:cNvGraphicFramePr>
          <p:nvPr/>
        </p:nvGraphicFramePr>
        <p:xfrm>
          <a:off x="4429124" y="692695"/>
          <a:ext cx="4535364" cy="568863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943076"/>
                <a:gridCol w="2592288"/>
              </a:tblGrid>
              <a:tr h="907205"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Authorized fund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479" marR="61479" marT="40988" marB="409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Uzavtosanoat              48%</a:t>
                      </a:r>
                      <a:endParaRPr kumimoji="0" lang="ru-RU" sz="1400" b="1" u="none" strike="noStrike" cap="none" normalizeH="0" baseline="0" dirty="0" smtClean="0">
                        <a:ln>
                          <a:noFill/>
                        </a:ln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General Motors           52%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479" marR="61479" marT="40988" marB="40988" anchor="ctr" horzOverflow="overflow"/>
                </a:tc>
              </a:tr>
              <a:tr h="552133"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Year of foundation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479" marR="61479" marT="40988" marB="409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200</a:t>
                      </a: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479" marR="61479" marT="40988" marB="40988" anchor="ctr" horzOverflow="overflow"/>
                </a:tc>
              </a:tr>
              <a:tr h="879322"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Start of production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479" marR="61479" marT="40988" marB="409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November</a:t>
                      </a: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2011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479" marR="61479" marT="40988" marB="40988" anchor="ctr" horzOverflow="overflow"/>
                </a:tc>
              </a:tr>
              <a:tr h="609762"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Location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479" marR="61479" marT="40988" marB="409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Tashkent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479" marR="61479" marT="40988" marB="40988" anchor="ctr" horzOverflow="overflow"/>
                </a:tc>
              </a:tr>
              <a:tr h="886758"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Total area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479" marR="61479" marT="40988" marB="409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thous</a:t>
                      </a: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sq</a:t>
                      </a: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m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Arial" pitchFamily="34" charset="0"/>
                      </a:endParaRPr>
                    </a:p>
                  </a:txBody>
                  <a:tcPr marL="61479" marR="61479" marT="40988" marB="40988" anchor="ctr" horzOverflow="overflow"/>
                </a:tc>
              </a:tr>
              <a:tr h="879322"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Products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479" marR="61479" marT="40988" marB="409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Engines</a:t>
                      </a:r>
                      <a:b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BDOHC 1.2L &amp; 1.5L.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479" marR="61479" marT="40988" marB="40988" anchor="ctr" horzOverflow="overflow"/>
                </a:tc>
              </a:tr>
              <a:tr h="974132"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Personnel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479" marR="61479" marT="40988" marB="409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1200 people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479" marR="61479" marT="40988" marB="40988" anchor="ctr" horzOverflow="overflow"/>
                </a:tc>
              </a:tr>
            </a:tbl>
          </a:graphicData>
        </a:graphic>
      </p:graphicFrame>
      <p:pic>
        <p:nvPicPr>
          <p:cNvPr id="10" name="Picture 2" descr="E:\777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715516"/>
            <a:ext cx="43021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B12D_LFL_0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98" r="15012"/>
          <a:stretch>
            <a:fillRect/>
          </a:stretch>
        </p:blipFill>
        <p:spPr bwMode="auto">
          <a:xfrm>
            <a:off x="71439" y="3538463"/>
            <a:ext cx="4212529" cy="3176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62663" y="2132856"/>
            <a:ext cx="2829817" cy="1724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8316" y="2132856"/>
            <a:ext cx="2929508" cy="43204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24213" y="5143500"/>
            <a:ext cx="2571750" cy="12858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214688" y="3655293"/>
            <a:ext cx="2571750" cy="12858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14688" y="2143125"/>
            <a:ext cx="2571750" cy="12858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1" name="Organization Chart 10"/>
          <p:cNvGrpSpPr>
            <a:grpSpLocks noChangeAspect="1"/>
          </p:cNvGrpSpPr>
          <p:nvPr/>
        </p:nvGrpSpPr>
        <p:grpSpPr bwMode="auto">
          <a:xfrm>
            <a:off x="144463" y="673899"/>
            <a:ext cx="8675648" cy="1040743"/>
            <a:chOff x="1042" y="1376"/>
            <a:chExt cx="2997" cy="584"/>
          </a:xfrm>
        </p:grpSpPr>
        <p:cxnSp>
          <p:nvCxnSpPr>
            <p:cNvPr id="12" name="_s1028"/>
            <p:cNvCxnSpPr>
              <a:cxnSpLocks noChangeShapeType="1"/>
            </p:cNvCxnSpPr>
            <p:nvPr/>
          </p:nvCxnSpPr>
          <p:spPr bwMode="auto">
            <a:xfrm rot="5400000" flipH="1">
              <a:off x="2994" y="1191"/>
              <a:ext cx="132" cy="1008"/>
            </a:xfrm>
            <a:prstGeom prst="bentConnector3">
              <a:avLst>
                <a:gd name="adj1" fmla="val 54722"/>
              </a:avLst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</p:spPr>
        </p:cxnSp>
        <p:cxnSp>
          <p:nvCxnSpPr>
            <p:cNvPr id="13" name="_s1029"/>
            <p:cNvCxnSpPr>
              <a:cxnSpLocks noChangeShapeType="1"/>
            </p:cNvCxnSpPr>
            <p:nvPr/>
          </p:nvCxnSpPr>
          <p:spPr bwMode="auto">
            <a:xfrm rot="-5400000">
              <a:off x="2491" y="1630"/>
              <a:ext cx="132" cy="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" name="_s1030"/>
            <p:cNvCxnSpPr>
              <a:cxnSpLocks noChangeShapeType="1"/>
            </p:cNvCxnSpPr>
            <p:nvPr/>
          </p:nvCxnSpPr>
          <p:spPr bwMode="auto">
            <a:xfrm rot="16200000">
              <a:off x="1986" y="1191"/>
              <a:ext cx="132" cy="1008"/>
            </a:xfrm>
            <a:prstGeom prst="bentConnector3">
              <a:avLst>
                <a:gd name="adj1" fmla="val 54722"/>
              </a:avLst>
            </a:prstGeom>
            <a:noFill/>
            <a:ln w="28575">
              <a:solidFill>
                <a:schemeClr val="accent1"/>
              </a:solidFill>
              <a:miter lim="800000"/>
              <a:headEnd/>
              <a:tailEnd/>
            </a:ln>
          </p:spPr>
        </p:cxnSp>
        <p:sp>
          <p:nvSpPr>
            <p:cNvPr id="15" name="_s1031"/>
            <p:cNvSpPr>
              <a:spLocks noChangeArrowheads="1"/>
            </p:cNvSpPr>
            <p:nvPr/>
          </p:nvSpPr>
          <p:spPr bwMode="auto">
            <a:xfrm>
              <a:off x="2140" y="1376"/>
              <a:ext cx="854" cy="253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lIns="0" tIns="0" rIns="0" bIns="0" anchor="ctr"/>
            <a:lstStyle/>
            <a:p>
              <a:pPr algn="ctr" latinLnBrk="1">
                <a:defRPr/>
              </a:pPr>
              <a:r>
                <a:rPr kumimoji="1" lang="en-US" sz="150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chemeClr val="tx2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Arial" charset="0"/>
                  <a:cs typeface="Arial" charset="0"/>
                </a:rPr>
                <a:t>UZAVTOSANOAT</a:t>
              </a:r>
              <a:endParaRPr kumimoji="1" lang="ru-RU" sz="15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16" name="_s1032"/>
            <p:cNvSpPr>
              <a:spLocks noChangeArrowheads="1"/>
            </p:cNvSpPr>
            <p:nvPr/>
          </p:nvSpPr>
          <p:spPr bwMode="auto">
            <a:xfrm>
              <a:off x="1042" y="1750"/>
              <a:ext cx="957" cy="21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lIns="0" tIns="0" rIns="0" bIns="0" anchor="ctr"/>
            <a:lstStyle/>
            <a:p>
              <a:pPr algn="ctr">
                <a:defRPr/>
              </a:pPr>
              <a:r>
                <a:rPr kumimoji="1" lang="en-US" sz="150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chemeClr val="tx2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Arial" charset="0"/>
                  <a:cs typeface="Arial" charset="0"/>
                </a:rPr>
                <a:t>PASSENGER CARS</a:t>
              </a:r>
            </a:p>
          </p:txBody>
        </p:sp>
        <p:sp>
          <p:nvSpPr>
            <p:cNvPr id="17" name="_s1033"/>
            <p:cNvSpPr>
              <a:spLocks noChangeArrowheads="1"/>
            </p:cNvSpPr>
            <p:nvPr/>
          </p:nvSpPr>
          <p:spPr bwMode="auto">
            <a:xfrm>
              <a:off x="2107" y="1750"/>
              <a:ext cx="912" cy="21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lIns="0" tIns="0" rIns="0" bIns="0" anchor="ctr"/>
            <a:lstStyle/>
            <a:p>
              <a:pPr algn="ctr">
                <a:defRPr/>
              </a:pPr>
              <a:r>
                <a:rPr kumimoji="1" lang="en-US" sz="1400" dirty="0" smtClean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chemeClr val="tx2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Arial" charset="0"/>
                  <a:cs typeface="Arial" charset="0"/>
                </a:rPr>
                <a:t>COMMERCIAL VEHICLES</a:t>
              </a:r>
              <a:endParaRPr kumimoji="1" lang="ru-RU" sz="14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18" name="_s1034"/>
            <p:cNvSpPr>
              <a:spLocks noChangeArrowheads="1"/>
            </p:cNvSpPr>
            <p:nvPr/>
          </p:nvSpPr>
          <p:spPr bwMode="auto">
            <a:xfrm>
              <a:off x="3098" y="1750"/>
              <a:ext cx="941" cy="210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lIns="0" tIns="0" rIns="0" bIns="0" anchor="ctr"/>
            <a:lstStyle/>
            <a:p>
              <a:pPr algn="ctr" latinLnBrk="1">
                <a:defRPr/>
              </a:pPr>
              <a:r>
                <a:rPr kumimoji="1" lang="en-US" sz="150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chemeClr val="tx2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Arial" charset="0"/>
                  <a:cs typeface="Arial" charset="0"/>
                </a:rPr>
                <a:t>COMPONENT PARTS</a:t>
              </a:r>
              <a:endParaRPr kumimoji="1" lang="ru-RU" sz="15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</p:grpSp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6084168" y="6104458"/>
            <a:ext cx="2786082" cy="27687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312" tIns="45656" rIns="91312" bIns="45656">
            <a:spAutoFit/>
          </a:bodyPr>
          <a:lstStyle/>
          <a:p>
            <a:pPr algn="ctr" latinLnBrk="1">
              <a:defRPr/>
            </a:pPr>
            <a:r>
              <a:rPr kumimoji="1" lang="en-US" sz="1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굴림" pitchFamily="50" charset="-127"/>
              </a:rPr>
              <a:t>ONGOING PROJECTS</a:t>
            </a:r>
            <a:endParaRPr kumimoji="1" lang="ru-RU" sz="1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굴림" pitchFamily="50" charset="-127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71438" y="6494463"/>
            <a:ext cx="8786812" cy="2762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08" tIns="45704" rIns="91408" bIns="45704">
            <a:spAutoFit/>
          </a:bodyPr>
          <a:lstStyle/>
          <a:p>
            <a:pPr latinLnBrk="1">
              <a:spcBef>
                <a:spcPct val="50000"/>
              </a:spcBef>
              <a:defRPr/>
            </a:pPr>
            <a:r>
              <a:rPr kumimoji="1" lang="en-US" sz="1200" b="1" dirty="0">
                <a:solidFill>
                  <a:schemeClr val="tx1"/>
                </a:solidFill>
                <a:ea typeface="굴림" pitchFamily="50" charset="-127"/>
              </a:rPr>
              <a:t>Total employees - 1</a:t>
            </a:r>
            <a:r>
              <a:rPr kumimoji="1" lang="ru-RU" sz="1200" b="1" dirty="0">
                <a:solidFill>
                  <a:schemeClr val="tx1"/>
                </a:solidFill>
              </a:rPr>
              <a:t>7</a:t>
            </a:r>
            <a:r>
              <a:rPr kumimoji="1" lang="en-US" sz="1200" b="1" dirty="0">
                <a:solidFill>
                  <a:schemeClr val="tx1"/>
                </a:solidFill>
                <a:ea typeface="굴림" pitchFamily="50" charset="-127"/>
              </a:rPr>
              <a:t> thousand people               		                                           Number of companies - </a:t>
            </a:r>
            <a:r>
              <a:rPr kumimoji="1" lang="ru-RU" sz="1200" b="1" dirty="0">
                <a:solidFill>
                  <a:schemeClr val="tx1"/>
                </a:solidFill>
                <a:ea typeface="굴림" pitchFamily="50" charset="-127"/>
              </a:rPr>
              <a:t>42</a:t>
            </a:r>
            <a:r>
              <a:rPr kumimoji="1" lang="en-US" sz="1200" b="1" dirty="0">
                <a:solidFill>
                  <a:schemeClr val="tx1"/>
                </a:solidFill>
                <a:ea typeface="굴림" pitchFamily="50" charset="-127"/>
              </a:rPr>
              <a:t> </a:t>
            </a:r>
            <a:endParaRPr kumimoji="1" lang="ru-RU" sz="1200" b="1" dirty="0">
              <a:solidFill>
                <a:schemeClr val="tx1"/>
              </a:solidFill>
              <a:ea typeface="굴림" pitchFamily="50" charset="-127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8296" y="1844824"/>
            <a:ext cx="2929528" cy="2880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defTabSz="957263">
              <a:spcBef>
                <a:spcPct val="20000"/>
              </a:spcBef>
              <a:buClr>
                <a:srgbClr val="4F81BD"/>
              </a:buClr>
              <a:defRPr/>
            </a:pPr>
            <a:r>
              <a:rPr lang="en-US" sz="1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굴림" pitchFamily="50" charset="-127"/>
              </a:rPr>
              <a:t>GENERAL MOTORS UZBEKISTAN</a:t>
            </a:r>
            <a:endParaRPr lang="ru-RU" sz="1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굴림" pitchFamily="50" charset="-127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214678" y="1855857"/>
            <a:ext cx="2571768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defTabSz="957263">
              <a:spcBef>
                <a:spcPct val="20000"/>
              </a:spcBef>
              <a:buClr>
                <a:srgbClr val="4F81BD"/>
              </a:buClr>
              <a:defRPr/>
            </a:pPr>
            <a:r>
              <a:rPr lang="en-US" sz="1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굴림" pitchFamily="50" charset="-127"/>
              </a:rPr>
              <a:t>SAMAVTO</a:t>
            </a:r>
            <a:endParaRPr lang="ru-RU" sz="1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굴림" pitchFamily="50" charset="-127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072198" y="4005064"/>
            <a:ext cx="277655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n-US" sz="1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15 MAIN COMPONENTS SUPPLIERS</a:t>
            </a:r>
            <a:endParaRPr lang="ru-RU" sz="1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062366" y="1855857"/>
            <a:ext cx="2830114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latinLnBrk="1">
              <a:spcBef>
                <a:spcPct val="50000"/>
              </a:spcBef>
              <a:defRPr/>
            </a:pPr>
            <a:r>
              <a:rPr lang="en-US" sz="1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굴림" pitchFamily="50" charset="-127"/>
                <a:cs typeface="Arial" pitchFamily="34" charset="0"/>
              </a:rPr>
              <a:t>GM </a:t>
            </a:r>
            <a:r>
              <a:rPr lang="en-US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굴림" pitchFamily="50" charset="-127"/>
                <a:cs typeface="Arial" pitchFamily="34" charset="0"/>
              </a:rPr>
              <a:t>POWERTRAIN </a:t>
            </a:r>
            <a:r>
              <a:rPr lang="en-US" sz="1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굴림" pitchFamily="50" charset="-127"/>
                <a:cs typeface="Arial" pitchFamily="34" charset="0"/>
              </a:rPr>
              <a:t>UZBEKISTAN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084168" y="5776635"/>
            <a:ext cx="2786082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latinLnBrk="1">
              <a:spcBef>
                <a:spcPct val="50000"/>
              </a:spcBef>
              <a:defRPr/>
            </a:pPr>
            <a:r>
              <a:rPr lang="en-US" sz="1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굴림" pitchFamily="50" charset="-127"/>
                <a:cs typeface="Arial" pitchFamily="34" charset="0"/>
              </a:rPr>
              <a:t>160 SMALL </a:t>
            </a:r>
            <a:r>
              <a:rPr lang="en-US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굴림" pitchFamily="50" charset="-127"/>
                <a:cs typeface="Arial" pitchFamily="34" charset="0"/>
              </a:rPr>
              <a:t>SUPPLIERS</a:t>
            </a:r>
            <a:endParaRPr lang="en-US" sz="1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27" name="Прямоугольник 45"/>
          <p:cNvSpPr>
            <a:spLocks noChangeArrowheads="1"/>
          </p:cNvSpPr>
          <p:nvPr/>
        </p:nvSpPr>
        <p:spPr bwMode="auto">
          <a:xfrm>
            <a:off x="500063" y="5913438"/>
            <a:ext cx="652462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>
                <a:ea typeface="굴림" charset="-127"/>
              </a:rPr>
              <a:t>Spark</a:t>
            </a:r>
            <a:endParaRPr lang="ru-RU" altLang="ko-KR" sz="1400"/>
          </a:p>
        </p:txBody>
      </p:sp>
      <p:sp>
        <p:nvSpPr>
          <p:cNvPr id="28" name="Прямоугольник 58"/>
          <p:cNvSpPr>
            <a:spLocks noChangeArrowheads="1"/>
          </p:cNvSpPr>
          <p:nvPr/>
        </p:nvSpPr>
        <p:spPr bwMode="auto">
          <a:xfrm>
            <a:off x="1857375" y="5929313"/>
            <a:ext cx="68103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63538" indent="-363538">
              <a:spcAft>
                <a:spcPct val="20000"/>
              </a:spcAft>
              <a:buClr>
                <a:srgbClr val="3C6EC8"/>
              </a:buClr>
              <a:buFont typeface="Wingdings" pitchFamily="2" charset="2"/>
              <a:buNone/>
            </a:pPr>
            <a:r>
              <a:rPr lang="en-US" altLang="ko-KR" sz="1000" b="1">
                <a:ea typeface="굴림" charset="-127"/>
              </a:rPr>
              <a:t>GSV EM</a:t>
            </a:r>
          </a:p>
        </p:txBody>
      </p:sp>
      <p:pic>
        <p:nvPicPr>
          <p:cNvPr id="29" name="Picture 29" descr="C:\Documents and Settings\Admin\Мои документы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5380" y="2454007"/>
            <a:ext cx="1328058" cy="902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Прямоугольник 29"/>
          <p:cNvSpPr/>
          <p:nvPr/>
        </p:nvSpPr>
        <p:spPr>
          <a:xfrm>
            <a:off x="3214678" y="3512041"/>
            <a:ext cx="2571768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defTabSz="957263">
              <a:spcBef>
                <a:spcPct val="20000"/>
              </a:spcBef>
              <a:buClr>
                <a:srgbClr val="4F81BD"/>
              </a:buClr>
              <a:defRPr/>
            </a:pPr>
            <a:r>
              <a:rPr lang="en-US" sz="1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굴림" pitchFamily="50" charset="-127"/>
              </a:rPr>
              <a:t>MAN AUTO UZBEKISTAN</a:t>
            </a:r>
            <a:endParaRPr lang="ru-RU" sz="1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1" name="Рисунок 16" descr="G:\ВС\TGS 19.39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3726722"/>
            <a:ext cx="1685937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3" descr="no photo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63" y="5264150"/>
            <a:ext cx="1214437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16" descr="09 09 28 chevrolet-spark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4788" y="5114925"/>
            <a:ext cx="1357312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 Box 12"/>
          <p:cNvSpPr txBox="1">
            <a:spLocks noChangeArrowheads="1"/>
          </p:cNvSpPr>
          <p:nvPr/>
        </p:nvSpPr>
        <p:spPr bwMode="auto">
          <a:xfrm>
            <a:off x="571500" y="6127750"/>
            <a:ext cx="5492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/>
              <a:t>2010</a:t>
            </a:r>
            <a:endParaRPr lang="ru-RU" sz="900" b="1"/>
          </a:p>
        </p:txBody>
      </p:sp>
      <p:sp>
        <p:nvSpPr>
          <p:cNvPr id="36" name="Text Box 13"/>
          <p:cNvSpPr txBox="1">
            <a:spLocks noChangeArrowheads="1"/>
          </p:cNvSpPr>
          <p:nvPr/>
        </p:nvSpPr>
        <p:spPr bwMode="auto">
          <a:xfrm>
            <a:off x="1938338" y="6107113"/>
            <a:ext cx="54927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/>
              <a:t>2012</a:t>
            </a:r>
            <a:endParaRPr lang="ru-RU" sz="900" b="1"/>
          </a:p>
        </p:txBody>
      </p:sp>
      <p:sp>
        <p:nvSpPr>
          <p:cNvPr id="37" name="Прямоугольник 36"/>
          <p:cNvSpPr/>
          <p:nvPr/>
        </p:nvSpPr>
        <p:spPr>
          <a:xfrm>
            <a:off x="3228966" y="5024209"/>
            <a:ext cx="256717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defTabSz="957263">
              <a:spcBef>
                <a:spcPct val="20000"/>
              </a:spcBef>
              <a:buClr>
                <a:srgbClr val="4F81BD"/>
              </a:buClr>
              <a:defRPr/>
            </a:pPr>
            <a:r>
              <a:rPr lang="en-US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MBCA</a:t>
            </a:r>
            <a:endParaRPr lang="ru-RU" sz="1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38" name="Таблица 37"/>
          <p:cNvGraphicFramePr>
            <a:graphicFrameLocks noGrp="1"/>
          </p:cNvGraphicFramePr>
          <p:nvPr/>
        </p:nvGraphicFramePr>
        <p:xfrm>
          <a:off x="6156176" y="2276872"/>
          <a:ext cx="2592288" cy="36004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592288"/>
              </a:tblGrid>
              <a:tr h="360040">
                <a:tc>
                  <a:txBody>
                    <a:bodyPr/>
                    <a:lstStyle/>
                    <a:p>
                      <a:pPr marL="0" marR="0" lvl="0" indent="0" algn="ctr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000" b="0" u="none" strike="noStrike" kern="1200" cap="none" spc="0" normalizeH="0" baseline="0" dirty="0" smtClean="0">
                          <a:ln w="1905"/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+mn-cs"/>
                        </a:rPr>
                        <a:t>Engines</a:t>
                      </a:r>
                      <a:br>
                        <a:rPr kumimoji="0" lang="en-US" sz="1000" b="0" u="none" strike="noStrike" kern="1200" cap="none" spc="0" normalizeH="0" baseline="0" dirty="0" smtClean="0">
                          <a:ln w="1905"/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000" b="0" u="none" strike="noStrike" kern="1200" cap="none" spc="0" normalizeH="0" baseline="0" dirty="0" smtClean="0">
                          <a:ln w="1905"/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+mn-cs"/>
                        </a:rPr>
                        <a:t>BDOHC 1.2L &amp; 1.5L.</a:t>
                      </a:r>
                    </a:p>
                  </a:txBody>
                  <a:tcPr marL="180000" marR="0" marT="0" marB="0" anchor="ctr" horzOverflow="overflow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9" name="Picture 4" descr="C:\Documents and Settings\Pavel\Рабочий стол\3.jpg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05525" y="4509120"/>
            <a:ext cx="2714947" cy="1223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8" descr="NP 21_,белый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7688" y="2348880"/>
            <a:ext cx="1476375" cy="1023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Прямоугольник 87"/>
          <p:cNvSpPr>
            <a:spLocks noChangeArrowheads="1"/>
          </p:cNvSpPr>
          <p:nvPr/>
        </p:nvSpPr>
        <p:spPr bwMode="auto">
          <a:xfrm>
            <a:off x="357188" y="4581128"/>
            <a:ext cx="2286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57263">
              <a:spcBef>
                <a:spcPct val="20000"/>
              </a:spcBef>
              <a:buClr>
                <a:srgbClr val="4F81BD"/>
              </a:buClr>
            </a:pPr>
            <a:r>
              <a:rPr lang="en-US" sz="1200" b="1" dirty="0"/>
              <a:t>NEW GM GLOBAL PLATFORMS</a:t>
            </a:r>
            <a:endParaRPr lang="ru-RU" sz="1200" b="1" dirty="0"/>
          </a:p>
        </p:txBody>
      </p:sp>
      <p:pic>
        <p:nvPicPr>
          <p:cNvPr id="43" name="Picture 6" descr="B12D_LFL_01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398" r="15012"/>
          <a:stretch>
            <a:fillRect/>
          </a:stretch>
        </p:blipFill>
        <p:spPr bwMode="auto">
          <a:xfrm>
            <a:off x="6716266" y="2709169"/>
            <a:ext cx="1528142" cy="115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9" descr="Копия (2) LACETTI2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3" y="2357438"/>
            <a:ext cx="11144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8" descr="matiz_25u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85875" y="2214563"/>
            <a:ext cx="173037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1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1763" y="3286125"/>
            <a:ext cx="143986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16" descr="Рисунок3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00188" y="3357563"/>
            <a:ext cx="1431925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Блок-схема: альтернативный процесс 47"/>
          <p:cNvSpPr/>
          <p:nvPr/>
        </p:nvSpPr>
        <p:spPr>
          <a:xfrm>
            <a:off x="179512" y="70844"/>
            <a:ext cx="8208912" cy="477836"/>
          </a:xfrm>
          <a:prstGeom prst="flowChartAlternateProcess">
            <a:avLst/>
          </a:prstGeom>
          <a:solidFill>
            <a:schemeClr val="tx2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rgbClr val="FFFFFF"/>
                </a:solidFill>
              </a:rPr>
              <a:t>Company Structure</a:t>
            </a:r>
          </a:p>
        </p:txBody>
      </p:sp>
      <p:pic>
        <p:nvPicPr>
          <p:cNvPr id="50" name="Picture 104" descr="А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419872" y="5203402"/>
            <a:ext cx="2088232" cy="1321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Блок-схема: альтернативный процесс 5"/>
          <p:cNvSpPr/>
          <p:nvPr/>
        </p:nvSpPr>
        <p:spPr>
          <a:xfrm>
            <a:off x="71406" y="61886"/>
            <a:ext cx="8317018" cy="558802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JV</a:t>
            </a:r>
            <a:r>
              <a:rPr lang="ru-RU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MAN </a:t>
            </a:r>
            <a:r>
              <a: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Auto </a:t>
            </a:r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Uzbekistan</a:t>
            </a:r>
            <a:endParaRPr lang="ru-RU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Group 20"/>
          <p:cNvGraphicFramePr>
            <a:graphicFrameLocks noGrp="1"/>
          </p:cNvGraphicFramePr>
          <p:nvPr/>
        </p:nvGraphicFramePr>
        <p:xfrm>
          <a:off x="3428991" y="980728"/>
          <a:ext cx="5535621" cy="266429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367145"/>
                <a:gridCol w="3168476"/>
              </a:tblGrid>
              <a:tr h="739960"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Authorized fund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Arial" pitchFamily="34" charset="0"/>
                      </a:endParaRPr>
                    </a:p>
                  </a:txBody>
                  <a:tcPr marL="61479" marR="61479" marT="40988" marB="409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Uzavtosanoat                        51</a:t>
                      </a: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kumimoji="0" lang="en-US" sz="1400" b="1" u="none" strike="noStrike" cap="none" normalizeH="0" baseline="0" dirty="0" smtClean="0">
                        <a:ln>
                          <a:noFill/>
                        </a:ln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MAN </a:t>
                      </a:r>
                      <a:r>
                        <a:rPr kumimoji="0" lang="en-US" sz="1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Nutzfahrzeuge</a:t>
                      </a: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 AG       49%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Arial" pitchFamily="34" charset="0"/>
                      </a:endParaRPr>
                    </a:p>
                  </a:txBody>
                  <a:tcPr marL="61479" marR="61479" marT="40988" marB="40988" anchor="ctr" horzOverflow="overflow"/>
                </a:tc>
              </a:tr>
              <a:tr h="739960"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Year of establishment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479" marR="61479" marT="40988" marB="409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2009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479" marR="61479" marT="40988" marB="40988" anchor="ctr" horzOverflow="overflow"/>
                </a:tc>
              </a:tr>
              <a:tr h="657742"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Location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479" marR="61479" marT="40988" marB="409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Samarqand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Arial" pitchFamily="34" charset="0"/>
                      </a:endParaRPr>
                    </a:p>
                  </a:txBody>
                  <a:tcPr marL="61479" marR="61479" marT="40988" marB="40988" anchor="ctr" horzOverflow="overflow"/>
                </a:tc>
              </a:tr>
              <a:tr h="526634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 pitchFamily="34" charset="0"/>
                          <a:cs typeface="Arial" pitchFamily="34" charset="0"/>
                        </a:rPr>
                        <a:t>Capacity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479" marR="61479" marT="40988" marB="40988" anchor="ctr" horzOverflow="overflow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 pitchFamily="34" charset="0"/>
                          <a:cs typeface="Arial" pitchFamily="34" charset="0"/>
                        </a:rPr>
                        <a:t>3 000 trucks annually</a:t>
                      </a:r>
                      <a:endParaRPr lang="ru-RU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479" marR="61479" marT="40988" marB="40988" anchor="ctr" horzOverflow="overflow"/>
                </a:tc>
              </a:tr>
            </a:tbl>
          </a:graphicData>
        </a:graphic>
      </p:graphicFrame>
      <p:pic>
        <p:nvPicPr>
          <p:cNvPr id="12" name="Picture 220" descr="Рисунок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0" y="1052736"/>
            <a:ext cx="2940050" cy="2570039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49" descr="20090306155803_m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800" y="3860800"/>
            <a:ext cx="2965450" cy="256857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55" descr="Рисунок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25" y="3860800"/>
            <a:ext cx="2714625" cy="256857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54" descr="Рисунок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325" y="3860800"/>
            <a:ext cx="2784475" cy="256857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альтернативный процесс 7"/>
          <p:cNvSpPr/>
          <p:nvPr/>
        </p:nvSpPr>
        <p:spPr>
          <a:xfrm>
            <a:off x="71406" y="61886"/>
            <a:ext cx="8245010" cy="558802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Manufacturing Buses Central Asia</a:t>
            </a:r>
            <a:endParaRPr lang="ru-RU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Group 36"/>
          <p:cNvGraphicFramePr>
            <a:graphicFrameLocks noGrp="1"/>
          </p:cNvGraphicFramePr>
          <p:nvPr/>
        </p:nvGraphicFramePr>
        <p:xfrm>
          <a:off x="4356100" y="1087438"/>
          <a:ext cx="4464050" cy="277361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728788"/>
                <a:gridCol w="2735262"/>
              </a:tblGrid>
              <a:tr h="774523"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Authorized fund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Arial" pitchFamily="34" charset="0"/>
                      </a:endParaRPr>
                    </a:p>
                  </a:txBody>
                  <a:tcPr marL="61479" marR="61479" marT="40988" marB="409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Uzavtosanoat                    49</a:t>
                      </a: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% </a:t>
                      </a:r>
                      <a:endParaRPr kumimoji="0" lang="en-US" sz="1400" b="1" u="none" strike="noStrike" cap="none" normalizeH="0" baseline="0" dirty="0" smtClean="0">
                        <a:ln>
                          <a:noFill/>
                        </a:ln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MB Buses Central Asia    51%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Arial" pitchFamily="34" charset="0"/>
                      </a:endParaRPr>
                    </a:p>
                  </a:txBody>
                  <a:tcPr marL="61479" marR="61479" marT="40988" marB="40988" anchor="ctr" horzOverflow="overflow"/>
                </a:tc>
              </a:tr>
              <a:tr h="767803"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Year of establishment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479" marR="61479" marT="40988" marB="409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2011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479" marR="61479" marT="40988" marB="40988" anchor="ctr" horzOverflow="overflow"/>
                </a:tc>
              </a:tr>
              <a:tr h="668999"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Location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479" marR="61479" marT="40988" marB="409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Tashkent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Arial" pitchFamily="34" charset="0"/>
                      </a:endParaRPr>
                    </a:p>
                  </a:txBody>
                  <a:tcPr marL="61479" marR="61479" marT="40988" marB="40988" anchor="ctr" horzOverflow="overflow"/>
                </a:tc>
              </a:tr>
              <a:tr h="562285"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Capacity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1479" marR="61479" marT="40988" marB="4098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18903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Arial" pitchFamily="34" charset="0"/>
                        </a:rPr>
                        <a:t>1200 buses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Arial" pitchFamily="34" charset="0"/>
                      </a:endParaRPr>
                    </a:p>
                  </a:txBody>
                  <a:tcPr marL="61479" marR="61479" marT="40988" marB="40988" anchor="ctr" horzOverflow="overflow"/>
                </a:tc>
              </a:tr>
            </a:tbl>
          </a:graphicData>
        </a:graphic>
      </p:graphicFrame>
      <p:pic>
        <p:nvPicPr>
          <p:cNvPr id="10" name="Picture 84" descr="C:\Documents and Settings\Павел\Рабочий стол\Bus\Без надписи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00" y="1085850"/>
            <a:ext cx="4068763" cy="2414588"/>
          </a:xfrm>
          <a:prstGeom prst="rect">
            <a:avLst/>
          </a:prstGeom>
          <a:solidFill>
            <a:schemeClr val="accent1"/>
          </a:solidFill>
          <a:ln w="9525">
            <a:solidFill>
              <a:srgbClr val="CCFFFF"/>
            </a:solidFill>
            <a:miter lim="800000"/>
            <a:headEnd/>
            <a:tailEnd/>
          </a:ln>
        </p:spPr>
      </p:pic>
      <p:pic>
        <p:nvPicPr>
          <p:cNvPr id="11" name="Picture 104" descr="А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950866"/>
            <a:ext cx="4033143" cy="2430462"/>
          </a:xfrm>
          <a:prstGeom prst="rect">
            <a:avLst/>
          </a:prstGeom>
          <a:noFill/>
          <a:ln w="9525">
            <a:solidFill>
              <a:srgbClr val="CCFFFF"/>
            </a:solidFill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933056"/>
            <a:ext cx="4532286" cy="2448272"/>
          </a:xfrm>
          <a:prstGeom prst="rect">
            <a:avLst/>
          </a:prstGeom>
          <a:noFill/>
          <a:ln w="9525">
            <a:solidFill>
              <a:srgbClr val="CCFFFF"/>
            </a:solidFill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619672" y="6381328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CITY BUS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8144" y="6381328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INTER CITY BUS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7584" y="3573016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MIDIUM SIZE SHUTTLE  BUS</a:t>
            </a:r>
            <a:endParaRPr lang="ru-RU" sz="1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209"/>
          <p:cNvGraphicFramePr>
            <a:graphicFrameLocks noGrp="1"/>
          </p:cNvGraphicFramePr>
          <p:nvPr/>
        </p:nvGraphicFramePr>
        <p:xfrm>
          <a:off x="285718" y="857232"/>
          <a:ext cx="8644000" cy="542544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497674"/>
                <a:gridCol w="1743625"/>
                <a:gridCol w="2813094"/>
                <a:gridCol w="1932458"/>
                <a:gridCol w="1657149"/>
              </a:tblGrid>
              <a:tr h="49847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№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Company name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Product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Investment 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(Th.USD)</a:t>
                      </a:r>
                    </a:p>
                  </a:txBody>
                  <a:tcPr anchor="ctr" horzOverflow="overflow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Employees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Number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0062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1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UzKoram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Bampers &amp; IP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17,0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350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</a:tr>
              <a:tr h="29321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2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UzTonghong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Seats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18,2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550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9321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3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UzDongju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Paint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13,6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260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9321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4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UzDongyang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Interior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7,3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450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9321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5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UzSaemyung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Fuel Tanks &amp; Stamping Parts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14,7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400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30201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6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UzDongwon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Exhaust System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7,8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250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9321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7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UzKoje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Wiring Harnesses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2,8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980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9321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8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Avtooyna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Glass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35,6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500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9321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9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UzExide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Batteries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90,3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560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9321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10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UzChasys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Lighting Systems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2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3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,5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200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9321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11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UzHanwoo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Insulation Materials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3,0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60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anchor="ctr" horzOverflow="overflow"/>
                </a:tc>
              </a:tr>
              <a:tr h="29321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12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UzEraeCable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Automobile Wires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13,0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70</a:t>
                      </a:r>
                    </a:p>
                  </a:txBody>
                  <a:tcPr anchor="ctr" horzOverflow="overflow"/>
                </a:tc>
              </a:tr>
              <a:tr h="29321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13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UzEraeAlternator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Alternators &amp; Compressors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12,0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45</a:t>
                      </a:r>
                    </a:p>
                  </a:txBody>
                  <a:tcPr anchor="ctr" horzOverflow="overflow"/>
                </a:tc>
              </a:tr>
              <a:tr h="29321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14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UzMinda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Clusters &amp; Security Systems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9,0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230</a:t>
                      </a:r>
                    </a:p>
                  </a:txBody>
                  <a:tcPr anchor="ctr" horzOverflow="overflow"/>
                </a:tc>
              </a:tr>
              <a:tr h="29321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15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Avtocomponent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Pipes &amp;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Muflers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4,0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60</a:t>
                      </a:r>
                    </a:p>
                  </a:txBody>
                  <a:tcPr anchor="ctr" horzOverflow="overflow"/>
                </a:tc>
              </a:tr>
              <a:tr h="302016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Total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2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71,9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4 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965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Rectangle 74"/>
          <p:cNvSpPr>
            <a:spLocks noChangeArrowheads="1"/>
          </p:cNvSpPr>
          <p:nvPr/>
        </p:nvSpPr>
        <p:spPr bwMode="auto">
          <a:xfrm>
            <a:off x="285720" y="500042"/>
            <a:ext cx="8643998" cy="35719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n-US" sz="2000" b="1" dirty="0" smtClean="0">
                <a:latin typeface="Calibri" pitchFamily="34" charset="0"/>
              </a:rPr>
              <a:t>UZAVTOSANOAT COMPANIES WITH FOREIGN PARTNERS</a:t>
            </a:r>
            <a:endParaRPr lang="ru-RU" sz="2000" b="1" dirty="0">
              <a:latin typeface="Calibri" pitchFamily="34" charset="0"/>
            </a:endParaRPr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71406" y="61886"/>
            <a:ext cx="5143536" cy="295280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Components Manufacturing Companies</a:t>
            </a:r>
            <a:endParaRPr lang="ru-RU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57158" y="6429396"/>
            <a:ext cx="8643998" cy="33852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91408" tIns="45704" rIns="91408" bIns="45704">
            <a:spAutoFit/>
          </a:bodyPr>
          <a:lstStyle/>
          <a:p>
            <a:pPr algn="ctr" latinLnBrk="1">
              <a:spcBef>
                <a:spcPct val="50000"/>
              </a:spcBef>
              <a:defRPr/>
            </a:pPr>
            <a:r>
              <a:rPr kumimoji="1" lang="en-US" sz="1600" b="1" dirty="0">
                <a:ea typeface="굴림" pitchFamily="50" charset="-127"/>
              </a:rPr>
              <a:t>Expected investment in automobile sector up to 2015 estimated as </a:t>
            </a:r>
            <a:r>
              <a:rPr kumimoji="1" lang="ru-RU" sz="1600" b="1" dirty="0">
                <a:ea typeface="굴림" pitchFamily="50" charset="-127"/>
              </a:rPr>
              <a:t>1,5</a:t>
            </a:r>
            <a:r>
              <a:rPr kumimoji="1" lang="en-US" sz="1600" b="1" dirty="0">
                <a:ea typeface="굴림" pitchFamily="50" charset="-127"/>
              </a:rPr>
              <a:t> </a:t>
            </a:r>
            <a:r>
              <a:rPr kumimoji="1" lang="en-US" sz="1600" b="1" dirty="0" err="1">
                <a:ea typeface="굴림" pitchFamily="50" charset="-127"/>
              </a:rPr>
              <a:t>bln</a:t>
            </a:r>
            <a:r>
              <a:rPr kumimoji="1" lang="en-US" sz="1600" b="1" dirty="0">
                <a:ea typeface="굴림" pitchFamily="50" charset="-127"/>
              </a:rPr>
              <a:t>.$</a:t>
            </a:r>
            <a:endParaRPr kumimoji="1" lang="ru-RU" sz="1600" b="1" dirty="0">
              <a:ea typeface="굴림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5"/>
          <p:cNvSpPr>
            <a:spLocks noChangeArrowheads="1"/>
          </p:cNvSpPr>
          <p:nvPr/>
        </p:nvSpPr>
        <p:spPr bwMode="auto">
          <a:xfrm>
            <a:off x="4422775" y="1168400"/>
            <a:ext cx="4721225" cy="415766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lIns="91280" tIns="45640" rIns="91280" bIns="45640"/>
          <a:lstStyle/>
          <a:p>
            <a:pPr marL="363538" indent="-363538">
              <a:spcAft>
                <a:spcPct val="30000"/>
              </a:spcAft>
              <a:buClr>
                <a:srgbClr val="3C6EC8"/>
              </a:buClr>
              <a:buFont typeface="Wingdings" pitchFamily="2" charset="2"/>
              <a:buBlip>
                <a:blip r:embed="rId3"/>
              </a:buBlip>
            </a:pPr>
            <a:r>
              <a:rPr kumimoji="1" lang="en-US" altLang="ko-KR" sz="3000" b="1">
                <a:ea typeface="굴림" pitchFamily="50" charset="-127"/>
              </a:rPr>
              <a:t>Develop Auto Industry</a:t>
            </a:r>
          </a:p>
          <a:p>
            <a:pPr marL="363538" indent="-363538">
              <a:spcAft>
                <a:spcPct val="30000"/>
              </a:spcAft>
              <a:buClr>
                <a:srgbClr val="3C6EC8"/>
              </a:buClr>
              <a:buFont typeface="Wingdings" pitchFamily="2" charset="2"/>
              <a:buNone/>
            </a:pPr>
            <a:r>
              <a:rPr kumimoji="1" lang="en-US" altLang="ko-KR" sz="3000" b="1">
                <a:ea typeface="굴림" pitchFamily="50" charset="-127"/>
              </a:rPr>
              <a:t>	</a:t>
            </a:r>
            <a:r>
              <a:rPr kumimoji="1" lang="en-US" altLang="ko-KR" sz="2000" b="1">
                <a:ea typeface="굴림" pitchFamily="50" charset="-127"/>
              </a:rPr>
              <a:t>new products</a:t>
            </a:r>
          </a:p>
          <a:p>
            <a:pPr marL="363538" indent="-363538">
              <a:spcAft>
                <a:spcPct val="30000"/>
              </a:spcAft>
              <a:buClr>
                <a:srgbClr val="3C6EC8"/>
              </a:buClr>
              <a:buFont typeface="Wingdings" pitchFamily="2" charset="2"/>
              <a:buNone/>
            </a:pPr>
            <a:r>
              <a:rPr kumimoji="1" lang="en-US" altLang="ko-KR" sz="2000" b="1">
                <a:ea typeface="굴림" pitchFamily="50" charset="-127"/>
              </a:rPr>
              <a:t>	localization</a:t>
            </a:r>
          </a:p>
          <a:p>
            <a:pPr marL="363538" indent="-363538">
              <a:spcAft>
                <a:spcPct val="30000"/>
              </a:spcAft>
              <a:buClr>
                <a:srgbClr val="3C6EC8"/>
              </a:buClr>
              <a:buFont typeface="Wingdings" pitchFamily="2" charset="2"/>
              <a:buNone/>
            </a:pPr>
            <a:r>
              <a:rPr kumimoji="1" lang="en-US" altLang="ko-KR" sz="2000" b="1">
                <a:ea typeface="굴림" pitchFamily="50" charset="-127"/>
              </a:rPr>
              <a:t>	new technologies</a:t>
            </a:r>
          </a:p>
          <a:p>
            <a:pPr marL="363538" indent="-363538">
              <a:spcAft>
                <a:spcPct val="30000"/>
              </a:spcAft>
              <a:buClr>
                <a:srgbClr val="3C6EC8"/>
              </a:buClr>
              <a:buFont typeface="Wingdings" pitchFamily="2" charset="2"/>
              <a:buBlip>
                <a:blip r:embed="rId3"/>
              </a:buBlip>
            </a:pPr>
            <a:r>
              <a:rPr kumimoji="1" lang="en-US" altLang="ko-KR" sz="3000" b="1">
                <a:ea typeface="굴림" pitchFamily="50" charset="-127"/>
              </a:rPr>
              <a:t>Maximize Sales Volume (Local/</a:t>
            </a:r>
            <a:r>
              <a:rPr kumimoji="1" lang="en-US" altLang="ko-KR" sz="3000" b="1">
                <a:solidFill>
                  <a:srgbClr val="CC0000"/>
                </a:solidFill>
                <a:ea typeface="굴림" pitchFamily="50" charset="-127"/>
              </a:rPr>
              <a:t>Export</a:t>
            </a:r>
            <a:r>
              <a:rPr kumimoji="1" lang="en-US" altLang="ko-KR" sz="3000" b="1">
                <a:ea typeface="굴림" pitchFamily="50" charset="-127"/>
              </a:rPr>
              <a:t>)</a:t>
            </a:r>
          </a:p>
          <a:p>
            <a:pPr marL="363538" indent="-363538">
              <a:spcAft>
                <a:spcPct val="30000"/>
              </a:spcAft>
              <a:buClr>
                <a:srgbClr val="3C6EC8"/>
              </a:buClr>
              <a:buFont typeface="Wingdings" pitchFamily="2" charset="2"/>
              <a:buBlip>
                <a:blip r:embed="rId3"/>
              </a:buBlip>
            </a:pPr>
            <a:r>
              <a:rPr kumimoji="1" lang="en-US" altLang="ko-KR" sz="3000" b="1">
                <a:ea typeface="굴림" pitchFamily="50" charset="-127"/>
              </a:rPr>
              <a:t>Strengthen the Business</a:t>
            </a:r>
          </a:p>
        </p:txBody>
      </p:sp>
      <p:sp>
        <p:nvSpPr>
          <p:cNvPr id="62467" name="Rectangle 18"/>
          <p:cNvSpPr>
            <a:spLocks noChangeArrowheads="1"/>
          </p:cNvSpPr>
          <p:nvPr/>
        </p:nvSpPr>
        <p:spPr bwMode="auto">
          <a:xfrm>
            <a:off x="788988" y="1260475"/>
            <a:ext cx="2217737" cy="7016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 lIns="91280" tIns="45640" rIns="91280" bIns="45640">
            <a:spAutoFit/>
          </a:bodyPr>
          <a:lstStyle/>
          <a:p>
            <a:pPr algn="ctr" latinLnBrk="1"/>
            <a:r>
              <a:rPr kumimoji="1" lang="en-US" altLang="ko-KR" sz="4000" b="1">
                <a:solidFill>
                  <a:schemeClr val="bg1"/>
                </a:solidFill>
                <a:ea typeface="굴림" pitchFamily="50" charset="-127"/>
              </a:rPr>
              <a:t>Strategy</a:t>
            </a:r>
          </a:p>
        </p:txBody>
      </p:sp>
      <p:pic>
        <p:nvPicPr>
          <p:cNvPr id="62468" name="Picture 19" descr="j0426465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63" y="3357563"/>
            <a:ext cx="3598862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Блок-схема: альтернативный процесс 17"/>
          <p:cNvSpPr/>
          <p:nvPr/>
        </p:nvSpPr>
        <p:spPr>
          <a:xfrm>
            <a:off x="71406" y="61886"/>
            <a:ext cx="4143404" cy="366718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/>
            <a:r>
              <a:rPr lang="en-US" b="1">
                <a:solidFill>
                  <a:srgbClr val="FFFFFF"/>
                </a:solidFill>
                <a:ea typeface="굴림" pitchFamily="50" charset="-127"/>
              </a:rPr>
              <a:t>Company strategy</a:t>
            </a:r>
            <a:endParaRPr lang="ru-RU" b="1">
              <a:solidFill>
                <a:srgbClr val="FFFFFF"/>
              </a:solidFill>
              <a:ea typeface="굴림" pitchFamily="50" charset="-127"/>
            </a:endParaRPr>
          </a:p>
        </p:txBody>
      </p:sp>
      <p:pic>
        <p:nvPicPr>
          <p:cNvPr id="62472" name="Picture 9" descr="Копия logo_uzavtosanoa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8200" y="71438"/>
            <a:ext cx="61436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71406" y="61886"/>
            <a:ext cx="4143404" cy="366718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FFFF"/>
                </a:solidFill>
              </a:rPr>
              <a:t>Current localization projects</a:t>
            </a:r>
            <a:endParaRPr lang="ru-RU" b="1" dirty="0">
              <a:solidFill>
                <a:srgbClr val="FFFFFF"/>
              </a:solidFill>
            </a:endParaRPr>
          </a:p>
        </p:txBody>
      </p:sp>
      <p:pic>
        <p:nvPicPr>
          <p:cNvPr id="125956" name="Picture 4" descr="C:\Documents and Settings\Pavel\Рабочий стол\3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1306513"/>
            <a:ext cx="6840538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7" name="TextBox 3"/>
          <p:cNvSpPr txBox="1">
            <a:spLocks noChangeArrowheads="1"/>
          </p:cNvSpPr>
          <p:nvPr/>
        </p:nvSpPr>
        <p:spPr bwMode="auto">
          <a:xfrm>
            <a:off x="514350" y="974725"/>
            <a:ext cx="6500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Average localized content across models ~ 52%</a:t>
            </a:r>
            <a:endParaRPr lang="ru-RU">
              <a:solidFill>
                <a:schemeClr val="bg1"/>
              </a:solidFill>
            </a:endParaRPr>
          </a:p>
        </p:txBody>
      </p:sp>
      <p:pic>
        <p:nvPicPr>
          <p:cNvPr id="125958" name="Picture 2" descr="C:\Documents and Settings\Pavel\Рабочий стол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00" y="5122863"/>
            <a:ext cx="14351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71406" y="61886"/>
            <a:ext cx="4143404" cy="366718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FFFF"/>
                </a:solidFill>
              </a:rPr>
              <a:t>Ongoing localization projects</a:t>
            </a:r>
            <a:endParaRPr lang="ru-RU" b="1" dirty="0">
              <a:solidFill>
                <a:srgbClr val="FFFFFF"/>
              </a:solidFill>
            </a:endParaRPr>
          </a:p>
        </p:txBody>
      </p:sp>
      <p:pic>
        <p:nvPicPr>
          <p:cNvPr id="16389" name="Picture 3" descr="C:\Documents and Settings\Pavel\Рабочий стол\5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1320800"/>
            <a:ext cx="6840538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Box 3"/>
          <p:cNvSpPr txBox="1">
            <a:spLocks noChangeArrowheads="1"/>
          </p:cNvSpPr>
          <p:nvPr/>
        </p:nvSpPr>
        <p:spPr bwMode="auto">
          <a:xfrm>
            <a:off x="500063" y="993775"/>
            <a:ext cx="6715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Average localized content across models ~ 65-70%</a:t>
            </a:r>
            <a:endParaRPr lang="ru-RU">
              <a:solidFill>
                <a:schemeClr val="bg1"/>
              </a:solidFill>
            </a:endParaRPr>
          </a:p>
        </p:txBody>
      </p:sp>
      <p:pic>
        <p:nvPicPr>
          <p:cNvPr id="16391" name="Picture 2" descr="C:\Documents and Settings\Pavel\Рабочий стол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2425" y="5005388"/>
            <a:ext cx="2370138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71406" y="61886"/>
            <a:ext cx="4143404" cy="366718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FFFF"/>
                </a:solidFill>
              </a:rPr>
              <a:t>Future localization projects</a:t>
            </a:r>
            <a:endParaRPr lang="ru-RU" b="1" dirty="0">
              <a:solidFill>
                <a:srgbClr val="FFFFFF"/>
              </a:solidFill>
            </a:endParaRPr>
          </a:p>
        </p:txBody>
      </p:sp>
      <p:pic>
        <p:nvPicPr>
          <p:cNvPr id="17413" name="Picture 3" descr="C:\Documents and Settings\Pavel\Рабочий стол\7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1341438"/>
            <a:ext cx="6840537" cy="426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Box 3"/>
          <p:cNvSpPr txBox="1">
            <a:spLocks noChangeArrowheads="1"/>
          </p:cNvSpPr>
          <p:nvPr/>
        </p:nvSpPr>
        <p:spPr bwMode="auto">
          <a:xfrm>
            <a:off x="588963" y="993775"/>
            <a:ext cx="6143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Average localized content across models ~ 80-85%</a:t>
            </a:r>
            <a:endParaRPr lang="ru-RU">
              <a:solidFill>
                <a:schemeClr val="bg1"/>
              </a:solidFill>
            </a:endParaRPr>
          </a:p>
        </p:txBody>
      </p:sp>
      <p:pic>
        <p:nvPicPr>
          <p:cNvPr id="17415" name="Picture 2" descr="C:\Documents and Settings\Pavel\Рабочий стол\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1000" y="4643438"/>
            <a:ext cx="2341563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Рисунок 16" descr="Nexia Climate Control copy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28" t="15852" r="9492"/>
          <a:stretch>
            <a:fillRect/>
          </a:stretch>
        </p:blipFill>
        <p:spPr bwMode="auto">
          <a:xfrm>
            <a:off x="866775" y="1243013"/>
            <a:ext cx="7088188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7" name="Picture 3" descr="C:\Salimov U\OTHER\ВЫСТАВКА СТЕНДЫ АСАКА\УзДЭУавто\Exhibition\body exterior exploded view\frt parts\headlamp rh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92725" y="1412875"/>
            <a:ext cx="1208088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8" name="TextBox 7"/>
          <p:cNvSpPr txBox="1">
            <a:spLocks noChangeArrowheads="1"/>
          </p:cNvSpPr>
          <p:nvPr/>
        </p:nvSpPr>
        <p:spPr bwMode="auto">
          <a:xfrm>
            <a:off x="263525" y="1423988"/>
            <a:ext cx="16605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latinLnBrk="1"/>
            <a:r>
              <a:rPr kumimoji="1" lang="en-US" sz="1600" b="1">
                <a:solidFill>
                  <a:schemeClr val="bg1"/>
                </a:solidFill>
                <a:ea typeface="굴림" pitchFamily="50" charset="-127"/>
              </a:rPr>
              <a:t>CRFM &amp; HVAC </a:t>
            </a:r>
          </a:p>
        </p:txBody>
      </p:sp>
      <p:sp>
        <p:nvSpPr>
          <p:cNvPr id="118789" name="TextBox 7"/>
          <p:cNvSpPr txBox="1">
            <a:spLocks noChangeArrowheads="1"/>
          </p:cNvSpPr>
          <p:nvPr/>
        </p:nvSpPr>
        <p:spPr bwMode="auto">
          <a:xfrm>
            <a:off x="5495925" y="990600"/>
            <a:ext cx="17748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latinLnBrk="1"/>
            <a:r>
              <a:rPr kumimoji="1" lang="en-US" sz="1600" b="1">
                <a:solidFill>
                  <a:schemeClr val="bg1"/>
                </a:solidFill>
                <a:ea typeface="굴림" pitchFamily="50" charset="-127"/>
              </a:rPr>
              <a:t>Weatherstrip &amp; Sealing</a:t>
            </a:r>
          </a:p>
        </p:txBody>
      </p:sp>
      <p:sp>
        <p:nvSpPr>
          <p:cNvPr id="118790" name="TextBox 9"/>
          <p:cNvSpPr txBox="1">
            <a:spLocks noChangeArrowheads="1"/>
          </p:cNvSpPr>
          <p:nvPr/>
        </p:nvSpPr>
        <p:spPr bwMode="auto">
          <a:xfrm>
            <a:off x="1722438" y="3611563"/>
            <a:ext cx="14684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latinLnBrk="1"/>
            <a:r>
              <a:rPr kumimoji="1" lang="en-US" sz="1600" b="1">
                <a:ea typeface="굴림" pitchFamily="50" charset="-127"/>
              </a:rPr>
              <a:t>HVAC Switch</a:t>
            </a:r>
          </a:p>
        </p:txBody>
      </p:sp>
      <p:sp>
        <p:nvSpPr>
          <p:cNvPr id="118791" name="TextBox 10"/>
          <p:cNvSpPr txBox="1">
            <a:spLocks noChangeArrowheads="1"/>
          </p:cNvSpPr>
          <p:nvPr/>
        </p:nvSpPr>
        <p:spPr bwMode="auto">
          <a:xfrm>
            <a:off x="2073275" y="758825"/>
            <a:ext cx="30083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latinLnBrk="1"/>
            <a:r>
              <a:rPr kumimoji="1" lang="en-US" sz="1600" b="1">
                <a:ea typeface="굴림" pitchFamily="50" charset="-127"/>
              </a:rPr>
              <a:t>Rear Axle, Gear Shift Control</a:t>
            </a:r>
          </a:p>
        </p:txBody>
      </p:sp>
      <p:sp>
        <p:nvSpPr>
          <p:cNvPr id="118792" name="TextBox 11"/>
          <p:cNvSpPr txBox="1">
            <a:spLocks noChangeArrowheads="1"/>
          </p:cNvSpPr>
          <p:nvPr/>
        </p:nvSpPr>
        <p:spPr bwMode="auto">
          <a:xfrm>
            <a:off x="7085013" y="1981200"/>
            <a:ext cx="9318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latinLnBrk="1"/>
            <a:r>
              <a:rPr kumimoji="1" lang="en-US" sz="1600" b="1">
                <a:ea typeface="굴림" pitchFamily="50" charset="-127"/>
              </a:rPr>
              <a:t>OSRVM</a:t>
            </a:r>
          </a:p>
        </p:txBody>
      </p:sp>
      <p:sp>
        <p:nvSpPr>
          <p:cNvPr id="118793" name="TextBox 12"/>
          <p:cNvSpPr txBox="1">
            <a:spLocks noChangeArrowheads="1"/>
          </p:cNvSpPr>
          <p:nvPr/>
        </p:nvSpPr>
        <p:spPr bwMode="auto">
          <a:xfrm>
            <a:off x="100013" y="3502025"/>
            <a:ext cx="14589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latinLnBrk="1"/>
            <a:r>
              <a:rPr kumimoji="1" lang="en-US" sz="1600" b="1">
                <a:ea typeface="굴림" pitchFamily="50" charset="-127"/>
              </a:rPr>
              <a:t>Suspensions</a:t>
            </a:r>
          </a:p>
        </p:txBody>
      </p:sp>
      <p:sp>
        <p:nvSpPr>
          <p:cNvPr id="118794" name="TextBox 13"/>
          <p:cNvSpPr txBox="1">
            <a:spLocks noChangeArrowheads="1"/>
          </p:cNvSpPr>
          <p:nvPr/>
        </p:nvSpPr>
        <p:spPr bwMode="auto">
          <a:xfrm>
            <a:off x="7478713" y="1084263"/>
            <a:ext cx="10398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latinLnBrk="1"/>
            <a:r>
              <a:rPr kumimoji="1" lang="en-US" sz="1600" b="1">
                <a:ea typeface="굴림" pitchFamily="50" charset="-127"/>
              </a:rPr>
              <a:t>Catalytic</a:t>
            </a:r>
          </a:p>
        </p:txBody>
      </p:sp>
      <p:sp>
        <p:nvSpPr>
          <p:cNvPr id="118795" name="TextBox 14"/>
          <p:cNvSpPr txBox="1">
            <a:spLocks noChangeArrowheads="1"/>
          </p:cNvSpPr>
          <p:nvPr/>
        </p:nvSpPr>
        <p:spPr bwMode="auto">
          <a:xfrm>
            <a:off x="1087438" y="4711700"/>
            <a:ext cx="19177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latinLnBrk="1"/>
            <a:r>
              <a:rPr kumimoji="1" lang="en-US" sz="1600" b="1">
                <a:ea typeface="굴림" pitchFamily="50" charset="-127"/>
              </a:rPr>
              <a:t>Window regulator</a:t>
            </a:r>
          </a:p>
        </p:txBody>
      </p:sp>
      <p:sp>
        <p:nvSpPr>
          <p:cNvPr id="118796" name="TextBox 15"/>
          <p:cNvSpPr txBox="1">
            <a:spLocks noChangeArrowheads="1"/>
          </p:cNvSpPr>
          <p:nvPr/>
        </p:nvSpPr>
        <p:spPr bwMode="auto">
          <a:xfrm>
            <a:off x="4037013" y="4822825"/>
            <a:ext cx="7540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latinLnBrk="1"/>
            <a:r>
              <a:rPr kumimoji="1" lang="en-US" sz="1600" b="1">
                <a:ea typeface="굴림" pitchFamily="50" charset="-127"/>
              </a:rPr>
              <a:t>Wiper</a:t>
            </a:r>
          </a:p>
        </p:txBody>
      </p:sp>
      <p:sp>
        <p:nvSpPr>
          <p:cNvPr id="20" name="Блок-схема: альтернативный процесс 19"/>
          <p:cNvSpPr/>
          <p:nvPr/>
        </p:nvSpPr>
        <p:spPr>
          <a:xfrm>
            <a:off x="79366" y="29067"/>
            <a:ext cx="4205712" cy="327566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r>
              <a:rPr lang="en-US" b="1">
                <a:solidFill>
                  <a:srgbClr val="FFFFFF"/>
                </a:solidFill>
                <a:ea typeface="굴림" pitchFamily="50" charset="-127"/>
              </a:rPr>
              <a:t>Perspective </a:t>
            </a:r>
            <a:r>
              <a:rPr lang="en-US" sz="2000" b="1">
                <a:solidFill>
                  <a:srgbClr val="FFFFFF"/>
                </a:solidFill>
                <a:ea typeface="굴림" pitchFamily="50" charset="-127"/>
              </a:rPr>
              <a:t>localization projects</a:t>
            </a:r>
          </a:p>
        </p:txBody>
      </p:sp>
      <p:sp>
        <p:nvSpPr>
          <p:cNvPr id="118800" name="TextBox 11"/>
          <p:cNvSpPr txBox="1">
            <a:spLocks noChangeArrowheads="1"/>
          </p:cNvSpPr>
          <p:nvPr/>
        </p:nvSpPr>
        <p:spPr bwMode="auto">
          <a:xfrm>
            <a:off x="7105650" y="3467100"/>
            <a:ext cx="8905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latinLnBrk="1"/>
            <a:r>
              <a:rPr kumimoji="1" lang="en-US" sz="1600" b="1">
                <a:ea typeface="굴림" pitchFamily="50" charset="-127"/>
              </a:rPr>
              <a:t>Cluster</a:t>
            </a:r>
          </a:p>
        </p:txBody>
      </p:sp>
      <p:sp>
        <p:nvSpPr>
          <p:cNvPr id="118801" name="TextBox 11"/>
          <p:cNvSpPr txBox="1">
            <a:spLocks noChangeArrowheads="1"/>
          </p:cNvSpPr>
          <p:nvPr/>
        </p:nvSpPr>
        <p:spPr bwMode="auto">
          <a:xfrm>
            <a:off x="1817688" y="5162550"/>
            <a:ext cx="17319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latinLnBrk="1"/>
            <a:r>
              <a:rPr kumimoji="1" lang="en-US" sz="1600" b="1">
                <a:ea typeface="굴림" pitchFamily="50" charset="-127"/>
              </a:rPr>
              <a:t>Shock absorber</a:t>
            </a:r>
          </a:p>
        </p:txBody>
      </p:sp>
      <p:pic>
        <p:nvPicPr>
          <p:cNvPr id="118802" name="Picture 12" descr="DSC05448_大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1990725"/>
            <a:ext cx="66675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803" name="Picture 6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0750" y="4017963"/>
            <a:ext cx="868363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83038" y="5157788"/>
            <a:ext cx="1531937" cy="333375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</p:pic>
      <p:sp>
        <p:nvSpPr>
          <p:cNvPr id="118805" name="TextBox 11"/>
          <p:cNvSpPr txBox="1">
            <a:spLocks noChangeArrowheads="1"/>
          </p:cNvSpPr>
          <p:nvPr/>
        </p:nvSpPr>
        <p:spPr bwMode="auto">
          <a:xfrm>
            <a:off x="6864350" y="2886075"/>
            <a:ext cx="8778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latinLnBrk="1"/>
            <a:r>
              <a:rPr kumimoji="1" lang="en-US" sz="1600" b="1">
                <a:ea typeface="굴림" pitchFamily="50" charset="-127"/>
              </a:rPr>
              <a:t>Tie Bar</a:t>
            </a:r>
          </a:p>
        </p:txBody>
      </p:sp>
      <p:sp>
        <p:nvSpPr>
          <p:cNvPr id="118806" name="TextBox 11"/>
          <p:cNvSpPr txBox="1">
            <a:spLocks noChangeArrowheads="1"/>
          </p:cNvSpPr>
          <p:nvPr/>
        </p:nvSpPr>
        <p:spPr bwMode="auto">
          <a:xfrm>
            <a:off x="4024313" y="1228725"/>
            <a:ext cx="11668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latinLnBrk="1"/>
            <a:r>
              <a:rPr kumimoji="1" lang="en-US" sz="1600" b="1">
                <a:solidFill>
                  <a:schemeClr val="bg1"/>
                </a:solidFill>
                <a:ea typeface="굴림" pitchFamily="50" charset="-127"/>
              </a:rPr>
              <a:t>Alternator</a:t>
            </a:r>
          </a:p>
        </p:txBody>
      </p:sp>
      <p:sp>
        <p:nvSpPr>
          <p:cNvPr id="118807" name="Rectangle 25"/>
          <p:cNvSpPr>
            <a:spLocks noChangeArrowheads="1"/>
          </p:cNvSpPr>
          <p:nvPr/>
        </p:nvSpPr>
        <p:spPr bwMode="auto">
          <a:xfrm>
            <a:off x="8750300" y="6535738"/>
            <a:ext cx="3429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latinLnBrk="1" hangingPunct="0">
              <a:spcBef>
                <a:spcPct val="20000"/>
              </a:spcBef>
            </a:pPr>
            <a:r>
              <a:rPr kumimoji="1" lang="en-US" sz="1000">
                <a:solidFill>
                  <a:schemeClr val="bg1"/>
                </a:solidFill>
                <a:ea typeface="굴림" pitchFamily="50" charset="-127"/>
              </a:rPr>
              <a:t>14</a:t>
            </a:r>
            <a:endParaRPr kumimoji="1" lang="ru-RU" sz="1000">
              <a:solidFill>
                <a:schemeClr val="bg1"/>
              </a:solidFill>
              <a:ea typeface="굴림" pitchFamily="50" charset="-127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3" descr="UzKoram - worker in process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69989"/>
            <a:ext cx="4643470" cy="2287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44" descr="UzKoram - sho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2214554"/>
            <a:ext cx="4643470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45" descr="UzKoram - worker in proces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5" y="4572008"/>
            <a:ext cx="4643469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5" name="Group 90"/>
          <p:cNvGraphicFramePr>
            <a:graphicFrameLocks noGrp="1"/>
          </p:cNvGraphicFramePr>
          <p:nvPr/>
        </p:nvGraphicFramePr>
        <p:xfrm>
          <a:off x="142844" y="642921"/>
          <a:ext cx="4214842" cy="283464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993291"/>
                <a:gridCol w="2221551"/>
              </a:tblGrid>
              <a:tr h="16558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UzKoram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Founders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100% - Uzavtosanoat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</a:tr>
              <a:tr h="2130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Authorized fund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5 </a:t>
                      </a: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mln.$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</a:tr>
              <a:tr h="2130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Start of Production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May, </a:t>
                      </a:r>
                      <a:r>
                        <a:rPr kumimoji="0" lang="ru-RU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1997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</a:tr>
              <a:tr h="1718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Location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Andijan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</a:tr>
              <a:tr h="1968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Total Area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17,4</a:t>
                      </a: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00 m²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</a:tr>
              <a:tr h="160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Including Buildings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6,5</a:t>
                      </a: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00 m²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</a:tr>
              <a:tr h="2879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Products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Bumpers &amp; IP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</a:tr>
              <a:tr h="2268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Employees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350 </a:t>
                      </a: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people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6" name="Блок-схема: альтернативный процесс 5"/>
          <p:cNvSpPr/>
          <p:nvPr/>
        </p:nvSpPr>
        <p:spPr>
          <a:xfrm>
            <a:off x="71406" y="61886"/>
            <a:ext cx="4286280" cy="509594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Components Manufacturing Companies</a:t>
            </a:r>
            <a:endParaRPr lang="ru-RU" sz="16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4456" name="Picture 2" descr="C:\Documents and Settings\TYunusov\Рабочий стол\KOTRA\Новая папка (2)\10 09 26 Презентации предприя\УзКорам\Uz-Koram_Company_Profile_20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5" y="3573463"/>
            <a:ext cx="4214813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UzTong heung - in proce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571744"/>
            <a:ext cx="4572032" cy="2032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3" descr="UzTong heung - produc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3100" y="4593312"/>
            <a:ext cx="4578056" cy="2121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5" descr="Uz-TONGHEU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71414"/>
            <a:ext cx="4572032" cy="2463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5" name="Group 46"/>
          <p:cNvGraphicFramePr>
            <a:graphicFrameLocks noGrp="1"/>
          </p:cNvGraphicFramePr>
          <p:nvPr/>
        </p:nvGraphicFramePr>
        <p:xfrm>
          <a:off x="142844" y="714358"/>
          <a:ext cx="4214842" cy="304800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664626"/>
                <a:gridCol w="2550216"/>
              </a:tblGrid>
              <a:tr h="17040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UzTongheung</a:t>
                      </a:r>
                      <a:endParaRPr kumimoji="0" lang="ru-RU" sz="20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6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Founders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SC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«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Uzavtosanoat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» - 50%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KM&amp;I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» - 50%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1870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Authorized fund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6,4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mln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$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1616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Start of Production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June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1997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1636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Location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Andijan city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</a:tr>
              <a:tr h="1402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Total Area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26,8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00 m</a:t>
                      </a:r>
                      <a:r>
                        <a:rPr kumimoji="0" lang="en-US" sz="14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²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1656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Including Buildings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14,5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00 m</a:t>
                      </a:r>
                      <a:r>
                        <a:rPr kumimoji="0" lang="en-US" sz="14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²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1410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Products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Front and rear seats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2155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Employees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550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people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6" name="Блок-схема: альтернативный процесс 5"/>
          <p:cNvSpPr/>
          <p:nvPr/>
        </p:nvSpPr>
        <p:spPr>
          <a:xfrm>
            <a:off x="71406" y="61886"/>
            <a:ext cx="4286280" cy="509594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Components Manufacturing Companies</a:t>
            </a:r>
            <a:endParaRPr lang="ru-RU" sz="16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6504" name="Picture 6" descr="Kapalak 1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5" y="3860800"/>
            <a:ext cx="4214813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00760" y="2132856"/>
            <a:ext cx="3000396" cy="3231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n-US" sz="1500" b="1" dirty="0">
                <a:solidFill>
                  <a:schemeClr val="bg1"/>
                </a:solidFill>
                <a:latin typeface="+mj-lt"/>
                <a:ea typeface="굴림" pitchFamily="50" charset="-127"/>
                <a:cs typeface="+mj-cs"/>
              </a:rPr>
              <a:t>Turin Polytechnic University</a:t>
            </a:r>
            <a:endParaRPr lang="ru-RU" sz="1500" b="1" dirty="0">
              <a:solidFill>
                <a:schemeClr val="bg1"/>
              </a:solidFill>
              <a:latin typeface="+mj-lt"/>
              <a:ea typeface="굴림" pitchFamily="50" charset="-127"/>
              <a:cs typeface="+mj-cs"/>
            </a:endParaRP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50" y="2564904"/>
            <a:ext cx="3000375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Блок-схема: альтернативный процесс 8"/>
          <p:cNvSpPr/>
          <p:nvPr/>
        </p:nvSpPr>
        <p:spPr>
          <a:xfrm>
            <a:off x="179512" y="692696"/>
            <a:ext cx="3000396" cy="366718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latinLnBrk="1">
              <a:defRPr/>
            </a:pPr>
            <a:r>
              <a:rPr kumimoji="1"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Sales</a:t>
            </a:r>
            <a:endParaRPr kumimoji="1"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3214678" y="1190074"/>
            <a:ext cx="2714644" cy="366718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latinLnBrk="1">
              <a:defRPr/>
            </a:pPr>
            <a:r>
              <a:rPr kumimoji="1"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Finance</a:t>
            </a:r>
            <a:endParaRPr kumimoji="1"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6000760" y="1700808"/>
            <a:ext cx="3000396" cy="366718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 latinLnBrk="1">
              <a:defRPr/>
            </a:pPr>
            <a:r>
              <a:rPr kumimoji="1"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Education &amp; Training</a:t>
            </a:r>
            <a:endParaRPr kumimoji="1"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1124744"/>
            <a:ext cx="3000396" cy="7848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1500" b="1" dirty="0">
                <a:solidFill>
                  <a:schemeClr val="bg1"/>
                </a:solidFill>
                <a:latin typeface="+mj-lt"/>
                <a:ea typeface="굴림" pitchFamily="50" charset="-127"/>
                <a:cs typeface="+mj-cs"/>
              </a:rPr>
              <a:t>Sales and service companies:</a:t>
            </a:r>
          </a:p>
          <a:p>
            <a:pPr>
              <a:defRPr/>
            </a:pPr>
            <a:r>
              <a:rPr lang="ru-RU" sz="1500" b="1" dirty="0">
                <a:solidFill>
                  <a:schemeClr val="bg1"/>
                </a:solidFill>
                <a:latin typeface="+mj-lt"/>
                <a:ea typeface="굴림" pitchFamily="50" charset="-127"/>
                <a:cs typeface="+mj-cs"/>
              </a:rPr>
              <a:t> </a:t>
            </a:r>
            <a:r>
              <a:rPr lang="en-US" sz="1500" b="1" dirty="0">
                <a:solidFill>
                  <a:schemeClr val="bg1"/>
                </a:solidFill>
                <a:latin typeface="+mj-lt"/>
                <a:ea typeface="굴림" pitchFamily="50" charset="-127"/>
                <a:cs typeface="+mj-cs"/>
              </a:rPr>
              <a:t>foreign dealers</a:t>
            </a:r>
            <a:r>
              <a:rPr lang="ru-RU" sz="1500" b="1" dirty="0">
                <a:solidFill>
                  <a:schemeClr val="bg1"/>
                </a:solidFill>
                <a:latin typeface="+mj-lt"/>
                <a:ea typeface="굴림" pitchFamily="50" charset="-127"/>
                <a:cs typeface="+mj-cs"/>
              </a:rPr>
              <a:t> – 147</a:t>
            </a:r>
            <a:endParaRPr lang="en-US" sz="1500" b="1" dirty="0">
              <a:solidFill>
                <a:schemeClr val="bg1"/>
              </a:solidFill>
              <a:latin typeface="+mj-lt"/>
              <a:ea typeface="굴림" pitchFamily="50" charset="-127"/>
              <a:cs typeface="+mj-cs"/>
            </a:endParaRPr>
          </a:p>
          <a:p>
            <a:pPr>
              <a:defRPr/>
            </a:pPr>
            <a:r>
              <a:rPr lang="ru-RU" sz="1500" b="1" dirty="0">
                <a:solidFill>
                  <a:schemeClr val="bg1"/>
                </a:solidFill>
                <a:latin typeface="+mj-lt"/>
                <a:ea typeface="굴림" pitchFamily="50" charset="-127"/>
                <a:cs typeface="+mj-cs"/>
              </a:rPr>
              <a:t> </a:t>
            </a:r>
            <a:r>
              <a:rPr lang="en-US" sz="1500" b="1" dirty="0" smtClean="0">
                <a:solidFill>
                  <a:schemeClr val="bg1"/>
                </a:solidFill>
                <a:latin typeface="+mj-lt"/>
                <a:ea typeface="굴림" pitchFamily="50" charset="-127"/>
                <a:cs typeface="+mj-cs"/>
              </a:rPr>
              <a:t>domestic dealers</a:t>
            </a:r>
            <a:r>
              <a:rPr lang="ru-RU" sz="1500" b="1" dirty="0" smtClean="0">
                <a:solidFill>
                  <a:schemeClr val="bg1"/>
                </a:solidFill>
                <a:latin typeface="+mj-lt"/>
                <a:ea typeface="굴림" pitchFamily="50" charset="-127"/>
                <a:cs typeface="+mj-cs"/>
              </a:rPr>
              <a:t> </a:t>
            </a:r>
            <a:r>
              <a:rPr lang="ru-RU" sz="1500" b="1" dirty="0">
                <a:solidFill>
                  <a:schemeClr val="bg1"/>
                </a:solidFill>
                <a:latin typeface="+mj-lt"/>
                <a:ea typeface="굴림" pitchFamily="50" charset="-127"/>
                <a:cs typeface="+mj-cs"/>
              </a:rPr>
              <a:t>– 64.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350" y="1988840"/>
            <a:ext cx="3000375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>
            <a:off x="142875" y="4092476"/>
            <a:ext cx="3000375" cy="1928812"/>
            <a:chOff x="172" y="890"/>
            <a:chExt cx="5353" cy="3385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2" y="890"/>
              <a:ext cx="5353" cy="3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Line 4"/>
            <p:cNvSpPr>
              <a:spLocks noChangeShapeType="1"/>
            </p:cNvSpPr>
            <p:nvPr/>
          </p:nvSpPr>
          <p:spPr bwMode="auto">
            <a:xfrm flipH="1" flipV="1">
              <a:off x="1656" y="2160"/>
              <a:ext cx="2764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굴림" pitchFamily="34" charset="-127"/>
                <a:cs typeface="Arial" pitchFamily="34" charset="0"/>
              </a:endParaRPr>
            </a:p>
          </p:txBody>
        </p:sp>
        <p:sp>
          <p:nvSpPr>
            <p:cNvPr id="17" name="Line 5"/>
            <p:cNvSpPr>
              <a:spLocks noChangeShapeType="1"/>
            </p:cNvSpPr>
            <p:nvPr/>
          </p:nvSpPr>
          <p:spPr bwMode="auto">
            <a:xfrm flipH="1" flipV="1">
              <a:off x="1837" y="2431"/>
              <a:ext cx="2583" cy="1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굴림" pitchFamily="34" charset="-127"/>
                <a:cs typeface="Arial" pitchFamily="34" charset="0"/>
              </a:endParaRPr>
            </a:p>
          </p:txBody>
        </p:sp>
        <p:sp>
          <p:nvSpPr>
            <p:cNvPr id="18" name="Line 6"/>
            <p:cNvSpPr>
              <a:spLocks noChangeShapeType="1"/>
            </p:cNvSpPr>
            <p:nvPr/>
          </p:nvSpPr>
          <p:spPr bwMode="auto">
            <a:xfrm flipH="1">
              <a:off x="2653" y="2615"/>
              <a:ext cx="1770" cy="3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굴림" pitchFamily="34" charset="-127"/>
                <a:cs typeface="Arial" pitchFamily="34" charset="0"/>
              </a:endParaRPr>
            </a:p>
          </p:txBody>
        </p:sp>
        <p:sp>
          <p:nvSpPr>
            <p:cNvPr id="19" name="Line 7"/>
            <p:cNvSpPr>
              <a:spLocks noChangeShapeType="1"/>
            </p:cNvSpPr>
            <p:nvPr/>
          </p:nvSpPr>
          <p:spPr bwMode="auto">
            <a:xfrm flipH="1">
              <a:off x="2880" y="2615"/>
              <a:ext cx="1544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굴림" pitchFamily="34" charset="-127"/>
                <a:cs typeface="Arial" pitchFamily="34" charset="0"/>
              </a:endParaRPr>
            </a:p>
          </p:txBody>
        </p:sp>
        <p:sp>
          <p:nvSpPr>
            <p:cNvPr id="20" name="Line 8"/>
            <p:cNvSpPr>
              <a:spLocks noChangeShapeType="1"/>
            </p:cNvSpPr>
            <p:nvPr/>
          </p:nvSpPr>
          <p:spPr bwMode="auto">
            <a:xfrm flipH="1">
              <a:off x="3421" y="2615"/>
              <a:ext cx="1000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굴림" pitchFamily="34" charset="-127"/>
                <a:cs typeface="Arial" pitchFamily="34" charset="0"/>
              </a:endParaRPr>
            </a:p>
          </p:txBody>
        </p:sp>
        <p:sp>
          <p:nvSpPr>
            <p:cNvPr id="21" name="Line 9"/>
            <p:cNvSpPr>
              <a:spLocks noChangeShapeType="1"/>
            </p:cNvSpPr>
            <p:nvPr/>
          </p:nvSpPr>
          <p:spPr bwMode="auto">
            <a:xfrm flipH="1">
              <a:off x="2970" y="2615"/>
              <a:ext cx="1450" cy="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굴림" pitchFamily="34" charset="-127"/>
                <a:cs typeface="Arial" pitchFamily="34" charset="0"/>
              </a:endParaRPr>
            </a:p>
          </p:txBody>
        </p:sp>
        <p:sp>
          <p:nvSpPr>
            <p:cNvPr id="22" name="Line 10"/>
            <p:cNvSpPr>
              <a:spLocks noChangeShapeType="1"/>
            </p:cNvSpPr>
            <p:nvPr/>
          </p:nvSpPr>
          <p:spPr bwMode="auto">
            <a:xfrm flipH="1">
              <a:off x="3290" y="2615"/>
              <a:ext cx="1130" cy="9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굴림" pitchFamily="34" charset="-127"/>
                <a:cs typeface="Arial" pitchFamily="34" charset="0"/>
              </a:endParaRPr>
            </a:p>
          </p:txBody>
        </p:sp>
        <p:pic>
          <p:nvPicPr>
            <p:cNvPr id="23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29" y="2024"/>
              <a:ext cx="186" cy="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1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198" y="3612"/>
              <a:ext cx="186" cy="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655" y="2432"/>
              <a:ext cx="186" cy="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789" y="3203"/>
              <a:ext cx="186" cy="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1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26" y="2931"/>
              <a:ext cx="186" cy="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1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789" y="2659"/>
              <a:ext cx="186" cy="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1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88" y="2840"/>
              <a:ext cx="186" cy="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Line 18"/>
            <p:cNvSpPr>
              <a:spLocks noChangeShapeType="1"/>
            </p:cNvSpPr>
            <p:nvPr/>
          </p:nvSpPr>
          <p:spPr bwMode="auto">
            <a:xfrm flipH="1" flipV="1">
              <a:off x="3786" y="2431"/>
              <a:ext cx="592" cy="1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굴림" pitchFamily="34" charset="-127"/>
                <a:cs typeface="Arial" pitchFamily="34" charset="0"/>
              </a:endParaRPr>
            </a:p>
          </p:txBody>
        </p:sp>
        <p:pic>
          <p:nvPicPr>
            <p:cNvPr id="31" name="Picture 1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606" y="2296"/>
              <a:ext cx="186" cy="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" name="TextBox 36"/>
          <p:cNvSpPr txBox="1">
            <a:spLocks noChangeArrowheads="1"/>
          </p:cNvSpPr>
          <p:nvPr/>
        </p:nvSpPr>
        <p:spPr bwMode="auto">
          <a:xfrm>
            <a:off x="2428875" y="2500313"/>
            <a:ext cx="714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CIS</a:t>
            </a:r>
            <a:endParaRPr lang="ru-RU" b="1"/>
          </a:p>
        </p:txBody>
      </p:sp>
      <p:sp>
        <p:nvSpPr>
          <p:cNvPr id="33" name="TextBox 37"/>
          <p:cNvSpPr txBox="1">
            <a:spLocks noChangeArrowheads="1"/>
          </p:cNvSpPr>
          <p:nvPr/>
        </p:nvSpPr>
        <p:spPr bwMode="auto">
          <a:xfrm>
            <a:off x="1285875" y="4429125"/>
            <a:ext cx="1928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    UZBEKISTAN</a:t>
            </a:r>
            <a:endParaRPr lang="ru-RU" b="1"/>
          </a:p>
        </p:txBody>
      </p:sp>
      <p:sp>
        <p:nvSpPr>
          <p:cNvPr id="34" name="Прямоугольник 33"/>
          <p:cNvSpPr/>
          <p:nvPr/>
        </p:nvSpPr>
        <p:spPr>
          <a:xfrm>
            <a:off x="3214678" y="1744216"/>
            <a:ext cx="2725474" cy="7232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1500" b="1" dirty="0" smtClean="0">
                <a:solidFill>
                  <a:schemeClr val="bg1"/>
                </a:solidFill>
                <a:latin typeface="+mj-lt"/>
                <a:ea typeface="굴림" pitchFamily="50" charset="-127"/>
                <a:cs typeface="+mj-cs"/>
              </a:rPr>
              <a:t>“</a:t>
            </a:r>
            <a:r>
              <a:rPr lang="en-US" sz="1500" b="1" dirty="0" err="1" smtClean="0">
                <a:solidFill>
                  <a:schemeClr val="bg1"/>
                </a:solidFill>
                <a:latin typeface="+mj-lt"/>
                <a:ea typeface="굴림" pitchFamily="50" charset="-127"/>
                <a:cs typeface="+mj-cs"/>
              </a:rPr>
              <a:t>Uzavtosanoat</a:t>
            </a:r>
            <a:r>
              <a:rPr lang="en-US" sz="1500" b="1" dirty="0" smtClean="0">
                <a:solidFill>
                  <a:schemeClr val="bg1"/>
                </a:solidFill>
                <a:latin typeface="+mj-lt"/>
                <a:ea typeface="굴림" pitchFamily="50" charset="-127"/>
                <a:cs typeface="+mj-cs"/>
              </a:rPr>
              <a:t> Leasing”</a:t>
            </a:r>
            <a:endParaRPr lang="en-US" sz="1500" b="1" dirty="0">
              <a:solidFill>
                <a:schemeClr val="bg1"/>
              </a:solidFill>
              <a:latin typeface="+mj-lt"/>
              <a:ea typeface="굴림" pitchFamily="50" charset="-127"/>
              <a:cs typeface="+mj-cs"/>
            </a:endParaRPr>
          </a:p>
          <a:p>
            <a:pPr>
              <a:defRPr/>
            </a:pPr>
            <a:r>
              <a:rPr lang="en-US" sz="1300" b="1" dirty="0">
                <a:solidFill>
                  <a:schemeClr val="bg1">
                    <a:lumMod val="95000"/>
                  </a:schemeClr>
                </a:solidFill>
                <a:latin typeface="+mj-lt"/>
                <a:ea typeface="굴림" pitchFamily="50" charset="-127"/>
                <a:cs typeface="+mj-cs"/>
              </a:rPr>
              <a:t>Leasing sales of c</a:t>
            </a:r>
            <a:r>
              <a:rPr lang="en-US" sz="1300" b="1" dirty="0">
                <a:solidFill>
                  <a:schemeClr val="bg1">
                    <a:lumMod val="95000"/>
                  </a:schemeClr>
                </a:solidFill>
                <a:ea typeface="굴림" pitchFamily="50" charset="-127"/>
              </a:rPr>
              <a:t>ommercial </a:t>
            </a:r>
            <a:r>
              <a:rPr lang="en-US" sz="1300" b="1" dirty="0" smtClean="0">
                <a:solidFill>
                  <a:schemeClr val="bg1">
                    <a:lumMod val="95000"/>
                  </a:schemeClr>
                </a:solidFill>
                <a:ea typeface="굴림" pitchFamily="50" charset="-127"/>
              </a:rPr>
              <a:t>vehicles</a:t>
            </a:r>
            <a:endParaRPr lang="en-US" sz="1500" b="1" dirty="0">
              <a:solidFill>
                <a:schemeClr val="bg1"/>
              </a:solidFill>
              <a:latin typeface="+mj-lt"/>
              <a:ea typeface="굴림" pitchFamily="50" charset="-127"/>
              <a:cs typeface="+mj-cs"/>
            </a:endParaRPr>
          </a:p>
        </p:txBody>
      </p:sp>
      <p:pic>
        <p:nvPicPr>
          <p:cNvPr id="35" name="Содержимое 3" descr="1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5976" y="3068960"/>
            <a:ext cx="1622532" cy="114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29" descr="C:\Documents and Settings\Admin\Мои документы\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9992" y="4149080"/>
            <a:ext cx="1285884" cy="87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Прямоугольник 36"/>
          <p:cNvSpPr/>
          <p:nvPr/>
        </p:nvSpPr>
        <p:spPr>
          <a:xfrm>
            <a:off x="3203848" y="5085184"/>
            <a:ext cx="2714644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1500" b="1" dirty="0">
                <a:solidFill>
                  <a:schemeClr val="bg1"/>
                </a:solidFill>
                <a:latin typeface="+mj-lt"/>
                <a:ea typeface="굴림" pitchFamily="50" charset="-127"/>
                <a:cs typeface="+mj-cs"/>
              </a:rPr>
              <a:t>Bank “Asaka” (17 % share)</a:t>
            </a:r>
          </a:p>
          <a:p>
            <a:pPr>
              <a:defRPr/>
            </a:pPr>
            <a:r>
              <a:rPr lang="en-US" sz="1300" b="1" dirty="0">
                <a:solidFill>
                  <a:schemeClr val="bg1">
                    <a:lumMod val="95000"/>
                  </a:schemeClr>
                </a:solidFill>
                <a:ea typeface="굴림" pitchFamily="50" charset="-127"/>
              </a:rPr>
              <a:t>Project financing</a:t>
            </a:r>
          </a:p>
          <a:p>
            <a:pPr>
              <a:defRPr/>
            </a:pPr>
            <a:r>
              <a:rPr lang="en-US" sz="1300" b="1" dirty="0">
                <a:solidFill>
                  <a:schemeClr val="bg1">
                    <a:lumMod val="95000"/>
                  </a:schemeClr>
                </a:solidFill>
                <a:ea typeface="굴림" pitchFamily="50" charset="-127"/>
              </a:rPr>
              <a:t>Trade financing</a:t>
            </a:r>
          </a:p>
          <a:p>
            <a:pPr>
              <a:defRPr/>
            </a:pPr>
            <a:r>
              <a:rPr lang="en-US" sz="1300" b="1" dirty="0">
                <a:solidFill>
                  <a:schemeClr val="bg1">
                    <a:lumMod val="95000"/>
                  </a:schemeClr>
                </a:solidFill>
                <a:ea typeface="굴림" pitchFamily="50" charset="-127"/>
              </a:rPr>
              <a:t>Banking </a:t>
            </a:r>
            <a:r>
              <a:rPr lang="en-US" sz="1300" b="1" dirty="0" smtClean="0">
                <a:solidFill>
                  <a:schemeClr val="bg1">
                    <a:lumMod val="95000"/>
                  </a:schemeClr>
                </a:solidFill>
                <a:ea typeface="굴림" pitchFamily="50" charset="-127"/>
              </a:rPr>
              <a:t>services</a:t>
            </a:r>
            <a:endParaRPr lang="en-US" sz="1300" b="1" dirty="0">
              <a:solidFill>
                <a:schemeClr val="bg1">
                  <a:lumMod val="95000"/>
                </a:schemeClr>
              </a:solidFill>
              <a:ea typeface="굴림" pitchFamily="50" charset="-127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000760" y="5285819"/>
            <a:ext cx="3000396" cy="7232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굴림" pitchFamily="50" charset="-127"/>
                <a:cs typeface="+mj-cs"/>
              </a:rPr>
              <a:t>College in Samarqand city</a:t>
            </a:r>
            <a:endParaRPr lang="uz-Cyrl-UZ" sz="1400" b="1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ea typeface="굴림" pitchFamily="50" charset="-127"/>
              <a:cs typeface="+mj-cs"/>
            </a:endParaRPr>
          </a:p>
          <a:p>
            <a:pPr algn="ctr">
              <a:defRPr/>
            </a:pP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굴림" pitchFamily="50" charset="-127"/>
                <a:cs typeface="+mj-cs"/>
              </a:rPr>
              <a:t>College in </a:t>
            </a:r>
            <a:r>
              <a:rPr lang="en-US" sz="1400" b="1" dirty="0" err="1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굴림" pitchFamily="50" charset="-127"/>
                <a:cs typeface="+mj-cs"/>
              </a:rPr>
              <a:t>Andijan</a:t>
            </a:r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ea typeface="굴림" pitchFamily="50" charset="-127"/>
                <a:cs typeface="+mj-cs"/>
              </a:rPr>
              <a:t> region</a:t>
            </a:r>
            <a:endParaRPr lang="en-US" sz="1400" b="1" dirty="0">
              <a:solidFill>
                <a:schemeClr val="bg1">
                  <a:lumMod val="95000"/>
                </a:schemeClr>
              </a:solidFill>
              <a:latin typeface="+mj-lt"/>
              <a:ea typeface="굴림" pitchFamily="50" charset="-127"/>
              <a:cs typeface="+mj-cs"/>
            </a:endParaRPr>
          </a:p>
          <a:p>
            <a:pPr algn="ctr">
              <a:defRPr/>
            </a:pPr>
            <a:endParaRPr lang="ru-RU" sz="1300" b="1" dirty="0">
              <a:solidFill>
                <a:schemeClr val="bg1">
                  <a:lumMod val="95000"/>
                </a:schemeClr>
              </a:solidFill>
              <a:latin typeface="+mj-lt"/>
              <a:ea typeface="굴림" pitchFamily="50" charset="-127"/>
              <a:cs typeface="+mj-cs"/>
            </a:endParaRPr>
          </a:p>
        </p:txBody>
      </p:sp>
      <p:pic>
        <p:nvPicPr>
          <p:cNvPr id="39" name="Picture 34" descr="D:\07 EVOBUS\Presentations, Specifications\техническеие параметры автобусов\High Resolution Photos &amp; Drawings for Catalogues\New MCV 400 Photos\IMG_4000.JPG"/>
          <p:cNvPicPr>
            <a:picLocks noChangeAspect="1" noChangeArrowheads="1"/>
          </p:cNvPicPr>
          <p:nvPr/>
        </p:nvPicPr>
        <p:blipFill>
          <a:blip r:embed="rId9" cstate="print"/>
          <a:srcRect l="5124" r="7298" b="7024"/>
          <a:stretch>
            <a:fillRect/>
          </a:stretch>
        </p:blipFill>
        <p:spPr bwMode="auto">
          <a:xfrm>
            <a:off x="3286116" y="4005064"/>
            <a:ext cx="1230423" cy="871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49" descr="20090306155803_man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31840" y="2911421"/>
            <a:ext cx="1357322" cy="1021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" name="Блок-схема: альтернативный процесс 40"/>
          <p:cNvSpPr/>
          <p:nvPr/>
        </p:nvSpPr>
        <p:spPr>
          <a:xfrm>
            <a:off x="179512" y="70844"/>
            <a:ext cx="8208912" cy="477836"/>
          </a:xfrm>
          <a:prstGeom prst="flowChartAlternateProcess">
            <a:avLst/>
          </a:prstGeom>
          <a:solidFill>
            <a:schemeClr val="tx2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rgbClr val="FFFFFF"/>
                </a:solidFill>
              </a:rPr>
              <a:t>Specialized Divisions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55"/>
          <p:cNvGraphicFramePr>
            <a:graphicFrameLocks noGrp="1"/>
          </p:cNvGraphicFramePr>
          <p:nvPr/>
        </p:nvGraphicFramePr>
        <p:xfrm>
          <a:off x="71406" y="642919"/>
          <a:ext cx="4143404" cy="321564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714512"/>
                <a:gridCol w="2428892"/>
              </a:tblGrid>
              <a:tr h="17369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UzSaemyung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51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Founders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SC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«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Uzavtosanoat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» - 50%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erae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cs limited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» - 50%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2951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Authorized fund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4,8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mln. $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2188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Start of Production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September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1998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2951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Location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Andijan city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2951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Total Area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24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000 m</a:t>
                      </a:r>
                      <a:r>
                        <a:rPr kumimoji="0" lang="en-US" sz="14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²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2188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Including Buildings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000 m</a:t>
                      </a:r>
                      <a:r>
                        <a:rPr kumimoji="0" lang="en-US" sz="14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²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3048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Products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Fuel tanks &amp; Stamping Parts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1287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Employees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400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people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pic>
        <p:nvPicPr>
          <p:cNvPr id="5" name="Picture 7" descr="UzSaemyung - shop in proce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29" y="4572032"/>
            <a:ext cx="4733927" cy="2214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8" descr="UzSaemyung - sho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80" y="2357430"/>
            <a:ext cx="4714876" cy="2212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10" descr="Uz-SAE MYU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79" y="142852"/>
            <a:ext cx="4714877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2" descr="NEXIA (2)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8" y="4000500"/>
            <a:ext cx="4143375" cy="27860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2" name="Блок-схема: альтернативный процесс 1"/>
          <p:cNvSpPr/>
          <p:nvPr/>
        </p:nvSpPr>
        <p:spPr>
          <a:xfrm>
            <a:off x="71406" y="61886"/>
            <a:ext cx="4286280" cy="509594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Components Manufacturing Companies</a:t>
            </a:r>
            <a:endParaRPr lang="ru-RU" sz="16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45"/>
          <p:cNvGraphicFramePr>
            <a:graphicFrameLocks noGrp="1"/>
          </p:cNvGraphicFramePr>
          <p:nvPr/>
        </p:nvGraphicFramePr>
        <p:xfrm>
          <a:off x="71406" y="642919"/>
          <a:ext cx="4286280" cy="300228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793552"/>
                <a:gridCol w="2492728"/>
              </a:tblGrid>
              <a:tr h="21796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UzDongju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88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Founders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SC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«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Uzavtosanoat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» - 50%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Dong Ju Industry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» -50%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232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Authorized fund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mln. $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2331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Start of Production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April 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1999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200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Location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Andijan city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1980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Area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17,6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00 m</a:t>
                      </a:r>
                      <a:r>
                        <a:rPr kumimoji="0" lang="en-US" sz="14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²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200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Including Buildings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6,2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00 m</a:t>
                      </a:r>
                      <a:r>
                        <a:rPr kumimoji="0" lang="en-US" sz="14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²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2322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Products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Paint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</a:tr>
              <a:tr h="2003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Employees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260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people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pic>
        <p:nvPicPr>
          <p:cNvPr id="4" name="Picture 2" descr="UzDongJu - produc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4643446"/>
            <a:ext cx="4786314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 descr="UzDongJu - sho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2428868"/>
            <a:ext cx="4786314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Снимок 0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71414"/>
            <a:ext cx="4786314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0597" name="Picture 2" descr="C:\Documents and Settings\TYunusov\Рабочий стол\KOTRA\Новая папка (2)\10 09 26 Презентации предприя\УзДЖ\Presentation_UZDJ_en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8" y="3714750"/>
            <a:ext cx="4214812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Блок-схема: альтернативный процесс 1"/>
          <p:cNvSpPr/>
          <p:nvPr/>
        </p:nvSpPr>
        <p:spPr>
          <a:xfrm>
            <a:off x="71406" y="61886"/>
            <a:ext cx="4286280" cy="509594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Components Manufacturing Companies</a:t>
            </a:r>
            <a:endParaRPr lang="ru-RU" sz="16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71406" y="61886"/>
            <a:ext cx="4286280" cy="509594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Components Manufacturing Companies</a:t>
            </a:r>
            <a:endParaRPr lang="ru-RU" sz="16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Group 44"/>
          <p:cNvGraphicFramePr>
            <a:graphicFrameLocks noGrp="1"/>
          </p:cNvGraphicFramePr>
          <p:nvPr/>
        </p:nvGraphicFramePr>
        <p:xfrm>
          <a:off x="71406" y="642918"/>
          <a:ext cx="4214841" cy="301944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785950"/>
                <a:gridCol w="2428891"/>
              </a:tblGrid>
              <a:tr h="16294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UzDongYang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33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Founders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SC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«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Uzavtosanoat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» - 40%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Dong Kwan Tech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» - 60%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2833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Authorized fund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2,5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mln $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2054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Start of Production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June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1997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2833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Location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Andijan city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2833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Area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28,4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00 m</a:t>
                      </a: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²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2054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Including Buildings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17,6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00 m</a:t>
                      </a: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²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3219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Products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Interior Parts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1629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Employees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450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people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pic>
        <p:nvPicPr>
          <p:cNvPr id="5" name="Picture 2" descr="UzDongyang - in process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73522"/>
            <a:ext cx="4714908" cy="2283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UzDongyang - in proces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4500570"/>
            <a:ext cx="4714908" cy="2228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UzDongyang - in process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2285992"/>
            <a:ext cx="4714908" cy="22187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48" name="Picture 2" descr="C:\Documents and Settings\TYunusov\Рабочий стол\KOTRA\Новая папка (2)\10 09 26 Презентации предприя\УзДЯ\PrezentaciaDongYang_18.09.2010_EN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8" y="3714750"/>
            <a:ext cx="4214812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71406" y="61886"/>
            <a:ext cx="4286280" cy="509594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Components Manufacturing Companies</a:t>
            </a:r>
            <a:endParaRPr lang="ru-RU" sz="16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Group 48"/>
          <p:cNvGraphicFramePr>
            <a:graphicFrameLocks noGrp="1"/>
          </p:cNvGraphicFramePr>
          <p:nvPr/>
        </p:nvGraphicFramePr>
        <p:xfrm>
          <a:off x="104653" y="642918"/>
          <a:ext cx="4107307" cy="300228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873507"/>
                <a:gridCol w="2233800"/>
              </a:tblGrid>
              <a:tr h="18303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UzDongwon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95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Founders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Uzavtosanoat</a:t>
                      </a:r>
                      <a:r>
                        <a:rPr kumimoji="0" lang="ru-RU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 -74%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Dongwon Metal</a:t>
                      </a:r>
                      <a:r>
                        <a:rPr kumimoji="0" lang="ru-RU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 - 26%</a:t>
                      </a:r>
                    </a:p>
                  </a:txBody>
                  <a:tcPr horzOverflow="overflow"/>
                </a:tc>
              </a:tr>
              <a:tr h="2424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Authorized fund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2,7 </a:t>
                      </a: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mln. $ </a:t>
                      </a:r>
                      <a:r>
                        <a:rPr kumimoji="0" lang="ru-RU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horzOverflow="overflow"/>
                </a:tc>
              </a:tr>
              <a:tr h="2204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Start of Production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December </a:t>
                      </a:r>
                      <a:r>
                        <a:rPr kumimoji="0" lang="ru-RU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1997</a:t>
                      </a:r>
                    </a:p>
                  </a:txBody>
                  <a:tcPr horzOverflow="overflow"/>
                </a:tc>
              </a:tr>
              <a:tr h="1830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Location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Asaka</a:t>
                      </a: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city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</a:tr>
              <a:tr h="2242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Area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ru-RU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000 m²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</a:tr>
              <a:tr h="2204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Including Buildings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000 m²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</a:tr>
              <a:tr h="2045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Products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Exhaust system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</a:tr>
              <a:tr h="1830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Employees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250 </a:t>
                      </a: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people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pic>
        <p:nvPicPr>
          <p:cNvPr id="4" name="Picture 2" descr="UzDongWon - sho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4500570"/>
            <a:ext cx="4857752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 descr="UzDongWon - in proces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2459770"/>
            <a:ext cx="4857752" cy="2112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Uz-DONGW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1218" y="35001"/>
            <a:ext cx="4882782" cy="2393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4696" name="Picture 3" descr="C:\Documents and Settings\TYunusov\Рабочий стол\KOTRA\Новая папка (2)\10 09 26 Презентации предприя\Уздв\Present  UzDWN 20.09.2010_ для Печат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3714750"/>
            <a:ext cx="4104134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71406" y="61886"/>
            <a:ext cx="4286280" cy="509594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Components Manufacturing Companies</a:t>
            </a:r>
            <a:endParaRPr lang="ru-RU" sz="16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Group 43"/>
          <p:cNvGraphicFramePr>
            <a:graphicFrameLocks noGrp="1"/>
          </p:cNvGraphicFramePr>
          <p:nvPr/>
        </p:nvGraphicFramePr>
        <p:xfrm>
          <a:off x="71406" y="606393"/>
          <a:ext cx="4214841" cy="301309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857388"/>
                <a:gridCol w="2357453"/>
              </a:tblGrid>
              <a:tr h="27985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UzKoje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21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Founders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SC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«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Uzavtosanoat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» - 50%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erae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cs limited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» - 50%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3153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Authorized fund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777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mln. $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3027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Start of Production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2003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3050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Location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Honobod city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2443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Area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14,500 m</a:t>
                      </a:r>
                      <a:r>
                        <a:rPr kumimoji="0" lang="en-US" sz="14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²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3027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Including Buildings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4,300 m</a:t>
                      </a:r>
                      <a:r>
                        <a:rPr kumimoji="0" lang="en-US" sz="14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²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2435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Products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Wiring harnesses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</a:tr>
              <a:tr h="2435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Employees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980 people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pic>
        <p:nvPicPr>
          <p:cNvPr id="4" name="Picture 2" descr="UzKoje - in process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4572008"/>
            <a:ext cx="4714908" cy="22187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 descr="UzKoje - sho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2428868"/>
            <a:ext cx="4714908" cy="2288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UzKoje - in proces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75623"/>
            <a:ext cx="4714908" cy="2353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6744" name="Picture 3" descr="C:\Documents and Settings\TYunusov\Рабочий стол\KOTRA\Новая папка (2)\10 09 26 Презентации предприя\Узкоджи\UZKOJ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8" y="3714750"/>
            <a:ext cx="4143375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71406" y="61886"/>
            <a:ext cx="4286280" cy="509594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Components Manufacturing Companies</a:t>
            </a:r>
            <a:endParaRPr lang="ru-RU" sz="16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Group 41"/>
          <p:cNvGraphicFramePr>
            <a:graphicFrameLocks noGrp="1"/>
          </p:cNvGraphicFramePr>
          <p:nvPr/>
        </p:nvGraphicFramePr>
        <p:xfrm>
          <a:off x="71406" y="642918"/>
          <a:ext cx="4286280" cy="317342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618184"/>
                <a:gridCol w="2668096"/>
              </a:tblGrid>
              <a:tr h="28320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7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7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Avtooyna</a:t>
                      </a:r>
                      <a:endParaRPr kumimoji="0" lang="ru-RU" sz="17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25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Founders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SC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«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Uzavtosanoat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»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3652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Authorized fund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89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mln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sums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2568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Establishment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October 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1998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2444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Location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Fergana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3652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Area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,100 m</a:t>
                      </a: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²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2629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Including Buildings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00 m</a:t>
                      </a: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²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2476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Products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Automobile glasses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354999">
                <a:tc>
                  <a:txBody>
                    <a:bodyPr/>
                    <a:lstStyle/>
                    <a:p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Employees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500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people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pic>
        <p:nvPicPr>
          <p:cNvPr id="4" name="Picture 2" descr="Avtooyna - in proces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716" y="4357694"/>
            <a:ext cx="4857754" cy="23758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 descr="Avtooyna - in process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717" y="30173"/>
            <a:ext cx="4857753" cy="2428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Avtooyna - sho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718" y="2378508"/>
            <a:ext cx="4857752" cy="2152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84994" name="Содержимое 9"/>
          <p:cNvGraphicFramePr>
            <a:graphicFrameLocks noChangeAspect="1"/>
          </p:cNvGraphicFramePr>
          <p:nvPr/>
        </p:nvGraphicFramePr>
        <p:xfrm>
          <a:off x="71438" y="3857625"/>
          <a:ext cx="4238625" cy="285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2" r:id="rId8" imgW="5889246" imgH="3572566" progId="Excel.Sheet.8">
                  <p:embed/>
                </p:oleObj>
              </mc:Choice>
              <mc:Fallback>
                <p:oleObj r:id="rId8" imgW="5889246" imgH="3572566" progId="Excel.Sheet.8">
                  <p:embed/>
                  <p:pic>
                    <p:nvPicPr>
                      <p:cNvPr id="0" name="Содержимое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8" y="3857625"/>
                        <a:ext cx="4238625" cy="285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71406" y="61886"/>
            <a:ext cx="4286280" cy="509594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Components Manufacturing Companies</a:t>
            </a:r>
            <a:endParaRPr lang="ru-RU" sz="16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Group 43"/>
          <p:cNvGraphicFramePr>
            <a:graphicFrameLocks noGrp="1"/>
          </p:cNvGraphicFramePr>
          <p:nvPr/>
        </p:nvGraphicFramePr>
        <p:xfrm>
          <a:off x="71407" y="642919"/>
          <a:ext cx="4214841" cy="2939553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857387"/>
                <a:gridCol w="2357454"/>
              </a:tblGrid>
              <a:tr h="35718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DAZ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27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Founders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SC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Uzavtosanoat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» - 100%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2935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Authorized fund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14,7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mln. $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2564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Establishment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October 1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998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2564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Location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Djizak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city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2965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Area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22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,000 m</a:t>
                      </a: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²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3431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Including Buildings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16,2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00 m</a:t>
                      </a: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²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3224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Products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Automobiles batteries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222572">
                <a:tc>
                  <a:txBody>
                    <a:bodyPr/>
                    <a:lstStyle/>
                    <a:p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Employees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560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people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pic>
        <p:nvPicPr>
          <p:cNvPr id="4" name="Picture 2" descr="UzExide - produc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4357694"/>
            <a:ext cx="4789272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 descr="UzExide - sho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93968" y="2214554"/>
            <a:ext cx="4781552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UzExide - in proces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08256" y="86325"/>
            <a:ext cx="4767264" cy="2261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1864" name="Picture 2" descr="C:\Documents and Settings\TYunusov\Рабочий стол\KOTRA\Новая папка (2)\10 09 26 Презентации предприя\ДАЗ\ДАЗ с 2009 анг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5" y="3606800"/>
            <a:ext cx="4143375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39"/>
          <p:cNvGraphicFramePr>
            <a:graphicFrameLocks noGrp="1"/>
          </p:cNvGraphicFramePr>
          <p:nvPr/>
        </p:nvGraphicFramePr>
        <p:xfrm>
          <a:off x="71406" y="590531"/>
          <a:ext cx="4214841" cy="3044281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857388"/>
                <a:gridCol w="2357453"/>
              </a:tblGrid>
              <a:tr h="2447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UzChasys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77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Founders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SC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«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Uzavtosanoat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» - 70%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Chasys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Co., Ltd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» - 30%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3385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Authorized fund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5,6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mln. $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231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Establishment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October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2008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231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Location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Namangan city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</a:tr>
              <a:tr h="236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Area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,000 m</a:t>
                      </a: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²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3074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Including Buildings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,000 m</a:t>
                      </a: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</a:rPr>
                        <a:t>²</a:t>
                      </a: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3103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Products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Lighting system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  <a:tr h="231895">
                <a:tc>
                  <a:txBody>
                    <a:bodyPr/>
                    <a:lstStyle/>
                    <a:p>
                      <a:r>
                        <a:rPr kumimoji="0" lang="en-US" sz="14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Employees</a:t>
                      </a:r>
                      <a:endParaRPr kumimoji="0" lang="ru-RU" sz="14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200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people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pic>
        <p:nvPicPr>
          <p:cNvPr id="4" name="Picture 44" descr="DSC_68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80" y="2285992"/>
            <a:ext cx="4857720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6" descr="DSC_004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4429156"/>
            <a:ext cx="4857720" cy="2285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7" descr="DSC_000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71414"/>
            <a:ext cx="4857720" cy="2370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3909" name="Picture 2" descr="C:\Documents and Settings\TYunusov\Рабочий стол\KOTRA\Новая папка (2)\10 09 26 Презентации предприя\УзЧасис\Presentation 16 09 2010 new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8" y="3678238"/>
            <a:ext cx="4143375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Блок-схема: альтернативный процесс 2"/>
          <p:cNvSpPr/>
          <p:nvPr/>
        </p:nvSpPr>
        <p:spPr>
          <a:xfrm>
            <a:off x="71406" y="61886"/>
            <a:ext cx="4286280" cy="509594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Components Manufacturing Companies</a:t>
            </a:r>
            <a:endParaRPr lang="ru-RU" sz="16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6" descr="C:\Documents and Settings\Admin\Мои документы\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4309" y="4581128"/>
            <a:ext cx="2041946" cy="1242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3" name="Диаграмма 5"/>
          <p:cNvGraphicFramePr>
            <a:graphicFrameLocks/>
          </p:cNvGraphicFramePr>
          <p:nvPr/>
        </p:nvGraphicFramePr>
        <p:xfrm>
          <a:off x="128587" y="1490671"/>
          <a:ext cx="4371975" cy="315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4" name="Worksheet" r:id="rId6" imgW="8420100" imgH="5600700" progId="Excel.Sheet.8">
                  <p:embed/>
                </p:oleObj>
              </mc:Choice>
              <mc:Fallback>
                <p:oleObj name="Worksheet" r:id="rId6" imgW="8420100" imgH="5600700" progId="Excel.Sheet.8">
                  <p:embed/>
                  <p:pic>
                    <p:nvPicPr>
                      <p:cNvPr id="0" name="Диаграмма 5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7" y="1490671"/>
                        <a:ext cx="4371975" cy="3152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3"/>
          <p:cNvGraphicFramePr>
            <a:graphicFrameLocks/>
          </p:cNvGraphicFramePr>
          <p:nvPr/>
        </p:nvGraphicFramePr>
        <p:xfrm>
          <a:off x="4572000" y="1500174"/>
          <a:ext cx="4429125" cy="310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5" name="Worksheet" r:id="rId9" imgW="8048625" imgH="5648325" progId="Excel.Sheet.8">
                  <p:embed/>
                </p:oleObj>
              </mc:Choice>
              <mc:Fallback>
                <p:oleObj name="Worksheet" r:id="rId9" imgW="8048625" imgH="5648325" progId="Excel.Sheet.8">
                  <p:embed/>
                  <p:pic>
                    <p:nvPicPr>
                      <p:cNvPr id="0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500174"/>
                        <a:ext cx="4429125" cy="310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Блок-схема: альтернативный процесс 44"/>
          <p:cNvSpPr/>
          <p:nvPr/>
        </p:nvSpPr>
        <p:spPr>
          <a:xfrm>
            <a:off x="46806" y="61886"/>
            <a:ext cx="8269610" cy="486794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FFFF"/>
                </a:solidFill>
                <a:ea typeface="굴림" pitchFamily="50" charset="-127"/>
              </a:rPr>
              <a:t>Sales </a:t>
            </a:r>
            <a:r>
              <a:rPr lang="en-US" b="1" dirty="0" smtClean="0">
                <a:solidFill>
                  <a:srgbClr val="FFFFFF"/>
                </a:solidFill>
                <a:ea typeface="굴림" pitchFamily="50" charset="-127"/>
              </a:rPr>
              <a:t>volumes</a:t>
            </a:r>
            <a:endParaRPr lang="ru-RU" b="1" dirty="0">
              <a:solidFill>
                <a:srgbClr val="FFFFFF"/>
              </a:solidFill>
              <a:ea typeface="굴림" pitchFamily="50" charset="-127"/>
            </a:endParaRPr>
          </a:p>
        </p:txBody>
      </p:sp>
      <p:sp>
        <p:nvSpPr>
          <p:cNvPr id="46" name="Блок-схема: альтернативный процесс 45"/>
          <p:cNvSpPr/>
          <p:nvPr/>
        </p:nvSpPr>
        <p:spPr>
          <a:xfrm>
            <a:off x="185706" y="1095380"/>
            <a:ext cx="2953558" cy="366718"/>
          </a:xfrm>
          <a:prstGeom prst="flowChartAlternateProcess">
            <a:avLst/>
          </a:prstGeom>
          <a:solidFill>
            <a:schemeClr val="tx2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FFFF"/>
                </a:solidFill>
                <a:ea typeface="굴림" pitchFamily="50" charset="-127"/>
              </a:rPr>
              <a:t>GM Uzbekistan</a:t>
            </a:r>
            <a:endParaRPr lang="ru-RU" b="1" dirty="0">
              <a:solidFill>
                <a:srgbClr val="FFFFFF"/>
              </a:solidFill>
              <a:ea typeface="굴림" pitchFamily="50" charset="-127"/>
            </a:endParaRPr>
          </a:p>
        </p:txBody>
      </p:sp>
      <p:sp>
        <p:nvSpPr>
          <p:cNvPr id="47" name="Блок-схема: альтернативный процесс 46"/>
          <p:cNvSpPr/>
          <p:nvPr/>
        </p:nvSpPr>
        <p:spPr>
          <a:xfrm>
            <a:off x="4643438" y="1071546"/>
            <a:ext cx="2953558" cy="366718"/>
          </a:xfrm>
          <a:prstGeom prst="flowChartAlternateProcess">
            <a:avLst/>
          </a:prstGeom>
          <a:solidFill>
            <a:schemeClr val="tx2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FFFF"/>
                </a:solidFill>
                <a:ea typeface="굴림" pitchFamily="50" charset="-127"/>
              </a:rPr>
              <a:t>SamAuto</a:t>
            </a:r>
            <a:endParaRPr lang="ru-RU" b="1" dirty="0">
              <a:solidFill>
                <a:srgbClr val="FFFFFF"/>
              </a:solidFill>
              <a:ea typeface="굴림" pitchFamily="50" charset="-127"/>
            </a:endParaRPr>
          </a:p>
        </p:txBody>
      </p:sp>
      <p:sp>
        <p:nvSpPr>
          <p:cNvPr id="48" name="TextBox 11"/>
          <p:cNvSpPr txBox="1">
            <a:spLocks noChangeArrowheads="1"/>
          </p:cNvSpPr>
          <p:nvPr/>
        </p:nvSpPr>
        <p:spPr bwMode="auto">
          <a:xfrm>
            <a:off x="6858016" y="4357694"/>
            <a:ext cx="7858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 b="1" u="sng" dirty="0"/>
              <a:t>FORECAST</a:t>
            </a:r>
            <a:endParaRPr lang="ru-RU" sz="800" b="1" u="sng" dirty="0"/>
          </a:p>
        </p:txBody>
      </p:sp>
      <p:sp>
        <p:nvSpPr>
          <p:cNvPr id="49" name="TextBox 12"/>
          <p:cNvSpPr txBox="1">
            <a:spLocks noChangeArrowheads="1"/>
          </p:cNvSpPr>
          <p:nvPr/>
        </p:nvSpPr>
        <p:spPr bwMode="auto">
          <a:xfrm>
            <a:off x="2266933" y="4362478"/>
            <a:ext cx="133826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 b="1" u="sng" dirty="0"/>
              <a:t>FORECAST</a:t>
            </a:r>
            <a:endParaRPr lang="ru-RU" sz="800" b="1" u="sng" dirty="0"/>
          </a:p>
        </p:txBody>
      </p:sp>
      <p:sp>
        <p:nvSpPr>
          <p:cNvPr id="50" name="TextBox 11"/>
          <p:cNvSpPr txBox="1">
            <a:spLocks noChangeArrowheads="1"/>
          </p:cNvSpPr>
          <p:nvPr/>
        </p:nvSpPr>
        <p:spPr bwMode="auto">
          <a:xfrm>
            <a:off x="195262" y="1576396"/>
            <a:ext cx="6429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 b="1" u="sng"/>
              <a:t>In units</a:t>
            </a:r>
            <a:endParaRPr lang="ru-RU" sz="800" b="1" u="sng"/>
          </a:p>
        </p:txBody>
      </p:sp>
      <p:sp>
        <p:nvSpPr>
          <p:cNvPr id="51" name="TextBox 11"/>
          <p:cNvSpPr txBox="1">
            <a:spLocks noChangeArrowheads="1"/>
          </p:cNvSpPr>
          <p:nvPr/>
        </p:nvSpPr>
        <p:spPr bwMode="auto">
          <a:xfrm>
            <a:off x="4714875" y="1684345"/>
            <a:ext cx="6429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 b="1" u="sng"/>
              <a:t>In units</a:t>
            </a:r>
            <a:endParaRPr lang="ru-RU" sz="800" b="1" u="sng"/>
          </a:p>
        </p:txBody>
      </p:sp>
      <p:pic>
        <p:nvPicPr>
          <p:cNvPr id="52" name="Содержимое 3" descr="11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6256" y="4258798"/>
            <a:ext cx="2448272" cy="183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extBox 52"/>
          <p:cNvSpPr txBox="1"/>
          <p:nvPr/>
        </p:nvSpPr>
        <p:spPr>
          <a:xfrm>
            <a:off x="409545" y="2005024"/>
            <a:ext cx="6429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218 000</a:t>
            </a:r>
            <a:endParaRPr lang="ru-RU" sz="10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1452540" y="1890723"/>
            <a:ext cx="6429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230 000</a:t>
            </a:r>
            <a:endParaRPr lang="ru-RU" sz="10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2519347" y="1830241"/>
            <a:ext cx="6429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240 000</a:t>
            </a:r>
            <a:endParaRPr lang="ru-RU" sz="10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3562342" y="1585921"/>
            <a:ext cx="6429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270 000</a:t>
            </a:r>
            <a:endParaRPr lang="ru-RU" sz="1000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4957765" y="2354098"/>
            <a:ext cx="5715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2100</a:t>
            </a:r>
            <a:endParaRPr lang="ru-RU" sz="1000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6000760" y="2254085"/>
            <a:ext cx="5715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2300</a:t>
            </a:r>
            <a:endParaRPr lang="ru-RU" sz="1000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7072330" y="1754019"/>
            <a:ext cx="5715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3000</a:t>
            </a:r>
            <a:endParaRPr lang="ru-RU" sz="10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8143900" y="1611143"/>
            <a:ext cx="5715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3300</a:t>
            </a:r>
            <a:endParaRPr lang="ru-RU" sz="1000" b="1" dirty="0"/>
          </a:p>
        </p:txBody>
      </p:sp>
      <p:pic>
        <p:nvPicPr>
          <p:cNvPr id="61" name="Picture 5" descr="C:\Documents and Settings\Admin\Рабочий стол\модряд.png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-72008" y="4725144"/>
            <a:ext cx="4572000" cy="781539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glow rad="101600">
              <a:schemeClr val="accent3">
                <a:lumMod val="85000"/>
                <a:alpha val="60000"/>
              </a:schemeClr>
            </a:glo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Диаграмма 5"/>
          <p:cNvGraphicFramePr>
            <a:graphicFrameLocks/>
          </p:cNvGraphicFramePr>
          <p:nvPr/>
        </p:nvGraphicFramePr>
        <p:xfrm>
          <a:off x="107504" y="1052736"/>
          <a:ext cx="4572032" cy="2500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0" name="Worksheet" r:id="rId5" imgW="11268075" imgH="6534150" progId="Excel.Sheet.8">
                  <p:embed/>
                </p:oleObj>
              </mc:Choice>
              <mc:Fallback>
                <p:oleObj name="Worksheet" r:id="rId5" imgW="11268075" imgH="6534150" progId="Excel.Sheet.8">
                  <p:embed/>
                  <p:pic>
                    <p:nvPicPr>
                      <p:cNvPr id="0" name="Диаграмма 5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1052736"/>
                        <a:ext cx="4572032" cy="25003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3"/>
          <p:cNvGraphicFramePr>
            <a:graphicFrameLocks/>
          </p:cNvGraphicFramePr>
          <p:nvPr/>
        </p:nvGraphicFramePr>
        <p:xfrm>
          <a:off x="4824414" y="1052736"/>
          <a:ext cx="4276755" cy="252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1" name="Worksheet" r:id="rId8" imgW="7848600" imgH="4591050" progId="Excel.Sheet.8">
                  <p:embed/>
                </p:oleObj>
              </mc:Choice>
              <mc:Fallback>
                <p:oleObj name="Worksheet" r:id="rId8" imgW="7848600" imgH="4591050" progId="Excel.Sheet.8">
                  <p:embed/>
                  <p:pic>
                    <p:nvPicPr>
                      <p:cNvPr id="0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4414" y="1052736"/>
                        <a:ext cx="4276755" cy="2524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Блок-схема: альтернативный процесс 24"/>
          <p:cNvSpPr/>
          <p:nvPr/>
        </p:nvSpPr>
        <p:spPr>
          <a:xfrm>
            <a:off x="152369" y="692696"/>
            <a:ext cx="2776557" cy="357190"/>
          </a:xfrm>
          <a:prstGeom prst="flowChartAlternateProcess">
            <a:avLst/>
          </a:prstGeom>
          <a:solidFill>
            <a:schemeClr val="tx2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rgbClr val="FFFFFF"/>
                </a:solidFill>
                <a:ea typeface="굴림" pitchFamily="50" charset="-127"/>
              </a:rPr>
              <a:t>MAN Auto Uzbekistan</a:t>
            </a:r>
            <a:endParaRPr lang="ru-RU" b="1" dirty="0">
              <a:solidFill>
                <a:srgbClr val="FFFFFF"/>
              </a:solidFill>
              <a:ea typeface="굴림" pitchFamily="50" charset="-127"/>
            </a:endParaRPr>
          </a:p>
        </p:txBody>
      </p:sp>
      <p:sp>
        <p:nvSpPr>
          <p:cNvPr id="26" name="Блок-схема: альтернативный процесс 25"/>
          <p:cNvSpPr/>
          <p:nvPr/>
        </p:nvSpPr>
        <p:spPr>
          <a:xfrm>
            <a:off x="4857752" y="695546"/>
            <a:ext cx="4034728" cy="357190"/>
          </a:xfrm>
          <a:prstGeom prst="flowChartAlternateProcess">
            <a:avLst/>
          </a:prstGeom>
          <a:solidFill>
            <a:schemeClr val="tx2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rgbClr val="FFFFFF"/>
                </a:solidFill>
                <a:ea typeface="굴림" pitchFamily="50" charset="-127"/>
              </a:rPr>
              <a:t>Manufacturing Buses Central Asia</a:t>
            </a:r>
            <a:endParaRPr lang="ru-RU" b="1" dirty="0">
              <a:solidFill>
                <a:srgbClr val="FFFFFF"/>
              </a:solidFill>
              <a:ea typeface="굴림" pitchFamily="50" charset="-127"/>
            </a:endParaRPr>
          </a:p>
        </p:txBody>
      </p:sp>
      <p:sp>
        <p:nvSpPr>
          <p:cNvPr id="27" name="TextBox 11"/>
          <p:cNvSpPr txBox="1">
            <a:spLocks noChangeArrowheads="1"/>
          </p:cNvSpPr>
          <p:nvPr/>
        </p:nvSpPr>
        <p:spPr bwMode="auto">
          <a:xfrm>
            <a:off x="6000760" y="1318408"/>
            <a:ext cx="14287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Sales forecast </a:t>
            </a:r>
            <a:r>
              <a:rPr lang="en-US" sz="1200" b="1" dirty="0" smtClean="0"/>
              <a:t>*</a:t>
            </a:r>
            <a:endParaRPr lang="ru-RU" sz="1200" b="1" dirty="0"/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1366815" y="1376348"/>
            <a:ext cx="20002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 smtClean="0"/>
              <a:t>Sales volumes forecast</a:t>
            </a:r>
            <a:endParaRPr lang="ru-RU" sz="1200" b="1" dirty="0"/>
          </a:p>
        </p:txBody>
      </p:sp>
      <p:sp>
        <p:nvSpPr>
          <p:cNvPr id="29" name="TextBox 11"/>
          <p:cNvSpPr txBox="1">
            <a:spLocks noChangeArrowheads="1"/>
          </p:cNvSpPr>
          <p:nvPr/>
        </p:nvSpPr>
        <p:spPr bwMode="auto">
          <a:xfrm>
            <a:off x="223807" y="1446200"/>
            <a:ext cx="6429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 b="1" u="sng" dirty="0"/>
              <a:t>In units</a:t>
            </a:r>
            <a:endParaRPr lang="ru-RU" sz="800" b="1" u="sng" dirty="0"/>
          </a:p>
        </p:txBody>
      </p:sp>
      <p:sp>
        <p:nvSpPr>
          <p:cNvPr id="30" name="TextBox 11"/>
          <p:cNvSpPr txBox="1">
            <a:spLocks noChangeArrowheads="1"/>
          </p:cNvSpPr>
          <p:nvPr/>
        </p:nvSpPr>
        <p:spPr bwMode="auto">
          <a:xfrm>
            <a:off x="4962528" y="1450945"/>
            <a:ext cx="6429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 b="1" u="sng" dirty="0"/>
              <a:t>In units</a:t>
            </a:r>
            <a:endParaRPr lang="ru-RU" sz="800" b="1" u="sng" dirty="0"/>
          </a:p>
        </p:txBody>
      </p:sp>
      <p:pic>
        <p:nvPicPr>
          <p:cNvPr id="32" name="Picture 220" descr="Рисунок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00100" y="3933056"/>
            <a:ext cx="2786082" cy="2006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TextBox 11"/>
          <p:cNvSpPr txBox="1">
            <a:spLocks noChangeArrowheads="1"/>
          </p:cNvSpPr>
          <p:nvPr/>
        </p:nvSpPr>
        <p:spPr bwMode="auto">
          <a:xfrm>
            <a:off x="2795575" y="3376612"/>
            <a:ext cx="78581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 b="1" u="sng" dirty="0"/>
              <a:t>FORECAST</a:t>
            </a:r>
            <a:endParaRPr lang="ru-RU" sz="800" b="1" u="sng" dirty="0"/>
          </a:p>
        </p:txBody>
      </p:sp>
      <p:sp>
        <p:nvSpPr>
          <p:cNvPr id="34" name="TextBox 33"/>
          <p:cNvSpPr txBox="1"/>
          <p:nvPr/>
        </p:nvSpPr>
        <p:spPr>
          <a:xfrm>
            <a:off x="4857752" y="3645024"/>
            <a:ext cx="421200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* Start of production – 2011</a:t>
            </a:r>
            <a:endParaRPr lang="ru-RU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161925" y="3645024"/>
            <a:ext cx="4543425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Start of production –  2010</a:t>
            </a:r>
            <a:endParaRPr lang="ru-RU" sz="1200" dirty="0"/>
          </a:p>
        </p:txBody>
      </p:sp>
      <p:sp>
        <p:nvSpPr>
          <p:cNvPr id="36" name="Блок-схема: альтернативный процесс 35"/>
          <p:cNvSpPr/>
          <p:nvPr/>
        </p:nvSpPr>
        <p:spPr>
          <a:xfrm>
            <a:off x="46806" y="61886"/>
            <a:ext cx="8269610" cy="486794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FFFF"/>
                </a:solidFill>
                <a:ea typeface="굴림" pitchFamily="50" charset="-127"/>
              </a:rPr>
              <a:t>Sales </a:t>
            </a:r>
            <a:r>
              <a:rPr lang="en-US" b="1" dirty="0" smtClean="0">
                <a:solidFill>
                  <a:srgbClr val="FFFFFF"/>
                </a:solidFill>
                <a:ea typeface="굴림" pitchFamily="50" charset="-127"/>
              </a:rPr>
              <a:t>volumes</a:t>
            </a:r>
            <a:endParaRPr lang="ru-RU" b="1" dirty="0">
              <a:solidFill>
                <a:srgbClr val="FFFFFF"/>
              </a:solidFill>
              <a:ea typeface="굴림" pitchFamily="50" charset="-127"/>
            </a:endParaRPr>
          </a:p>
        </p:txBody>
      </p:sp>
      <p:pic>
        <p:nvPicPr>
          <p:cNvPr id="16" name="Picture 2" descr="D:\07 EVOBUS\Presentations, Specifications\техническеие параметры автобусов\High Resolution Photos &amp; Drawings for Catalogues\MCV 500\New MCV 50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64088" y="3933056"/>
            <a:ext cx="3221807" cy="2153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5" descr="4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863" y="2492896"/>
            <a:ext cx="481042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Rectangle 5"/>
          <p:cNvSpPr>
            <a:spLocks noChangeArrowheads="1"/>
          </p:cNvSpPr>
          <p:nvPr/>
        </p:nvSpPr>
        <p:spPr bwMode="auto">
          <a:xfrm>
            <a:off x="4896544" y="2564904"/>
            <a:ext cx="4355976" cy="3864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8" tIns="45704" rIns="91408" bIns="45704"/>
          <a:lstStyle/>
          <a:p>
            <a:pPr latinLnBrk="1">
              <a:lnSpc>
                <a:spcPct val="120000"/>
              </a:lnSpc>
              <a:buFont typeface="Wingdings" pitchFamily="2" charset="2"/>
              <a:buChar char="ü"/>
            </a:pPr>
            <a:r>
              <a:rPr kumimoji="1" lang="ru-RU" b="1" dirty="0">
                <a:ea typeface="굴림" charset="-127"/>
              </a:rPr>
              <a:t>«</a:t>
            </a:r>
            <a:r>
              <a:rPr kumimoji="1" lang="en-US" b="1" dirty="0">
                <a:ea typeface="굴림" charset="-127"/>
              </a:rPr>
              <a:t>OPEN DOOR</a:t>
            </a:r>
            <a:r>
              <a:rPr kumimoji="1" lang="ru-RU" b="1" dirty="0">
                <a:ea typeface="굴림" charset="-127"/>
              </a:rPr>
              <a:t>»</a:t>
            </a:r>
            <a:r>
              <a:rPr kumimoji="1" lang="en-US" b="1" dirty="0">
                <a:ea typeface="굴림" charset="-127"/>
              </a:rPr>
              <a:t> Policy</a:t>
            </a:r>
          </a:p>
          <a:p>
            <a:pPr latinLnBrk="1">
              <a:lnSpc>
                <a:spcPct val="120000"/>
              </a:lnSpc>
              <a:buFont typeface="Wingdings" pitchFamily="2" charset="2"/>
              <a:buChar char="ü"/>
            </a:pPr>
            <a:r>
              <a:rPr kumimoji="1" lang="en-US" b="1" dirty="0">
                <a:ea typeface="굴림" charset="-127"/>
              </a:rPr>
              <a:t>Favorable Investment Climate</a:t>
            </a:r>
          </a:p>
          <a:p>
            <a:pPr latinLnBrk="1">
              <a:lnSpc>
                <a:spcPct val="120000"/>
              </a:lnSpc>
              <a:buFont typeface="Wingdings" pitchFamily="2" charset="2"/>
              <a:buChar char="ü"/>
            </a:pPr>
            <a:r>
              <a:rPr kumimoji="1" lang="en-US" b="1" dirty="0">
                <a:ea typeface="굴림" charset="-127"/>
              </a:rPr>
              <a:t>System</a:t>
            </a:r>
            <a:r>
              <a:rPr kumimoji="1" lang="ru-RU" b="1" dirty="0">
                <a:ea typeface="굴림" charset="-127"/>
              </a:rPr>
              <a:t> </a:t>
            </a:r>
            <a:r>
              <a:rPr kumimoji="1" lang="en-US" b="1" dirty="0">
                <a:ea typeface="굴림" charset="-127"/>
              </a:rPr>
              <a:t>Privileges &amp; Advantages</a:t>
            </a:r>
          </a:p>
          <a:p>
            <a:pPr latinLnBrk="1">
              <a:lnSpc>
                <a:spcPct val="120000"/>
              </a:lnSpc>
              <a:buFont typeface="Wingdings" pitchFamily="2" charset="2"/>
              <a:buChar char="ü"/>
            </a:pPr>
            <a:r>
              <a:rPr kumimoji="1" lang="en-US" b="1" dirty="0">
                <a:ea typeface="굴림" charset="-127"/>
              </a:rPr>
              <a:t>Government support </a:t>
            </a:r>
            <a:r>
              <a:rPr kumimoji="1" lang="en-US" b="1" dirty="0" smtClean="0">
                <a:ea typeface="굴림" charset="-127"/>
              </a:rPr>
              <a:t>for automotive</a:t>
            </a:r>
            <a:endParaRPr kumimoji="1" lang="en-US" b="1" dirty="0">
              <a:ea typeface="굴림" charset="-127"/>
            </a:endParaRPr>
          </a:p>
          <a:p>
            <a:pPr latinLnBrk="1">
              <a:lnSpc>
                <a:spcPct val="120000"/>
              </a:lnSpc>
            </a:pPr>
            <a:r>
              <a:rPr kumimoji="1" lang="en-US" b="1" dirty="0">
                <a:ea typeface="굴림" charset="-127"/>
              </a:rPr>
              <a:t>   industry </a:t>
            </a:r>
          </a:p>
          <a:p>
            <a:pPr latinLnBrk="1">
              <a:lnSpc>
                <a:spcPct val="120000"/>
              </a:lnSpc>
              <a:buFont typeface="Wingdings" pitchFamily="2" charset="2"/>
              <a:buChar char="ü"/>
            </a:pPr>
            <a:r>
              <a:rPr kumimoji="1" lang="en-US" b="1" dirty="0">
                <a:ea typeface="굴림" charset="-127"/>
              </a:rPr>
              <a:t>Tax benefits for investors in </a:t>
            </a:r>
          </a:p>
          <a:p>
            <a:pPr latinLnBrk="1">
              <a:lnSpc>
                <a:spcPct val="120000"/>
              </a:lnSpc>
            </a:pPr>
            <a:r>
              <a:rPr kumimoji="1" lang="en-US" b="1" dirty="0">
                <a:ea typeface="굴림" charset="-127"/>
              </a:rPr>
              <a:t>   automobile sector</a:t>
            </a:r>
          </a:p>
          <a:p>
            <a:pPr latinLnBrk="1">
              <a:lnSpc>
                <a:spcPct val="120000"/>
              </a:lnSpc>
            </a:pPr>
            <a:endParaRPr kumimoji="1" lang="en-US" b="1" dirty="0">
              <a:ea typeface="굴림" charset="-127"/>
            </a:endParaRPr>
          </a:p>
          <a:p>
            <a:pPr latinLnBrk="1">
              <a:lnSpc>
                <a:spcPct val="120000"/>
              </a:lnSpc>
            </a:pPr>
            <a:endParaRPr kumimoji="1" lang="en-US" b="1" dirty="0">
              <a:ea typeface="굴림" charset="-127"/>
            </a:endParaRPr>
          </a:p>
          <a:p>
            <a:pPr latinLnBrk="1">
              <a:lnSpc>
                <a:spcPct val="120000"/>
              </a:lnSpc>
            </a:pPr>
            <a:endParaRPr kumimoji="1" lang="ru-RU" b="1" dirty="0">
              <a:ea typeface="굴림" charset="-127"/>
            </a:endParaRPr>
          </a:p>
        </p:txBody>
      </p:sp>
      <p:sp>
        <p:nvSpPr>
          <p:cNvPr id="21508" name="Text Box 9"/>
          <p:cNvSpPr txBox="1">
            <a:spLocks noChangeArrowheads="1"/>
          </p:cNvSpPr>
          <p:nvPr/>
        </p:nvSpPr>
        <p:spPr bwMode="auto">
          <a:xfrm>
            <a:off x="1189038" y="1185863"/>
            <a:ext cx="3311525" cy="3857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08" tIns="45704" rIns="91408" bIns="45704"/>
          <a:lstStyle/>
          <a:p>
            <a:pPr algn="ctr" latinLnBrk="1">
              <a:lnSpc>
                <a:spcPct val="120000"/>
              </a:lnSpc>
              <a:defRPr/>
            </a:pPr>
            <a:r>
              <a:rPr kumimoji="1" lang="en-US" b="1" dirty="0">
                <a:ea typeface="굴림" pitchFamily="50" charset="-127"/>
              </a:rPr>
              <a:t>REPUBLIC OF UZBEKISTAN</a:t>
            </a:r>
            <a:endParaRPr kumimoji="1" lang="ru-RU" b="1" dirty="0">
              <a:ea typeface="굴림" pitchFamily="50" charset="-127"/>
            </a:endParaRPr>
          </a:p>
        </p:txBody>
      </p:sp>
      <p:sp>
        <p:nvSpPr>
          <p:cNvPr id="22532" name="Text Box 14"/>
          <p:cNvSpPr txBox="1">
            <a:spLocks noChangeArrowheads="1"/>
          </p:cNvSpPr>
          <p:nvPr/>
        </p:nvSpPr>
        <p:spPr bwMode="auto">
          <a:xfrm>
            <a:off x="1500188" y="1993900"/>
            <a:ext cx="2376487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8" tIns="45704" rIns="91408" bIns="45704">
            <a:spAutoFit/>
          </a:bodyPr>
          <a:lstStyle/>
          <a:p>
            <a:pPr algn="ctr" latinLnBrk="1"/>
            <a:r>
              <a:rPr kumimoji="1" lang="en-US" sz="1600" b="1">
                <a:solidFill>
                  <a:schemeClr val="bg1"/>
                </a:solidFill>
                <a:ea typeface="굴림" charset="-127"/>
              </a:rPr>
              <a:t>Free Trade Agreement (FTA)</a:t>
            </a:r>
          </a:p>
          <a:p>
            <a:pPr algn="ctr" latinLnBrk="1"/>
            <a:endParaRPr kumimoji="1" lang="ru-RU" sz="1600" b="1">
              <a:solidFill>
                <a:schemeClr val="bg1"/>
              </a:solidFill>
              <a:ea typeface="굴림" charset="-127"/>
            </a:endParaRPr>
          </a:p>
          <a:p>
            <a:pPr latinLnBrk="1">
              <a:buFontTx/>
              <a:buChar char="-"/>
            </a:pPr>
            <a:endParaRPr kumimoji="1" lang="ru-RU" sz="1600" b="1">
              <a:solidFill>
                <a:schemeClr val="bg1"/>
              </a:solidFill>
              <a:ea typeface="굴림" charset="-127"/>
            </a:endParaRPr>
          </a:p>
        </p:txBody>
      </p:sp>
      <p:sp>
        <p:nvSpPr>
          <p:cNvPr id="11" name="Стрелка вниз 10"/>
          <p:cNvSpPr>
            <a:spLocks noChangeArrowheads="1"/>
          </p:cNvSpPr>
          <p:nvPr/>
        </p:nvSpPr>
        <p:spPr bwMode="auto">
          <a:xfrm>
            <a:off x="2274888" y="1643063"/>
            <a:ext cx="796925" cy="35718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 algn="ctr">
            <a:solidFill>
              <a:srgbClr val="FFFFFF"/>
            </a:solidFill>
            <a:round/>
            <a:headEnd/>
            <a:tailEnd/>
          </a:ln>
        </p:spPr>
        <p:txBody>
          <a:bodyPr wrap="none" lIns="91408" tIns="45704" rIns="91408" bIns="45704"/>
          <a:lstStyle/>
          <a:p>
            <a:pPr algn="ctr" latinLnBrk="1">
              <a:defRPr/>
            </a:pPr>
            <a:endParaRPr kumimoji="1" lang="ru-RU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itchFamily="50" charset="-127"/>
              <a:cs typeface="+mn-cs"/>
            </a:endParaRPr>
          </a:p>
        </p:txBody>
      </p:sp>
      <p:sp>
        <p:nvSpPr>
          <p:cNvPr id="15" name="Выноска с четырьмя стрелками 14"/>
          <p:cNvSpPr>
            <a:spLocks noChangeArrowheads="1"/>
          </p:cNvSpPr>
          <p:nvPr/>
        </p:nvSpPr>
        <p:spPr bwMode="auto">
          <a:xfrm>
            <a:off x="1785938" y="3643313"/>
            <a:ext cx="1287462" cy="1177925"/>
          </a:xfrm>
          <a:custGeom>
            <a:avLst/>
            <a:gdLst>
              <a:gd name="T0" fmla="*/ 643731 w 1287462"/>
              <a:gd name="T1" fmla="*/ 0 h 1177925"/>
              <a:gd name="T2" fmla="*/ 0 w 1287462"/>
              <a:gd name="T3" fmla="*/ 588963 h 1177925"/>
              <a:gd name="T4" fmla="*/ 643731 w 1287462"/>
              <a:gd name="T5" fmla="*/ 1177925 h 1177925"/>
              <a:gd name="T6" fmla="*/ 1287462 w 1287462"/>
              <a:gd name="T7" fmla="*/ 588963 h 1177925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3948 w 1287462"/>
              <a:gd name="T13" fmla="*/ 305536 h 1177925"/>
              <a:gd name="T14" fmla="*/ 953514 w 1287462"/>
              <a:gd name="T15" fmla="*/ 872389 h 11779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7462" h="1177925">
                <a:moveTo>
                  <a:pt x="0" y="588963"/>
                </a:moveTo>
                <a:lnTo>
                  <a:pt x="218093" y="370870"/>
                </a:lnTo>
                <a:lnTo>
                  <a:pt x="218093" y="479916"/>
                </a:lnTo>
                <a:lnTo>
                  <a:pt x="333948" y="479916"/>
                </a:lnTo>
                <a:lnTo>
                  <a:pt x="333948" y="305536"/>
                </a:lnTo>
                <a:lnTo>
                  <a:pt x="534685" y="305536"/>
                </a:lnTo>
                <a:lnTo>
                  <a:pt x="534685" y="218093"/>
                </a:lnTo>
                <a:lnTo>
                  <a:pt x="425638" y="218093"/>
                </a:lnTo>
                <a:lnTo>
                  <a:pt x="643731" y="0"/>
                </a:lnTo>
                <a:lnTo>
                  <a:pt x="861824" y="218093"/>
                </a:lnTo>
                <a:lnTo>
                  <a:pt x="752777" y="218093"/>
                </a:lnTo>
                <a:lnTo>
                  <a:pt x="752777" y="305536"/>
                </a:lnTo>
                <a:lnTo>
                  <a:pt x="953514" y="305536"/>
                </a:lnTo>
                <a:lnTo>
                  <a:pt x="953514" y="479916"/>
                </a:lnTo>
                <a:lnTo>
                  <a:pt x="1069369" y="479916"/>
                </a:lnTo>
                <a:lnTo>
                  <a:pt x="1069369" y="370870"/>
                </a:lnTo>
                <a:lnTo>
                  <a:pt x="1287462" y="588963"/>
                </a:lnTo>
                <a:lnTo>
                  <a:pt x="1069369" y="807055"/>
                </a:lnTo>
                <a:lnTo>
                  <a:pt x="1069369" y="698009"/>
                </a:lnTo>
                <a:lnTo>
                  <a:pt x="953514" y="698009"/>
                </a:lnTo>
                <a:lnTo>
                  <a:pt x="953514" y="872389"/>
                </a:lnTo>
                <a:lnTo>
                  <a:pt x="752777" y="872389"/>
                </a:lnTo>
                <a:lnTo>
                  <a:pt x="752777" y="959832"/>
                </a:lnTo>
                <a:lnTo>
                  <a:pt x="861824" y="959832"/>
                </a:lnTo>
                <a:lnTo>
                  <a:pt x="643731" y="1177925"/>
                </a:lnTo>
                <a:lnTo>
                  <a:pt x="425638" y="959832"/>
                </a:lnTo>
                <a:lnTo>
                  <a:pt x="534685" y="959832"/>
                </a:lnTo>
                <a:lnTo>
                  <a:pt x="534685" y="872389"/>
                </a:lnTo>
                <a:lnTo>
                  <a:pt x="333948" y="872389"/>
                </a:lnTo>
                <a:lnTo>
                  <a:pt x="333948" y="698009"/>
                </a:lnTo>
                <a:lnTo>
                  <a:pt x="218093" y="698009"/>
                </a:lnTo>
                <a:lnTo>
                  <a:pt x="218093" y="807055"/>
                </a:lnTo>
                <a:close/>
              </a:path>
            </a:pathLst>
          </a:custGeom>
          <a:solidFill>
            <a:srgbClr val="CCFFFF">
              <a:alpha val="49019"/>
            </a:srgbClr>
          </a:solidFill>
          <a:ln w="28575" algn="ctr">
            <a:solidFill>
              <a:srgbClr val="FFFFFF"/>
            </a:solidFill>
            <a:round/>
            <a:headEnd/>
            <a:tailEnd/>
          </a:ln>
        </p:spPr>
        <p:txBody>
          <a:bodyPr wrap="none" lIns="91408" tIns="45704" rIns="91408" bIns="45704"/>
          <a:lstStyle/>
          <a:p>
            <a:pPr algn="ctr" latinLnBrk="1">
              <a:defRPr/>
            </a:pPr>
            <a:endParaRPr kumimoji="1" lang="ru-RU" sz="1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itchFamily="50" charset="-127"/>
              <a:cs typeface="+mn-cs"/>
            </a:endParaRPr>
          </a:p>
        </p:txBody>
      </p:sp>
      <p:sp>
        <p:nvSpPr>
          <p:cNvPr id="2" name="Блок-схема: альтернативный процесс 1"/>
          <p:cNvSpPr/>
          <p:nvPr/>
        </p:nvSpPr>
        <p:spPr>
          <a:xfrm>
            <a:off x="58722" y="61886"/>
            <a:ext cx="8329701" cy="486794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Investment advantages</a:t>
            </a:r>
            <a:endParaRPr lang="ru-RU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538" name="Text Box 39"/>
          <p:cNvSpPr txBox="1">
            <a:spLocks noChangeArrowheads="1"/>
          </p:cNvSpPr>
          <p:nvPr/>
        </p:nvSpPr>
        <p:spPr bwMode="auto">
          <a:xfrm>
            <a:off x="3000375" y="2092846"/>
            <a:ext cx="1855788" cy="400050"/>
          </a:xfrm>
          <a:prstGeom prst="rect">
            <a:avLst/>
          </a:prstGeom>
          <a:solidFill>
            <a:srgbClr val="99CCFF">
              <a:alpha val="38823"/>
            </a:srgbClr>
          </a:solidFill>
          <a:ln w="12700" cap="sq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A50021"/>
                </a:solidFill>
                <a:latin typeface="Calibri" pitchFamily="34" charset="0"/>
              </a:rPr>
              <a:t>300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mln</a:t>
            </a:r>
            <a:r>
              <a:rPr lang="ru-RU" sz="2000" dirty="0">
                <a:latin typeface="Calibri" pitchFamily="34" charset="0"/>
              </a:rPr>
              <a:t>.</a:t>
            </a:r>
            <a:r>
              <a:rPr lang="en-US" sz="2000" dirty="0">
                <a:latin typeface="Calibri" pitchFamily="34" charset="0"/>
              </a:rPr>
              <a:t> people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22539" name="Text Box 49"/>
          <p:cNvSpPr txBox="1">
            <a:spLocks noChangeArrowheads="1"/>
          </p:cNvSpPr>
          <p:nvPr/>
        </p:nvSpPr>
        <p:spPr bwMode="auto">
          <a:xfrm>
            <a:off x="215900" y="2132856"/>
            <a:ext cx="2141538" cy="400050"/>
          </a:xfrm>
          <a:prstGeom prst="rect">
            <a:avLst/>
          </a:prstGeom>
          <a:solidFill>
            <a:srgbClr val="99CCFF">
              <a:alpha val="38823"/>
            </a:srgbClr>
          </a:solidFill>
          <a:ln w="12700" cap="sq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A50021"/>
                </a:solidFill>
                <a:latin typeface="Calibri" pitchFamily="34" charset="0"/>
              </a:rPr>
              <a:t>1</a:t>
            </a:r>
            <a:r>
              <a:rPr lang="ru-RU" sz="2000" dirty="0">
                <a:solidFill>
                  <a:srgbClr val="A50021"/>
                </a:solidFill>
                <a:latin typeface="Calibri" pitchFamily="34" charset="0"/>
              </a:rPr>
              <a:t>1</a:t>
            </a:r>
            <a:r>
              <a:rPr lang="en-US" sz="2000" dirty="0">
                <a:solidFill>
                  <a:srgbClr val="A50021"/>
                </a:solidFill>
                <a:latin typeface="Calibri" pitchFamily="34" charset="0"/>
              </a:rPr>
              <a:t> </a:t>
            </a:r>
            <a:r>
              <a:rPr lang="en-US" sz="2000" dirty="0">
                <a:latin typeface="Calibri" pitchFamily="34" charset="0"/>
              </a:rPr>
              <a:t>CIS</a:t>
            </a:r>
            <a:r>
              <a:rPr lang="en-US" sz="2000" dirty="0">
                <a:solidFill>
                  <a:srgbClr val="A50021"/>
                </a:solidFill>
                <a:latin typeface="Calibri" pitchFamily="34" charset="0"/>
              </a:rPr>
              <a:t> </a:t>
            </a:r>
            <a:r>
              <a:rPr lang="en-US" sz="2000" dirty="0">
                <a:latin typeface="Calibri" pitchFamily="34" charset="0"/>
              </a:rPr>
              <a:t>countries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14938" y="1192198"/>
            <a:ext cx="283686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FACTORS OF SUCCESS 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/>
          <p:cNvCxnSpPr/>
          <p:nvPr/>
        </p:nvCxnSpPr>
        <p:spPr>
          <a:xfrm rot="5400000">
            <a:off x="1449388" y="4257675"/>
            <a:ext cx="4094162" cy="7938"/>
          </a:xfrm>
          <a:prstGeom prst="line">
            <a:avLst/>
          </a:prstGeom>
          <a:ln>
            <a:headEnd type="diamond"/>
            <a:tailEnd type="diamon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16200000" flipH="1">
            <a:off x="2699543" y="4221957"/>
            <a:ext cx="4176713" cy="0"/>
          </a:xfrm>
          <a:prstGeom prst="line">
            <a:avLst/>
          </a:prstGeom>
          <a:ln>
            <a:prstDash val="dash"/>
            <a:headEnd type="diamond"/>
            <a:tailEnd type="diamon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2689235" y="3716338"/>
            <a:ext cx="3311525" cy="1944687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>
              <a:cs typeface="Arial" pitchFamily="34" charset="0"/>
            </a:endParaRPr>
          </a:p>
        </p:txBody>
      </p:sp>
      <p:sp>
        <p:nvSpPr>
          <p:cNvPr id="17" name="Freeform 9288"/>
          <p:cNvSpPr>
            <a:spLocks/>
          </p:cNvSpPr>
          <p:nvPr/>
        </p:nvSpPr>
        <p:spPr bwMode="auto">
          <a:xfrm flipV="1">
            <a:off x="468313" y="1341438"/>
            <a:ext cx="8351837" cy="1008062"/>
          </a:xfrm>
          <a:custGeom>
            <a:avLst/>
            <a:gdLst>
              <a:gd name="T0" fmla="*/ 0 w 5184"/>
              <a:gd name="T1" fmla="*/ 720 h 720"/>
              <a:gd name="T2" fmla="*/ 1776 w 5184"/>
              <a:gd name="T3" fmla="*/ 240 h 720"/>
              <a:gd name="T4" fmla="*/ 5184 w 5184"/>
              <a:gd name="T5" fmla="*/ 0 h 720"/>
              <a:gd name="T6" fmla="*/ 0 60000 65536"/>
              <a:gd name="T7" fmla="*/ 0 60000 65536"/>
              <a:gd name="T8" fmla="*/ 0 60000 65536"/>
              <a:gd name="T9" fmla="*/ 0 w 5184"/>
              <a:gd name="T10" fmla="*/ 0 h 720"/>
              <a:gd name="T11" fmla="*/ 5184 w 5184"/>
              <a:gd name="T12" fmla="*/ 720 h 7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184" h="720">
                <a:moveTo>
                  <a:pt x="0" y="720"/>
                </a:moveTo>
                <a:cubicBezTo>
                  <a:pt x="456" y="540"/>
                  <a:pt x="912" y="360"/>
                  <a:pt x="1776" y="240"/>
                </a:cubicBezTo>
                <a:cubicBezTo>
                  <a:pt x="2640" y="120"/>
                  <a:pt x="4728" y="40"/>
                  <a:pt x="5184" y="0"/>
                </a:cubicBezTo>
              </a:path>
            </a:pathLst>
          </a:custGeom>
          <a:noFill/>
          <a:ln w="25400" algn="ctr">
            <a:solidFill>
              <a:schemeClr val="accent1"/>
            </a:solidFill>
            <a:miter lim="800000"/>
            <a:headEnd type="oval" w="med" len="med"/>
            <a:tailEnd type="oval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rot="10800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ятиугольник 17"/>
          <p:cNvSpPr/>
          <p:nvPr/>
        </p:nvSpPr>
        <p:spPr>
          <a:xfrm>
            <a:off x="7429520" y="2787649"/>
            <a:ext cx="1663065" cy="857257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100">
                <a:solidFill>
                  <a:srgbClr val="FFFFFF"/>
                </a:solidFill>
                <a:ea typeface="굴림" pitchFamily="50" charset="-127"/>
                <a:cs typeface="Arial" pitchFamily="34" charset="0"/>
              </a:rPr>
              <a:t>Fundamental science</a:t>
            </a:r>
            <a:endParaRPr lang="ru-RU" sz="1100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6072198" y="2786057"/>
            <a:ext cx="1316013" cy="857257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100" dirty="0">
                <a:solidFill>
                  <a:srgbClr val="FFFFFF"/>
                </a:solidFill>
                <a:ea typeface="굴림" pitchFamily="50" charset="-127"/>
                <a:cs typeface="Arial" pitchFamily="34" charset="0"/>
              </a:rPr>
              <a:t>R&amp;D</a:t>
            </a:r>
            <a:endParaRPr lang="ru-RU" sz="1100" dirty="0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20" name="Пятиугольник 19"/>
          <p:cNvSpPr/>
          <p:nvPr/>
        </p:nvSpPr>
        <p:spPr>
          <a:xfrm>
            <a:off x="4084278" y="2786057"/>
            <a:ext cx="1992359" cy="857257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100" dirty="0">
                <a:solidFill>
                  <a:srgbClr val="FFFFFF"/>
                </a:solidFill>
                <a:ea typeface="굴림" pitchFamily="50" charset="-127"/>
                <a:cs typeface="Arial" pitchFamily="34" charset="0"/>
              </a:rPr>
              <a:t>Machinery technologies</a:t>
            </a:r>
            <a:endParaRPr lang="ru-RU" sz="1100" dirty="0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21" name="Пятиугольник 20"/>
          <p:cNvSpPr/>
          <p:nvPr/>
        </p:nvSpPr>
        <p:spPr>
          <a:xfrm>
            <a:off x="2760770" y="2786057"/>
            <a:ext cx="1325178" cy="857257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100" dirty="0">
                <a:solidFill>
                  <a:srgbClr val="FFFFFF"/>
                </a:solidFill>
                <a:ea typeface="굴림" pitchFamily="50" charset="-127"/>
                <a:cs typeface="Arial" pitchFamily="34" charset="0"/>
              </a:rPr>
              <a:t>Full production cycle CKD</a:t>
            </a:r>
            <a:endParaRPr lang="ru-RU" sz="1100" dirty="0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22" name="Блок-схема: альтернативный процесс 21"/>
          <p:cNvSpPr/>
          <p:nvPr/>
        </p:nvSpPr>
        <p:spPr>
          <a:xfrm>
            <a:off x="98143" y="61886"/>
            <a:ext cx="8218274" cy="486794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Strategic development of automotive industry</a:t>
            </a:r>
            <a:endParaRPr lang="ru-RU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5536" y="714181"/>
            <a:ext cx="4214842" cy="33855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/>
                </a:solidFill>
                <a:ea typeface="굴림" pitchFamily="50" charset="-127"/>
                <a:cs typeface="Arial" pitchFamily="34" charset="0"/>
              </a:rPr>
              <a:t>Development stages of automobile business</a:t>
            </a:r>
            <a:endParaRPr lang="ru-RU" sz="1600" dirty="0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24" name="Line 5"/>
          <p:cNvSpPr>
            <a:spLocks noChangeShapeType="1"/>
          </p:cNvSpPr>
          <p:nvPr/>
        </p:nvSpPr>
        <p:spPr bwMode="auto">
          <a:xfrm>
            <a:off x="323850" y="2636838"/>
            <a:ext cx="8748713" cy="0"/>
          </a:xfrm>
          <a:prstGeom prst="line">
            <a:avLst/>
          </a:prstGeom>
          <a:ln>
            <a:headEnd type="oval" w="lg" len="lg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kern="0" dirty="0">
              <a:solidFill>
                <a:sysClr val="windowText" lastClr="000000"/>
              </a:solidFill>
              <a:cs typeface="Arial" pitchFamily="34" charset="0"/>
            </a:endParaRPr>
          </a:p>
        </p:txBody>
      </p:sp>
      <p:sp>
        <p:nvSpPr>
          <p:cNvPr id="25" name="Freeform 9288"/>
          <p:cNvSpPr>
            <a:spLocks/>
          </p:cNvSpPr>
          <p:nvPr/>
        </p:nvSpPr>
        <p:spPr bwMode="auto">
          <a:xfrm rot="10800000">
            <a:off x="468313" y="709613"/>
            <a:ext cx="8064500" cy="1855787"/>
          </a:xfrm>
          <a:custGeom>
            <a:avLst/>
            <a:gdLst>
              <a:gd name="T0" fmla="*/ 0 w 5184"/>
              <a:gd name="T1" fmla="*/ 720 h 720"/>
              <a:gd name="T2" fmla="*/ 1776 w 5184"/>
              <a:gd name="T3" fmla="*/ 240 h 720"/>
              <a:gd name="T4" fmla="*/ 5184 w 5184"/>
              <a:gd name="T5" fmla="*/ 0 h 720"/>
              <a:gd name="T6" fmla="*/ 0 60000 65536"/>
              <a:gd name="T7" fmla="*/ 0 60000 65536"/>
              <a:gd name="T8" fmla="*/ 0 60000 65536"/>
              <a:gd name="T9" fmla="*/ 0 w 5184"/>
              <a:gd name="T10" fmla="*/ 0 h 720"/>
              <a:gd name="T11" fmla="*/ 5184 w 5184"/>
              <a:gd name="T12" fmla="*/ 720 h 7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184" h="720">
                <a:moveTo>
                  <a:pt x="0" y="720"/>
                </a:moveTo>
                <a:cubicBezTo>
                  <a:pt x="456" y="540"/>
                  <a:pt x="912" y="360"/>
                  <a:pt x="1776" y="240"/>
                </a:cubicBezTo>
                <a:cubicBezTo>
                  <a:pt x="2640" y="120"/>
                  <a:pt x="4728" y="40"/>
                  <a:pt x="5184" y="0"/>
                </a:cubicBezTo>
              </a:path>
            </a:pathLst>
          </a:custGeom>
          <a:noFill/>
          <a:ln w="25400" algn="ctr">
            <a:solidFill>
              <a:schemeClr val="accent2"/>
            </a:solidFill>
            <a:miter lim="800000"/>
            <a:headEnd type="oval" w="med" len="med"/>
            <a:tailEnd type="oval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rot="1080000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ятиугольник 25"/>
          <p:cNvSpPr/>
          <p:nvPr/>
        </p:nvSpPr>
        <p:spPr>
          <a:xfrm>
            <a:off x="1323586" y="2786057"/>
            <a:ext cx="1462464" cy="857257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dirty="0" smtClean="0">
                <a:solidFill>
                  <a:srgbClr val="FFFFFF"/>
                </a:solidFill>
                <a:latin typeface="Calibri" pitchFamily="34" charset="0"/>
                <a:ea typeface="굴림" pitchFamily="50" charset="-127"/>
                <a:cs typeface="Arial" pitchFamily="34" charset="0"/>
              </a:rPr>
              <a:t>SKD </a:t>
            </a:r>
            <a:r>
              <a:rPr lang="en-US" sz="1200" dirty="0">
                <a:solidFill>
                  <a:srgbClr val="FFFFFF"/>
                </a:solidFill>
                <a:latin typeface="Calibri" pitchFamily="34" charset="0"/>
                <a:ea typeface="굴림" pitchFamily="50" charset="-127"/>
                <a:cs typeface="Arial" pitchFamily="34" charset="0"/>
              </a:rPr>
              <a:t>Production</a:t>
            </a:r>
            <a:endParaRPr lang="ru-RU" sz="1200" dirty="0">
              <a:solidFill>
                <a:srgbClr val="FFFFFF"/>
              </a:solidFill>
              <a:latin typeface="Calibri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27" name="Пятиугольник 26"/>
          <p:cNvSpPr/>
          <p:nvPr/>
        </p:nvSpPr>
        <p:spPr>
          <a:xfrm>
            <a:off x="23780" y="2786057"/>
            <a:ext cx="1285884" cy="857257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dirty="0">
                <a:solidFill>
                  <a:srgbClr val="FFFFFF"/>
                </a:solidFill>
                <a:latin typeface="Calibri" pitchFamily="34" charset="0"/>
                <a:ea typeface="굴림" pitchFamily="50" charset="-127"/>
                <a:cs typeface="Arial" pitchFamily="34" charset="0"/>
              </a:rPr>
              <a:t>Import of finished automobiles</a:t>
            </a:r>
            <a:endParaRPr lang="ru-RU" sz="1200" dirty="0">
              <a:solidFill>
                <a:srgbClr val="FFFFFF"/>
              </a:solidFill>
              <a:latin typeface="Calibri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28" name="Пятиугольник 27"/>
          <p:cNvSpPr/>
          <p:nvPr/>
        </p:nvSpPr>
        <p:spPr>
          <a:xfrm>
            <a:off x="179388" y="4148138"/>
            <a:ext cx="2305050" cy="1368425"/>
          </a:xfrm>
          <a:prstGeom prst="homePlat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400" dirty="0" smtClean="0">
                <a:solidFill>
                  <a:srgbClr val="FFFFFF"/>
                </a:solidFill>
                <a:ea typeface="굴림" pitchFamily="50" charset="-127"/>
                <a:cs typeface="Arial" pitchFamily="34" charset="0"/>
              </a:rPr>
              <a:t>Intensification of localization</a:t>
            </a:r>
            <a:endParaRPr lang="ru-RU" sz="1400" dirty="0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760672" y="5011738"/>
            <a:ext cx="3168650" cy="5048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ea typeface="굴림" pitchFamily="50" charset="-127"/>
                <a:cs typeface="Arial" pitchFamily="34" charset="0"/>
              </a:rPr>
              <a:t>Component parts production</a:t>
            </a:r>
            <a:endParaRPr lang="ru-RU" dirty="0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30" name="Прямоугольник 95"/>
          <p:cNvSpPr/>
          <p:nvPr/>
        </p:nvSpPr>
        <p:spPr>
          <a:xfrm>
            <a:off x="3481397" y="4364038"/>
            <a:ext cx="2447925" cy="5048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ea typeface="굴림" pitchFamily="50" charset="-127"/>
                <a:cs typeface="Arial" pitchFamily="34" charset="0"/>
              </a:rPr>
              <a:t>Tools and equipment production</a:t>
            </a:r>
            <a:endParaRPr lang="ru-RU" dirty="0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123742" y="4508500"/>
            <a:ext cx="1459297" cy="108108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  <a:ea typeface="굴림" pitchFamily="50" charset="-127"/>
                <a:cs typeface="Arial" pitchFamily="34" charset="0"/>
              </a:rPr>
              <a:t>Automobiles and components</a:t>
            </a:r>
          </a:p>
          <a:p>
            <a:pPr>
              <a:defRPr/>
            </a:pPr>
            <a:r>
              <a:rPr lang="en-US">
                <a:solidFill>
                  <a:srgbClr val="FFFFFF"/>
                </a:solidFill>
                <a:ea typeface="굴림" pitchFamily="50" charset="-127"/>
                <a:cs typeface="Arial" pitchFamily="34" charset="0"/>
              </a:rPr>
              <a:t>design</a:t>
            </a:r>
            <a:endParaRPr lang="ru-RU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32" name="Прямоугольная выноска 31"/>
          <p:cNvSpPr>
            <a:spLocks noChangeArrowheads="1"/>
          </p:cNvSpPr>
          <p:nvPr/>
        </p:nvSpPr>
        <p:spPr bwMode="auto">
          <a:xfrm>
            <a:off x="1116013" y="5805488"/>
            <a:ext cx="1643062" cy="850900"/>
          </a:xfrm>
          <a:prstGeom prst="wedgeRectCallout">
            <a:avLst>
              <a:gd name="adj1" fmla="val 115509"/>
              <a:gd name="adj2" fmla="val -24440"/>
            </a:avLst>
          </a:prstGeom>
          <a:gradFill rotWithShape="1">
            <a:gsLst>
              <a:gs pos="0">
                <a:srgbClr val="FFA2A1"/>
              </a:gs>
              <a:gs pos="35001">
                <a:srgbClr val="FFBEBD"/>
              </a:gs>
              <a:gs pos="100000">
                <a:srgbClr val="FFE5E5"/>
              </a:gs>
            </a:gsLst>
            <a:lin ang="16200000" scaled="1"/>
          </a:gradFill>
          <a:ln w="9525" algn="ctr">
            <a:solidFill>
              <a:srgbClr val="BE4B48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u="sng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Uzbek automotive industry</a:t>
            </a:r>
            <a:endParaRPr lang="ru-RU" u="sng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740650" y="4508500"/>
            <a:ext cx="1152525" cy="108108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  <a:ea typeface="굴림" pitchFamily="50" charset="-127"/>
                <a:cs typeface="Arial" pitchFamily="34" charset="0"/>
              </a:rPr>
              <a:t>Know-How</a:t>
            </a:r>
            <a:endParaRPr lang="ru-RU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34" name="Line 5"/>
          <p:cNvSpPr>
            <a:spLocks noChangeShapeType="1"/>
          </p:cNvSpPr>
          <p:nvPr/>
        </p:nvSpPr>
        <p:spPr bwMode="auto">
          <a:xfrm flipH="1" flipV="1">
            <a:off x="323850" y="908050"/>
            <a:ext cx="0" cy="1728788"/>
          </a:xfrm>
          <a:prstGeom prst="line">
            <a:avLst/>
          </a:prstGeom>
          <a:ln>
            <a:headEnd type="oval" w="lg" len="lg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kern="0" dirty="0">
              <a:solidFill>
                <a:sysClr val="windowText" lastClr="000000"/>
              </a:solidFill>
              <a:cs typeface="Arial" pitchFamily="34" charset="0"/>
            </a:endParaRPr>
          </a:p>
        </p:txBody>
      </p:sp>
      <p:sp>
        <p:nvSpPr>
          <p:cNvPr id="35" name="Стрелка вниз 116"/>
          <p:cNvSpPr>
            <a:spLocks noChangeArrowheads="1"/>
          </p:cNvSpPr>
          <p:nvPr/>
        </p:nvSpPr>
        <p:spPr bwMode="auto">
          <a:xfrm>
            <a:off x="8172450" y="3789363"/>
            <a:ext cx="257175" cy="646112"/>
          </a:xfrm>
          <a:prstGeom prst="downArrow">
            <a:avLst>
              <a:gd name="adj1" fmla="val 49380"/>
              <a:gd name="adj2" fmla="val 90735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6" name="Штриховая стрелка вправо 35"/>
          <p:cNvSpPr/>
          <p:nvPr/>
        </p:nvSpPr>
        <p:spPr>
          <a:xfrm>
            <a:off x="3851275" y="5805488"/>
            <a:ext cx="793750" cy="571500"/>
          </a:xfrm>
          <a:prstGeom prst="strip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>
              <a:cs typeface="Arial" pitchFamily="34" charset="0"/>
            </a:endParaRPr>
          </a:p>
        </p:txBody>
      </p:sp>
      <p:sp>
        <p:nvSpPr>
          <p:cNvPr id="37" name="Скругленная прямоугольная выноска 36"/>
          <p:cNvSpPr>
            <a:spLocks noChangeArrowheads="1"/>
          </p:cNvSpPr>
          <p:nvPr/>
        </p:nvSpPr>
        <p:spPr bwMode="auto">
          <a:xfrm>
            <a:off x="4716015" y="981075"/>
            <a:ext cx="2070547" cy="359693"/>
          </a:xfrm>
          <a:prstGeom prst="wedgeRoundRectCallout">
            <a:avLst>
              <a:gd name="adj1" fmla="val 78680"/>
              <a:gd name="adj2" fmla="val 31481"/>
              <a:gd name="adj3" fmla="val 16667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50000"/>
              </a:spcBef>
              <a:defRPr/>
            </a:pPr>
            <a:r>
              <a:rPr lang="en-US" sz="1400" dirty="0">
                <a:solidFill>
                  <a:schemeClr val="bg1"/>
                </a:solidFill>
                <a:ea typeface="굴림" pitchFamily="50" charset="-127"/>
                <a:cs typeface="Arial" pitchFamily="34" charset="0"/>
              </a:rPr>
              <a:t>Added value</a:t>
            </a:r>
            <a:endParaRPr lang="ru-RU" sz="1400" dirty="0">
              <a:solidFill>
                <a:schemeClr val="bg1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38" name="Скругленная прямоугольная выноска 107"/>
          <p:cNvSpPr>
            <a:spLocks noChangeArrowheads="1"/>
          </p:cNvSpPr>
          <p:nvPr/>
        </p:nvSpPr>
        <p:spPr bwMode="auto">
          <a:xfrm>
            <a:off x="6858016" y="1714488"/>
            <a:ext cx="1854200" cy="428625"/>
          </a:xfrm>
          <a:prstGeom prst="wedgeRoundRectCallout">
            <a:avLst>
              <a:gd name="adj1" fmla="val 29535"/>
              <a:gd name="adj2" fmla="val 80000"/>
              <a:gd name="adj3" fmla="val 1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bg1"/>
                </a:solidFill>
                <a:ea typeface="굴림" pitchFamily="50" charset="-127"/>
                <a:cs typeface="Arial" pitchFamily="34" charset="0"/>
              </a:rPr>
              <a:t>Number of countries</a:t>
            </a:r>
            <a:endParaRPr lang="ru-RU" sz="1400">
              <a:solidFill>
                <a:schemeClr val="bg1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39" name="Прямоугольник 95"/>
          <p:cNvSpPr>
            <a:spLocks noChangeArrowheads="1"/>
          </p:cNvSpPr>
          <p:nvPr/>
        </p:nvSpPr>
        <p:spPr bwMode="auto">
          <a:xfrm>
            <a:off x="2835284" y="3714752"/>
            <a:ext cx="2951162" cy="5032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anchor="ctr"/>
          <a:lstStyle/>
          <a:p>
            <a:pPr>
              <a:defRPr/>
            </a:pPr>
            <a:r>
              <a:rPr lang="en-US" sz="1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License and Know-How import</a:t>
            </a:r>
            <a:endParaRPr lang="ru-RU" sz="140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Стрелка вниз 116"/>
          <p:cNvSpPr>
            <a:spLocks noChangeArrowheads="1"/>
          </p:cNvSpPr>
          <p:nvPr/>
        </p:nvSpPr>
        <p:spPr bwMode="auto">
          <a:xfrm>
            <a:off x="6659563" y="3790950"/>
            <a:ext cx="257175" cy="646113"/>
          </a:xfrm>
          <a:prstGeom prst="downArrow">
            <a:avLst>
              <a:gd name="adj1" fmla="val 49380"/>
              <a:gd name="adj2" fmla="val 90735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endParaRPr lang="ru-R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악수"/>
          <p:cNvPicPr>
            <a:picLocks noChangeAspect="1" noChangeArrowheads="1"/>
          </p:cNvPicPr>
          <p:nvPr/>
        </p:nvPicPr>
        <p:blipFill>
          <a:blip r:embed="rId3" cstate="print"/>
          <a:srcRect l="6471" t="7767"/>
          <a:stretch>
            <a:fillRect/>
          </a:stretch>
        </p:blipFill>
        <p:spPr bwMode="auto">
          <a:xfrm>
            <a:off x="6084888" y="2028825"/>
            <a:ext cx="2808287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AutoShape 25"/>
          <p:cNvSpPr>
            <a:spLocks noChangeArrowheads="1"/>
          </p:cNvSpPr>
          <p:nvPr/>
        </p:nvSpPr>
        <p:spPr bwMode="auto">
          <a:xfrm>
            <a:off x="179388" y="1125538"/>
            <a:ext cx="4429125" cy="1079500"/>
          </a:xfrm>
          <a:prstGeom prst="flowChartProcess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r>
              <a:rPr lang="en-US" dirty="0">
                <a:solidFill>
                  <a:srgbClr val="0E223A"/>
                </a:solidFill>
                <a:latin typeface="Arial" charset="0"/>
                <a:cs typeface="Arial" charset="0"/>
              </a:rPr>
              <a:t>Alliances with </a:t>
            </a:r>
            <a:r>
              <a:rPr lang="en-US" dirty="0" smtClean="0">
                <a:solidFill>
                  <a:srgbClr val="0E223A"/>
                </a:solidFill>
                <a:latin typeface="Arial" charset="0"/>
                <a:cs typeface="Arial" charset="0"/>
              </a:rPr>
              <a:t>global </a:t>
            </a:r>
            <a:r>
              <a:rPr lang="en-US" dirty="0">
                <a:solidFill>
                  <a:srgbClr val="0E223A"/>
                </a:solidFill>
                <a:latin typeface="Arial" charset="0"/>
                <a:cs typeface="Arial" charset="0"/>
              </a:rPr>
              <a:t>players in </a:t>
            </a:r>
          </a:p>
          <a:p>
            <a:r>
              <a:rPr lang="en-US" dirty="0">
                <a:solidFill>
                  <a:srgbClr val="0E223A"/>
                </a:solidFill>
                <a:latin typeface="Arial" charset="0"/>
                <a:cs typeface="Arial" charset="0"/>
              </a:rPr>
              <a:t>automobile  business including OEMs &amp; </a:t>
            </a:r>
          </a:p>
          <a:p>
            <a:r>
              <a:rPr lang="en-US" dirty="0">
                <a:solidFill>
                  <a:srgbClr val="0E223A"/>
                </a:solidFill>
                <a:latin typeface="Arial" charset="0"/>
                <a:cs typeface="Arial" charset="0"/>
              </a:rPr>
              <a:t>components manufacturers</a:t>
            </a:r>
            <a:endParaRPr lang="ru-RU" dirty="0">
              <a:solidFill>
                <a:srgbClr val="0E223A"/>
              </a:solidFill>
              <a:latin typeface="Arial" charset="0"/>
              <a:cs typeface="Arial" charset="0"/>
            </a:endParaRPr>
          </a:p>
        </p:txBody>
      </p:sp>
      <p:sp>
        <p:nvSpPr>
          <p:cNvPr id="43" name="AutoShape 26"/>
          <p:cNvSpPr>
            <a:spLocks noChangeArrowheads="1"/>
          </p:cNvSpPr>
          <p:nvPr/>
        </p:nvSpPr>
        <p:spPr bwMode="auto">
          <a:xfrm>
            <a:off x="179388" y="3433763"/>
            <a:ext cx="4429125" cy="858837"/>
          </a:xfrm>
          <a:prstGeom prst="flowChartProcess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r>
              <a:rPr lang="en-US" dirty="0">
                <a:solidFill>
                  <a:srgbClr val="0E223A"/>
                </a:solidFill>
                <a:latin typeface="Arial" charset="0"/>
                <a:cs typeface="Arial" charset="0"/>
              </a:rPr>
              <a:t>Manufacture of Tools &amp; Equipment</a:t>
            </a:r>
            <a:endParaRPr lang="ru-RU" dirty="0">
              <a:solidFill>
                <a:srgbClr val="0E223A"/>
              </a:solidFill>
              <a:latin typeface="Arial" charset="0"/>
              <a:cs typeface="Arial" charset="0"/>
            </a:endParaRPr>
          </a:p>
        </p:txBody>
      </p:sp>
      <p:sp>
        <p:nvSpPr>
          <p:cNvPr id="44" name="AutoShape 23"/>
          <p:cNvSpPr>
            <a:spLocks noChangeArrowheads="1"/>
          </p:cNvSpPr>
          <p:nvPr/>
        </p:nvSpPr>
        <p:spPr bwMode="auto">
          <a:xfrm>
            <a:off x="142875" y="5357813"/>
            <a:ext cx="4429125" cy="950912"/>
          </a:xfrm>
          <a:prstGeom prst="flowChartProcess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E223A"/>
                </a:solidFill>
              </a:rPr>
              <a:t>Development of R&amp;D and Engineering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5" name="Блок-схема: альтернативный процесс 44"/>
          <p:cNvSpPr/>
          <p:nvPr/>
        </p:nvSpPr>
        <p:spPr>
          <a:xfrm>
            <a:off x="142844" y="70844"/>
            <a:ext cx="8245580" cy="477836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>
              <a:defRPr/>
            </a:pPr>
            <a:r>
              <a:rPr lang="en-US" b="1" dirty="0" smtClean="0">
                <a:solidFill>
                  <a:srgbClr val="FFFFFF"/>
                </a:solidFill>
              </a:rPr>
              <a:t>Priority </a:t>
            </a:r>
            <a:r>
              <a:rPr lang="en-US" b="1" dirty="0">
                <a:solidFill>
                  <a:srgbClr val="FFFFFF"/>
                </a:solidFill>
              </a:rPr>
              <a:t>directions of global cooperation </a:t>
            </a:r>
            <a:endParaRPr lang="ru-RU" b="1" dirty="0">
              <a:solidFill>
                <a:srgbClr val="FFFFFF"/>
              </a:solidFill>
            </a:endParaRPr>
          </a:p>
        </p:txBody>
      </p:sp>
      <p:pic>
        <p:nvPicPr>
          <p:cNvPr id="46" name="Picture 20" descr="Isuzu"/>
          <p:cNvPicPr>
            <a:picLocks noChangeAspect="1" noChangeArrowheads="1"/>
          </p:cNvPicPr>
          <p:nvPr/>
        </p:nvPicPr>
        <p:blipFill>
          <a:blip r:embed="rId4" cstate="print"/>
          <a:srcRect l="13489" t="-3824" r="15463" b="-2942"/>
          <a:stretch>
            <a:fillRect/>
          </a:stretch>
        </p:blipFill>
        <p:spPr bwMode="auto">
          <a:xfrm>
            <a:off x="7667625" y="3255963"/>
            <a:ext cx="11525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3" descr="100px-GM_logo">
            <a:hlinkClick r:id="rId5" tooltip="GM logo.png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9338" y="1196975"/>
            <a:ext cx="720725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50" descr="ma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24538" y="1196975"/>
            <a:ext cx="1123950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52" descr="itochu_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2205038"/>
            <a:ext cx="1428750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57" descr="MercedesBenz_Logo"/>
          <p:cNvPicPr>
            <a:picLocks noChangeAspect="1" noChangeArrowheads="1"/>
          </p:cNvPicPr>
          <p:nvPr/>
        </p:nvPicPr>
        <p:blipFill>
          <a:blip r:embed="rId9" cstate="print"/>
          <a:srcRect l="11084"/>
          <a:stretch>
            <a:fillRect/>
          </a:stretch>
        </p:blipFill>
        <p:spPr bwMode="auto">
          <a:xfrm>
            <a:off x="7235825" y="1196975"/>
            <a:ext cx="1800225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AutoShape 23"/>
          <p:cNvSpPr>
            <a:spLocks noChangeArrowheads="1"/>
          </p:cNvSpPr>
          <p:nvPr/>
        </p:nvSpPr>
        <p:spPr bwMode="auto">
          <a:xfrm>
            <a:off x="142875" y="4421188"/>
            <a:ext cx="4429125" cy="808037"/>
          </a:xfrm>
          <a:prstGeom prst="flowChartProcess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E223A"/>
                </a:solidFill>
              </a:rPr>
              <a:t>Education, training and experience </a:t>
            </a:r>
          </a:p>
          <a:p>
            <a:pPr>
              <a:defRPr/>
            </a:pPr>
            <a:r>
              <a:rPr lang="en-US" dirty="0">
                <a:solidFill>
                  <a:srgbClr val="0E223A"/>
                </a:solidFill>
              </a:rPr>
              <a:t>exchange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52" name="AutoShape 23"/>
          <p:cNvSpPr>
            <a:spLocks noChangeArrowheads="1"/>
          </p:cNvSpPr>
          <p:nvPr/>
        </p:nvSpPr>
        <p:spPr bwMode="auto">
          <a:xfrm>
            <a:off x="179388" y="2349500"/>
            <a:ext cx="4429125" cy="935038"/>
          </a:xfrm>
          <a:prstGeom prst="flowChartProcess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rgbClr val="0E223A"/>
                </a:solidFill>
              </a:rPr>
              <a:t>Attracting of modern high technologies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53" name="Picture 17" descr="engineering_rulerandpencil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04025" y="5157788"/>
            <a:ext cx="950913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18" descr="engineering_photo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740650" y="3933825"/>
            <a:ext cx="954088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19" descr="banner_EM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787900" y="4797425"/>
            <a:ext cx="17145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13" descr="Hydraulic_Presses_C_Frame_type_Press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859338" y="3213100"/>
            <a:ext cx="1008062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15" descr="Die-Casting%2520Mould%2520JSD001-B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372225" y="3357563"/>
            <a:ext cx="1152525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71546"/>
            <a:ext cx="1367434" cy="936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228600" y="2743200"/>
            <a:ext cx="1905000" cy="914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72000" rIns="72000" anchor="ctr"/>
          <a:lstStyle/>
          <a:p>
            <a:pPr algn="ctr">
              <a:defRPr/>
            </a:pPr>
            <a:r>
              <a:rPr lang="en-US" sz="1200" dirty="0"/>
              <a:t>Integration into Global GM System</a:t>
            </a:r>
          </a:p>
          <a:p>
            <a:pPr algn="ctr">
              <a:defRPr/>
            </a:pPr>
            <a:r>
              <a:rPr lang="en-US" sz="1200" dirty="0"/>
              <a:t>(Manufacture, Quality, Engineering)</a:t>
            </a:r>
            <a:endParaRPr lang="ru-RU" sz="12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28600" y="4038600"/>
            <a:ext cx="1905000" cy="838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Development of the model range on the base of new GM Global Platforms</a:t>
            </a:r>
            <a:endParaRPr lang="ru-RU" sz="1200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514600" y="2743200"/>
            <a:ext cx="1905000" cy="9017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72000" rIns="72000" anchor="ctr"/>
          <a:lstStyle/>
          <a:p>
            <a:pPr algn="ctr">
              <a:defRPr/>
            </a:pPr>
            <a:r>
              <a:rPr lang="en-US" sz="1200" dirty="0"/>
              <a:t>Construction of new industrial complex</a:t>
            </a:r>
            <a:r>
              <a:rPr lang="ru-RU" sz="1200" dirty="0"/>
              <a:t>  </a:t>
            </a:r>
            <a:r>
              <a:rPr lang="en-US" sz="1200" dirty="0"/>
              <a:t>together with MAN</a:t>
            </a:r>
            <a:endParaRPr lang="ru-RU" sz="1200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532063" y="5257800"/>
            <a:ext cx="1905000" cy="88582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en-US" sz="1200" dirty="0"/>
              <a:t>Localization of components</a:t>
            </a:r>
            <a:endParaRPr lang="ru-RU" sz="1200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print"/>
          <a:srcRect l="7615" t="11667" r="6082" b="3744"/>
          <a:stretch>
            <a:fillRect/>
          </a:stretch>
        </p:blipFill>
        <p:spPr bwMode="auto">
          <a:xfrm>
            <a:off x="2514600" y="1080655"/>
            <a:ext cx="1752600" cy="1433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4738688" y="2781300"/>
            <a:ext cx="1905000" cy="863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</a:rPr>
              <a:t>Product portfolio diversification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3" y="4076700"/>
            <a:ext cx="1905000" cy="79216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Sales volume increase</a:t>
            </a:r>
            <a:endParaRPr lang="ru-RU" sz="1200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061200" y="2806700"/>
            <a:ext cx="1905000" cy="838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72000" rIns="72000" anchor="ctr"/>
          <a:lstStyle/>
          <a:p>
            <a:pPr algn="ctr">
              <a:defRPr/>
            </a:pPr>
            <a:r>
              <a:rPr lang="en-US" sz="1200" dirty="0"/>
              <a:t>Start and stable operation of a new plant</a:t>
            </a:r>
            <a:endParaRPr lang="ru-RU" sz="1200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078663" y="4076700"/>
            <a:ext cx="1905000" cy="74771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72000" anchor="ctr"/>
          <a:lstStyle/>
          <a:p>
            <a:pPr algn="ctr">
              <a:defRPr/>
            </a:pPr>
            <a:r>
              <a:rPr lang="en-US" sz="1200" dirty="0"/>
              <a:t>Body parts and other components localization</a:t>
            </a:r>
            <a:endParaRPr lang="ru-RU" sz="1200" dirty="0"/>
          </a:p>
        </p:txBody>
      </p:sp>
      <p:sp>
        <p:nvSpPr>
          <p:cNvPr id="30" name="TextBox 60"/>
          <p:cNvSpPr txBox="1">
            <a:spLocks noChangeArrowheads="1"/>
          </p:cNvSpPr>
          <p:nvPr/>
        </p:nvSpPr>
        <p:spPr bwMode="auto">
          <a:xfrm>
            <a:off x="76200" y="476250"/>
            <a:ext cx="2362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/>
              <a:t>Passenger Cars </a:t>
            </a:r>
          </a:p>
          <a:p>
            <a:pPr algn="ctr"/>
            <a:r>
              <a:rPr lang="en-US" sz="1200" b="1" dirty="0" smtClean="0"/>
              <a:t>General </a:t>
            </a:r>
            <a:r>
              <a:rPr lang="en-US" sz="1200" b="1" dirty="0"/>
              <a:t>Motors</a:t>
            </a:r>
            <a:endParaRPr lang="ru-RU" sz="1200" b="1" dirty="0"/>
          </a:p>
        </p:txBody>
      </p:sp>
      <p:pic>
        <p:nvPicPr>
          <p:cNvPr id="31" name="Picture 9" descr="Копия (2) LACETTI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00188" y="1143000"/>
            <a:ext cx="985837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12" descr="09 09 28 chevrolet-spark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1955" y="1785926"/>
            <a:ext cx="1295401" cy="863231"/>
          </a:xfrm>
          <a:prstGeom prst="rect">
            <a:avLst/>
          </a:prstGeom>
          <a:ln>
            <a:noFill/>
          </a:ln>
          <a:effectLst/>
        </p:spPr>
      </p:pic>
      <p:sp>
        <p:nvSpPr>
          <p:cNvPr id="33" name="Скругленный прямоугольник 32"/>
          <p:cNvSpPr/>
          <p:nvPr/>
        </p:nvSpPr>
        <p:spPr>
          <a:xfrm>
            <a:off x="228600" y="5214938"/>
            <a:ext cx="1914525" cy="9286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/>
              <a:t>localization including PWT and PWT components </a:t>
            </a:r>
            <a:endParaRPr lang="ru-RU" sz="1200" dirty="0"/>
          </a:p>
        </p:txBody>
      </p:sp>
      <p:sp>
        <p:nvSpPr>
          <p:cNvPr id="34" name="TextBox 66"/>
          <p:cNvSpPr txBox="1">
            <a:spLocks noChangeArrowheads="1"/>
          </p:cNvSpPr>
          <p:nvPr/>
        </p:nvSpPr>
        <p:spPr bwMode="auto">
          <a:xfrm>
            <a:off x="2209800" y="476250"/>
            <a:ext cx="2362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 smtClean="0"/>
              <a:t>Heavy Duty </a:t>
            </a:r>
            <a:r>
              <a:rPr lang="en-US" sz="1200" b="1" dirty="0"/>
              <a:t>Trucks </a:t>
            </a:r>
          </a:p>
          <a:p>
            <a:pPr algn="ctr"/>
            <a:r>
              <a:rPr lang="en-US" sz="1200" b="1" dirty="0" smtClean="0"/>
              <a:t>MAN</a:t>
            </a:r>
            <a:endParaRPr lang="ru-RU" sz="1200" b="1" dirty="0"/>
          </a:p>
        </p:txBody>
      </p:sp>
      <p:sp>
        <p:nvSpPr>
          <p:cNvPr id="35" name="TextBox 67"/>
          <p:cNvSpPr txBox="1">
            <a:spLocks noChangeArrowheads="1"/>
          </p:cNvSpPr>
          <p:nvPr/>
        </p:nvSpPr>
        <p:spPr bwMode="auto">
          <a:xfrm>
            <a:off x="4495800" y="533400"/>
            <a:ext cx="2362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/>
              <a:t>Medium </a:t>
            </a:r>
            <a:r>
              <a:rPr lang="en-US" sz="1200" b="1" dirty="0" smtClean="0"/>
              <a:t>Buses </a:t>
            </a:r>
            <a:r>
              <a:rPr lang="en-US" sz="1200" b="1" dirty="0"/>
              <a:t>&amp; </a:t>
            </a:r>
          </a:p>
          <a:p>
            <a:pPr algn="ctr"/>
            <a:r>
              <a:rPr lang="en-US" sz="1200" b="1" dirty="0" smtClean="0"/>
              <a:t>Trucks</a:t>
            </a:r>
            <a:endParaRPr lang="ru-RU" sz="1200" b="1" dirty="0"/>
          </a:p>
        </p:txBody>
      </p:sp>
      <p:sp>
        <p:nvSpPr>
          <p:cNvPr id="36" name="TextBox 71"/>
          <p:cNvSpPr txBox="1">
            <a:spLocks noChangeArrowheads="1"/>
          </p:cNvSpPr>
          <p:nvPr/>
        </p:nvSpPr>
        <p:spPr bwMode="auto">
          <a:xfrm>
            <a:off x="6629400" y="476250"/>
            <a:ext cx="2362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 smtClean="0"/>
              <a:t>Large Capacity Buses </a:t>
            </a:r>
            <a:endParaRPr lang="en-US" sz="1200" b="1" dirty="0"/>
          </a:p>
          <a:p>
            <a:pPr algn="ctr"/>
            <a:r>
              <a:rPr lang="en-US" sz="1200" b="1" dirty="0" smtClean="0"/>
              <a:t>Daimler</a:t>
            </a:r>
            <a:endParaRPr lang="ru-RU" sz="1200" b="1" dirty="0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4800600" y="5264150"/>
            <a:ext cx="1905000" cy="82867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en-US" sz="1200" dirty="0"/>
              <a:t>Localization of components</a:t>
            </a:r>
            <a:endParaRPr lang="ru-RU" sz="1200" dirty="0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2514600" y="4038600"/>
            <a:ext cx="1905000" cy="838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72000" rIns="72000" anchor="ctr"/>
          <a:lstStyle/>
          <a:p>
            <a:pPr algn="ctr">
              <a:defRPr/>
            </a:pPr>
            <a:r>
              <a:rPr lang="en-US" sz="1200" dirty="0"/>
              <a:t>Volume increase and superstructure localization</a:t>
            </a:r>
            <a:endParaRPr lang="ru-RU" sz="1200" dirty="0"/>
          </a:p>
        </p:txBody>
      </p:sp>
      <p:sp>
        <p:nvSpPr>
          <p:cNvPr id="39" name="Блок-схема: альтернативный процесс 38"/>
          <p:cNvSpPr/>
          <p:nvPr/>
        </p:nvSpPr>
        <p:spPr>
          <a:xfrm>
            <a:off x="46806" y="61886"/>
            <a:ext cx="8341618" cy="414786"/>
          </a:xfrm>
          <a:prstGeom prst="flowChartAlternateProcess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FFFFFF"/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Uzavtosanoat development directions</a:t>
            </a: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8" y="1000108"/>
            <a:ext cx="1643074" cy="927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" name="Picture 6" descr="C:\Documents and Settings\Admin\Мои документы\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6314" y="1928802"/>
            <a:ext cx="1357322" cy="826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9" name="Стрелка вниз 58"/>
          <p:cNvSpPr/>
          <p:nvPr/>
        </p:nvSpPr>
        <p:spPr>
          <a:xfrm>
            <a:off x="1074738" y="3665538"/>
            <a:ext cx="214312" cy="357187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0" name="Стрелка вниз 59"/>
          <p:cNvSpPr/>
          <p:nvPr/>
        </p:nvSpPr>
        <p:spPr>
          <a:xfrm>
            <a:off x="3387725" y="3644900"/>
            <a:ext cx="255581" cy="35560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" name="Стрелка вниз 60"/>
          <p:cNvSpPr/>
          <p:nvPr/>
        </p:nvSpPr>
        <p:spPr>
          <a:xfrm>
            <a:off x="5643562" y="3643314"/>
            <a:ext cx="214321" cy="36194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2" name="Стрелка вниз 61"/>
          <p:cNvSpPr/>
          <p:nvPr/>
        </p:nvSpPr>
        <p:spPr>
          <a:xfrm>
            <a:off x="1071563" y="4919663"/>
            <a:ext cx="214312" cy="295275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3" name="Стрелка вниз 62"/>
          <p:cNvSpPr/>
          <p:nvPr/>
        </p:nvSpPr>
        <p:spPr>
          <a:xfrm>
            <a:off x="3387725" y="4910138"/>
            <a:ext cx="214313" cy="319087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4" name="Стрелка вниз 63"/>
          <p:cNvSpPr/>
          <p:nvPr/>
        </p:nvSpPr>
        <p:spPr>
          <a:xfrm>
            <a:off x="5643563" y="4883125"/>
            <a:ext cx="214312" cy="346075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5" name="Стрелка вниз 64"/>
          <p:cNvSpPr/>
          <p:nvPr/>
        </p:nvSpPr>
        <p:spPr>
          <a:xfrm>
            <a:off x="7920038" y="3663950"/>
            <a:ext cx="223837" cy="35560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1" name="Picture 104" descr="А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55274" y="980728"/>
            <a:ext cx="2388726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2_Тема 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project presentation1</Template>
  <TotalTime>7842</TotalTime>
  <Words>1483</Words>
  <Application>Microsoft Office PowerPoint</Application>
  <PresentationFormat>Экран (4:3)</PresentationFormat>
  <Paragraphs>605</Paragraphs>
  <Slides>37</Slides>
  <Notes>37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37</vt:i4>
      </vt:variant>
    </vt:vector>
  </HeadingPairs>
  <TitlesOfParts>
    <vt:vector size="40" baseType="lpstr">
      <vt:lpstr>2_Тема Office</vt:lpstr>
      <vt:lpstr>Worksheet</vt:lpstr>
      <vt:lpstr>Лист Microsoft Excel 97-2003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PRODUCTION</vt:lpstr>
      <vt:lpstr>OUR PRODUCTS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руководства  АК «Узавтосаноат»  о принимаемых мерах по освоению новых видов продукции и диверсификации экспорта</dc:title>
  <dc:creator>Rustam Rajabov</dc:creator>
  <cp:lastModifiedBy>Iskandar</cp:lastModifiedBy>
  <cp:revision>733</cp:revision>
  <dcterms:created xsi:type="dcterms:W3CDTF">2009-08-28T18:24:34Z</dcterms:created>
  <dcterms:modified xsi:type="dcterms:W3CDTF">2017-09-19T06:56:28Z</dcterms:modified>
</cp:coreProperties>
</file>