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31" r:id="rId3"/>
    <p:sldId id="370" r:id="rId4"/>
    <p:sldId id="371" r:id="rId5"/>
    <p:sldId id="386" r:id="rId6"/>
    <p:sldId id="387" r:id="rId7"/>
    <p:sldId id="369" r:id="rId8"/>
    <p:sldId id="375" r:id="rId9"/>
    <p:sldId id="343" r:id="rId10"/>
    <p:sldId id="361" r:id="rId11"/>
    <p:sldId id="388" r:id="rId12"/>
    <p:sldId id="389" r:id="rId13"/>
    <p:sldId id="390" r:id="rId14"/>
    <p:sldId id="391" r:id="rId15"/>
    <p:sldId id="392" r:id="rId16"/>
    <p:sldId id="402" r:id="rId17"/>
    <p:sldId id="403" r:id="rId18"/>
    <p:sldId id="404" r:id="rId19"/>
    <p:sldId id="393" r:id="rId20"/>
    <p:sldId id="394" r:id="rId21"/>
    <p:sldId id="395" r:id="rId22"/>
    <p:sldId id="396" r:id="rId23"/>
    <p:sldId id="400" r:id="rId24"/>
    <p:sldId id="401" r:id="rId25"/>
    <p:sldId id="405" r:id="rId26"/>
    <p:sldId id="399" r:id="rId27"/>
    <p:sldId id="376" r:id="rId28"/>
    <p:sldId id="397" r:id="rId29"/>
    <p:sldId id="362" r:id="rId30"/>
  </p:sldIdLst>
  <p:sldSz cx="9144000" cy="6858000" type="screen4x3"/>
  <p:notesSz cx="6808788" cy="9823450"/>
  <p:defaultTextStyle>
    <a:defPPr>
      <a:defRPr lang="ru-RU"/>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FF3300"/>
    <a:srgbClr val="99003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681" autoAdjust="0"/>
  </p:normalViewPr>
  <p:slideViewPr>
    <p:cSldViewPr showGuides="1">
      <p:cViewPr varScale="1">
        <p:scale>
          <a:sx n="72" d="100"/>
          <a:sy n="72" d="100"/>
        </p:scale>
        <p:origin x="104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5116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latin typeface="Arial" charset="0"/>
                <a:cs typeface="+mn-cs"/>
              </a:defRPr>
            </a:lvl1pPr>
          </a:lstStyle>
          <a:p>
            <a:pPr>
              <a:defRPr/>
            </a:pPr>
            <a:endParaRPr lang="ru-RU"/>
          </a:p>
        </p:txBody>
      </p:sp>
      <p:sp>
        <p:nvSpPr>
          <p:cNvPr id="100355" name="Rectangle 3"/>
          <p:cNvSpPr>
            <a:spLocks noGrp="1" noChangeArrowheads="1"/>
          </p:cNvSpPr>
          <p:nvPr>
            <p:ph type="dt" sz="quarter" idx="1"/>
          </p:nvPr>
        </p:nvSpPr>
        <p:spPr bwMode="auto">
          <a:xfrm>
            <a:off x="3856038" y="0"/>
            <a:ext cx="2951162"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cs typeface="+mn-cs"/>
              </a:defRPr>
            </a:lvl1pPr>
          </a:lstStyle>
          <a:p>
            <a:pPr>
              <a:defRPr/>
            </a:pPr>
            <a:endParaRPr lang="ru-RU"/>
          </a:p>
        </p:txBody>
      </p:sp>
      <p:sp>
        <p:nvSpPr>
          <p:cNvPr id="100356" name="Rectangle 4"/>
          <p:cNvSpPr>
            <a:spLocks noGrp="1" noChangeArrowheads="1"/>
          </p:cNvSpPr>
          <p:nvPr>
            <p:ph type="ftr" sz="quarter" idx="2"/>
          </p:nvPr>
        </p:nvSpPr>
        <p:spPr bwMode="auto">
          <a:xfrm>
            <a:off x="0" y="9331325"/>
            <a:ext cx="2951163"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latin typeface="Arial" charset="0"/>
                <a:cs typeface="+mn-cs"/>
              </a:defRPr>
            </a:lvl1pPr>
          </a:lstStyle>
          <a:p>
            <a:pPr>
              <a:defRPr/>
            </a:pPr>
            <a:endParaRPr lang="ru-RU"/>
          </a:p>
        </p:txBody>
      </p:sp>
      <p:sp>
        <p:nvSpPr>
          <p:cNvPr id="100357" name="Rectangle 5"/>
          <p:cNvSpPr>
            <a:spLocks noGrp="1" noChangeArrowheads="1"/>
          </p:cNvSpPr>
          <p:nvPr>
            <p:ph type="sldNum" sz="quarter" idx="3"/>
          </p:nvPr>
        </p:nvSpPr>
        <p:spPr bwMode="auto">
          <a:xfrm>
            <a:off x="3856038" y="9331325"/>
            <a:ext cx="2951162"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CB681B-4693-41D5-89C9-9BB49B24F8A0}" type="slidenum">
              <a:rPr lang="ru-RU"/>
              <a:pPr>
                <a:defRPr/>
              </a:pPr>
              <a:t>‹#›</a:t>
            </a:fld>
            <a:endParaRPr lang="ru-RU"/>
          </a:p>
        </p:txBody>
      </p:sp>
    </p:spTree>
    <p:extLst>
      <p:ext uri="{BB962C8B-B14F-4D97-AF65-F5344CB8AC3E}">
        <p14:creationId xmlns:p14="http://schemas.microsoft.com/office/powerpoint/2010/main" val="3215317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2125"/>
          </a:xfrm>
          <a:prstGeom prst="rect">
            <a:avLst/>
          </a:prstGeom>
        </p:spPr>
        <p:txBody>
          <a:bodyPr vert="horz" lIns="91440" tIns="45720" rIns="91440" bIns="45720" rtlCol="0"/>
          <a:lstStyle>
            <a:lvl1pPr algn="l" eaLnBrk="1" hangingPunct="1">
              <a:defRPr sz="1200" smtClean="0"/>
            </a:lvl1pPr>
          </a:lstStyle>
          <a:p>
            <a:pPr>
              <a:defRPr/>
            </a:pPr>
            <a:endParaRPr lang="ru-RU"/>
          </a:p>
        </p:txBody>
      </p:sp>
      <p:sp>
        <p:nvSpPr>
          <p:cNvPr id="3" name="Дата 2"/>
          <p:cNvSpPr>
            <a:spLocks noGrp="1"/>
          </p:cNvSpPr>
          <p:nvPr>
            <p:ph type="dt" idx="1"/>
          </p:nvPr>
        </p:nvSpPr>
        <p:spPr>
          <a:xfrm>
            <a:off x="3856038" y="0"/>
            <a:ext cx="2951162" cy="492125"/>
          </a:xfrm>
          <a:prstGeom prst="rect">
            <a:avLst/>
          </a:prstGeom>
        </p:spPr>
        <p:txBody>
          <a:bodyPr vert="horz" lIns="91440" tIns="45720" rIns="91440" bIns="45720" rtlCol="0"/>
          <a:lstStyle>
            <a:lvl1pPr algn="r" eaLnBrk="1" hangingPunct="1">
              <a:defRPr sz="1200" smtClean="0"/>
            </a:lvl1pPr>
          </a:lstStyle>
          <a:p>
            <a:pPr>
              <a:defRPr/>
            </a:pPr>
            <a:fld id="{EEFCD1F8-8C17-4B6A-B412-BD27565E1252}" type="datetimeFigureOut">
              <a:rPr lang="ru-RU"/>
              <a:pPr>
                <a:defRPr/>
              </a:pPr>
              <a:t>15.01.2018</a:t>
            </a:fld>
            <a:endParaRPr lang="ru-RU"/>
          </a:p>
        </p:txBody>
      </p:sp>
      <p:sp>
        <p:nvSpPr>
          <p:cNvPr id="4" name="Образ слайда 3"/>
          <p:cNvSpPr>
            <a:spLocks noGrp="1" noRot="1" noChangeAspect="1"/>
          </p:cNvSpPr>
          <p:nvPr>
            <p:ph type="sldImg" idx="2"/>
          </p:nvPr>
        </p:nvSpPr>
        <p:spPr>
          <a:xfrm>
            <a:off x="1193800" y="1228725"/>
            <a:ext cx="4421188" cy="33147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1038" y="4727575"/>
            <a:ext cx="5446712" cy="3868738"/>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31325"/>
            <a:ext cx="2951163" cy="492125"/>
          </a:xfrm>
          <a:prstGeom prst="rect">
            <a:avLst/>
          </a:prstGeom>
        </p:spPr>
        <p:txBody>
          <a:bodyPr vert="horz" lIns="91440" tIns="45720" rIns="91440" bIns="45720" rtlCol="0" anchor="b"/>
          <a:lstStyle>
            <a:lvl1pPr algn="l" eaLnBrk="1" hangingPunct="1">
              <a:defRPr sz="1200" smtClean="0"/>
            </a:lvl1pPr>
          </a:lstStyle>
          <a:p>
            <a:pPr>
              <a:defRPr/>
            </a:pPr>
            <a:endParaRPr lang="ru-RU"/>
          </a:p>
        </p:txBody>
      </p:sp>
      <p:sp>
        <p:nvSpPr>
          <p:cNvPr id="7" name="Номер слайда 6"/>
          <p:cNvSpPr>
            <a:spLocks noGrp="1"/>
          </p:cNvSpPr>
          <p:nvPr>
            <p:ph type="sldNum" sz="quarter" idx="5"/>
          </p:nvPr>
        </p:nvSpPr>
        <p:spPr>
          <a:xfrm>
            <a:off x="3856038" y="9331325"/>
            <a:ext cx="2951162" cy="492125"/>
          </a:xfrm>
          <a:prstGeom prst="rect">
            <a:avLst/>
          </a:prstGeom>
        </p:spPr>
        <p:txBody>
          <a:bodyPr vert="horz" lIns="91440" tIns="45720" rIns="91440" bIns="45720" rtlCol="0" anchor="b"/>
          <a:lstStyle>
            <a:lvl1pPr algn="r" eaLnBrk="1" hangingPunct="1">
              <a:defRPr sz="1200" smtClean="0"/>
            </a:lvl1pPr>
          </a:lstStyle>
          <a:p>
            <a:pPr>
              <a:defRPr/>
            </a:pPr>
            <a:fld id="{B469F8CC-8B28-40B4-B5DC-31A1D6960988}" type="slidenum">
              <a:rPr lang="ru-RU"/>
              <a:pPr>
                <a:defRPr/>
              </a:pPr>
              <a:t>‹#›</a:t>
            </a:fld>
            <a:endParaRPr lang="ru-RU"/>
          </a:p>
        </p:txBody>
      </p:sp>
    </p:spTree>
    <p:extLst>
      <p:ext uri="{BB962C8B-B14F-4D97-AF65-F5344CB8AC3E}">
        <p14:creationId xmlns:p14="http://schemas.microsoft.com/office/powerpoint/2010/main" val="31542538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fld id="{A031821A-27D4-4FD8-8F9C-40D623A05771}" type="slidenum">
              <a:rPr lang="ru-RU" altLang="ru-RU" sz="1200"/>
              <a:pPr/>
              <a:t>1</a:t>
            </a:fld>
            <a:endParaRPr lang="ru-RU" altLang="ru-RU" sz="1200"/>
          </a:p>
        </p:txBody>
      </p:sp>
    </p:spTree>
    <p:extLst>
      <p:ext uri="{BB962C8B-B14F-4D97-AF65-F5344CB8AC3E}">
        <p14:creationId xmlns:p14="http://schemas.microsoft.com/office/powerpoint/2010/main" val="351745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8293916-6D55-4A43-822D-966B77AA9B79}" type="slidenum">
              <a:rPr lang="ru-RU"/>
              <a:pPr>
                <a:defRPr/>
              </a:pPr>
              <a:t>‹#›</a:t>
            </a:fld>
            <a:endParaRPr lang="ru-RU"/>
          </a:p>
        </p:txBody>
      </p:sp>
    </p:spTree>
    <p:extLst>
      <p:ext uri="{BB962C8B-B14F-4D97-AF65-F5344CB8AC3E}">
        <p14:creationId xmlns:p14="http://schemas.microsoft.com/office/powerpoint/2010/main" val="38192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AF9DEAA-2003-47E8-BE50-61DE661019C7}" type="slidenum">
              <a:rPr lang="ru-RU"/>
              <a:pPr>
                <a:defRPr/>
              </a:pPr>
              <a:t>‹#›</a:t>
            </a:fld>
            <a:endParaRPr lang="ru-RU"/>
          </a:p>
        </p:txBody>
      </p:sp>
    </p:spTree>
    <p:extLst>
      <p:ext uri="{BB962C8B-B14F-4D97-AF65-F5344CB8AC3E}">
        <p14:creationId xmlns:p14="http://schemas.microsoft.com/office/powerpoint/2010/main" val="298299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CFD4BB-2E1F-4818-A1C7-47BB10C29FEA}" type="slidenum">
              <a:rPr lang="ru-RU"/>
              <a:pPr>
                <a:defRPr/>
              </a:pPr>
              <a:t>‹#›</a:t>
            </a:fld>
            <a:endParaRPr lang="ru-RU"/>
          </a:p>
        </p:txBody>
      </p:sp>
    </p:spTree>
    <p:extLst>
      <p:ext uri="{BB962C8B-B14F-4D97-AF65-F5344CB8AC3E}">
        <p14:creationId xmlns:p14="http://schemas.microsoft.com/office/powerpoint/2010/main" val="257709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3A10A1-A341-462D-8E37-FAEF55E7ADCF}" type="slidenum">
              <a:rPr lang="ru-RU"/>
              <a:pPr>
                <a:defRPr/>
              </a:pPr>
              <a:t>‹#›</a:t>
            </a:fld>
            <a:endParaRPr lang="ru-RU"/>
          </a:p>
        </p:txBody>
      </p:sp>
    </p:spTree>
    <p:extLst>
      <p:ext uri="{BB962C8B-B14F-4D97-AF65-F5344CB8AC3E}">
        <p14:creationId xmlns:p14="http://schemas.microsoft.com/office/powerpoint/2010/main" val="200241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D5B3B4E-3DBA-4D84-B53F-29C03619CCA6}" type="slidenum">
              <a:rPr lang="ru-RU"/>
              <a:pPr>
                <a:defRPr/>
              </a:pPr>
              <a:t>‹#›</a:t>
            </a:fld>
            <a:endParaRPr lang="ru-RU"/>
          </a:p>
        </p:txBody>
      </p:sp>
    </p:spTree>
    <p:extLst>
      <p:ext uri="{BB962C8B-B14F-4D97-AF65-F5344CB8AC3E}">
        <p14:creationId xmlns:p14="http://schemas.microsoft.com/office/powerpoint/2010/main" val="349885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5E506D0-3BE4-4A88-9534-230AF6BAB548}" type="slidenum">
              <a:rPr lang="ru-RU"/>
              <a:pPr>
                <a:defRPr/>
              </a:pPr>
              <a:t>‹#›</a:t>
            </a:fld>
            <a:endParaRPr lang="ru-RU"/>
          </a:p>
        </p:txBody>
      </p:sp>
    </p:spTree>
    <p:extLst>
      <p:ext uri="{BB962C8B-B14F-4D97-AF65-F5344CB8AC3E}">
        <p14:creationId xmlns:p14="http://schemas.microsoft.com/office/powerpoint/2010/main" val="259180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AC0FB83-CD3B-45E5-9CE8-9CC6C850E509}" type="slidenum">
              <a:rPr lang="ru-RU"/>
              <a:pPr>
                <a:defRPr/>
              </a:pPr>
              <a:t>‹#›</a:t>
            </a:fld>
            <a:endParaRPr lang="ru-RU"/>
          </a:p>
        </p:txBody>
      </p:sp>
    </p:spTree>
    <p:extLst>
      <p:ext uri="{BB962C8B-B14F-4D97-AF65-F5344CB8AC3E}">
        <p14:creationId xmlns:p14="http://schemas.microsoft.com/office/powerpoint/2010/main" val="175305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718E875-986A-4777-90BA-43CFCFD7DBBB}" type="slidenum">
              <a:rPr lang="ru-RU"/>
              <a:pPr>
                <a:defRPr/>
              </a:pPr>
              <a:t>‹#›</a:t>
            </a:fld>
            <a:endParaRPr lang="ru-RU"/>
          </a:p>
        </p:txBody>
      </p:sp>
    </p:spTree>
    <p:extLst>
      <p:ext uri="{BB962C8B-B14F-4D97-AF65-F5344CB8AC3E}">
        <p14:creationId xmlns:p14="http://schemas.microsoft.com/office/powerpoint/2010/main" val="176041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0EBD9A4-70F3-47EF-8D76-98B80AEA0FBC}" type="slidenum">
              <a:rPr lang="ru-RU"/>
              <a:pPr>
                <a:defRPr/>
              </a:pPr>
              <a:t>‹#›</a:t>
            </a:fld>
            <a:endParaRPr lang="ru-RU"/>
          </a:p>
        </p:txBody>
      </p:sp>
    </p:spTree>
    <p:extLst>
      <p:ext uri="{BB962C8B-B14F-4D97-AF65-F5344CB8AC3E}">
        <p14:creationId xmlns:p14="http://schemas.microsoft.com/office/powerpoint/2010/main" val="208027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D8D6087-23EC-4EED-A253-7963482A8922}" type="slidenum">
              <a:rPr lang="ru-RU"/>
              <a:pPr>
                <a:defRPr/>
              </a:pPr>
              <a:t>‹#›</a:t>
            </a:fld>
            <a:endParaRPr lang="ru-RU"/>
          </a:p>
        </p:txBody>
      </p:sp>
    </p:spTree>
    <p:extLst>
      <p:ext uri="{BB962C8B-B14F-4D97-AF65-F5344CB8AC3E}">
        <p14:creationId xmlns:p14="http://schemas.microsoft.com/office/powerpoint/2010/main" val="171528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E7175D8-7045-4472-832C-9F617FAF9B8A}" type="slidenum">
              <a:rPr lang="ru-RU"/>
              <a:pPr>
                <a:defRPr/>
              </a:pPr>
              <a:t>‹#›</a:t>
            </a:fld>
            <a:endParaRPr lang="ru-RU"/>
          </a:p>
        </p:txBody>
      </p:sp>
    </p:spTree>
    <p:extLst>
      <p:ext uri="{BB962C8B-B14F-4D97-AF65-F5344CB8AC3E}">
        <p14:creationId xmlns:p14="http://schemas.microsoft.com/office/powerpoint/2010/main" val="22744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80C0BBE-3DE8-4BD2-BE09-2041AE206611}" type="slidenum">
              <a:rPr lang="ru-RU"/>
              <a:pPr>
                <a:defRPr/>
              </a:pPr>
              <a:t>‹#›</a:t>
            </a:fld>
            <a:endParaRPr lang="ru-RU"/>
          </a:p>
        </p:txBody>
      </p:sp>
    </p:spTree>
    <p:extLst>
      <p:ext uri="{BB962C8B-B14F-4D97-AF65-F5344CB8AC3E}">
        <p14:creationId xmlns:p14="http://schemas.microsoft.com/office/powerpoint/2010/main" val="241633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227464B-D1F8-4CA5-B4B2-367B7DF3B1D6}" type="slidenum">
              <a:rPr lang="ru-RU"/>
              <a:pPr>
                <a:defRPr/>
              </a:pPr>
              <a:t>‹#›</a:t>
            </a:fld>
            <a:endParaRPr lang="ru-RU"/>
          </a:p>
        </p:txBody>
      </p:sp>
    </p:spTree>
    <p:extLst>
      <p:ext uri="{BB962C8B-B14F-4D97-AF65-F5344CB8AC3E}">
        <p14:creationId xmlns:p14="http://schemas.microsoft.com/office/powerpoint/2010/main" val="245875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8C5872E-73AC-4489-8325-0166086C614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00125" y="1785938"/>
            <a:ext cx="7500938" cy="2000250"/>
          </a:xfrm>
        </p:spPr>
        <p:txBody>
          <a:bodyPr/>
          <a:lstStyle/>
          <a:p>
            <a:pPr eaLnBrk="1" hangingPunct="1">
              <a:defRPr/>
            </a:pPr>
            <a:endParaRPr lang="en-US" sz="1200" b="1" dirty="0" smtClean="0">
              <a:effectLst>
                <a:outerShdw blurRad="38100" dist="38100" dir="2700000" algn="tl">
                  <a:srgbClr val="C0C0C0"/>
                </a:outerShdw>
              </a:effectLst>
            </a:endParaRPr>
          </a:p>
          <a:p>
            <a:pPr eaLnBrk="1" hangingPunct="1">
              <a:defRPr/>
            </a:pPr>
            <a:r>
              <a:rPr lang="ru-RU" sz="4800" b="1" dirty="0" smtClean="0">
                <a:effectLst>
                  <a:outerShdw blurRad="38100" dist="38100" dir="2700000" algn="tl">
                    <a:srgbClr val="C0C0C0"/>
                  </a:outerShdw>
                </a:effectLst>
              </a:rPr>
              <a:t>Компьютер </a:t>
            </a:r>
            <a:r>
              <a:rPr lang="uz-Latn-UZ" sz="4800" b="1" dirty="0" smtClean="0">
                <a:effectLst>
                  <a:outerShdw blurRad="38100" dist="38100" dir="2700000" algn="tl">
                    <a:srgbClr val="C0C0C0"/>
                  </a:outerShdw>
                </a:effectLst>
              </a:rPr>
              <a:t>т</a:t>
            </a:r>
            <a:r>
              <a:rPr lang="ru-RU" sz="4800" b="1" dirty="0" err="1" smtClean="0">
                <a:effectLst>
                  <a:outerShdw blurRad="38100" dist="38100" dir="2700000" algn="tl">
                    <a:srgbClr val="C0C0C0"/>
                  </a:outerShdw>
                </a:effectLst>
              </a:rPr>
              <a:t>изимлари</a:t>
            </a:r>
            <a:r>
              <a:rPr lang="ru-RU" sz="4800" b="1" dirty="0" smtClean="0">
                <a:effectLst>
                  <a:outerShdw blurRad="38100" dist="38100" dir="2700000" algn="tl">
                    <a:srgbClr val="C0C0C0"/>
                  </a:outerShdw>
                </a:effectLst>
              </a:rPr>
              <a:t> </a:t>
            </a:r>
            <a:r>
              <a:rPr lang="uz-Latn-UZ" sz="4800" b="1" dirty="0" smtClean="0">
                <a:effectLst>
                  <a:outerShdw blurRad="38100" dist="38100" dir="2700000" algn="tl">
                    <a:srgbClr val="C0C0C0"/>
                  </a:outerShdw>
                </a:effectLst>
              </a:rPr>
              <a:t>асослари</a:t>
            </a:r>
            <a:r>
              <a:rPr lang="uz-Latn-UZ" dirty="0" smtClean="0"/>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a:xfrm>
            <a:off x="395288" y="44450"/>
            <a:ext cx="8435975" cy="850900"/>
          </a:xfrm>
        </p:spPr>
        <p:txBody>
          <a:bodyPr/>
          <a:lstStyle/>
          <a:p>
            <a:pPr eaLnBrk="1" hangingPunct="1"/>
            <a:r>
              <a:rPr lang="uz-Cyrl-UZ" altLang="ru-RU" sz="3600" b="1" smtClean="0">
                <a:solidFill>
                  <a:srgbClr val="000099"/>
                </a:solidFill>
              </a:rPr>
              <a:t>Ахборот тизими ва технологиялари</a:t>
            </a:r>
            <a:endParaRPr lang="ru-RU" altLang="ru-RU" sz="3600" b="1" smtClean="0">
              <a:solidFill>
                <a:srgbClr val="000099"/>
              </a:solidFill>
            </a:endParaRPr>
          </a:p>
        </p:txBody>
      </p:sp>
      <p:graphicFrame>
        <p:nvGraphicFramePr>
          <p:cNvPr id="14339" name="Object 6"/>
          <p:cNvGraphicFramePr>
            <a:graphicFrameLocks noChangeAspect="1"/>
          </p:cNvGraphicFramePr>
          <p:nvPr>
            <p:ph sz="half" idx="1"/>
          </p:nvPr>
        </p:nvGraphicFramePr>
        <p:xfrm>
          <a:off x="684213" y="3789363"/>
          <a:ext cx="3455987" cy="2663825"/>
        </p:xfrm>
        <a:graphic>
          <a:graphicData uri="http://schemas.openxmlformats.org/presentationml/2006/ole">
            <mc:AlternateContent xmlns:mc="http://schemas.openxmlformats.org/markup-compatibility/2006">
              <mc:Choice xmlns:v="urn:schemas-microsoft-com:vml" Requires="v">
                <p:oleObj spid="_x0000_s14347" name="Точечный рисунок" r:id="rId3" imgW="5428571" imgH="3315163" progId="Paint.Picture">
                  <p:embed/>
                </p:oleObj>
              </mc:Choice>
              <mc:Fallback>
                <p:oleObj name="Точечный рисунок" r:id="rId3" imgW="5428571" imgH="3315163"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r="25688"/>
                      <a:stretch>
                        <a:fillRect/>
                      </a:stretch>
                    </p:blipFill>
                    <p:spPr bwMode="auto">
                      <a:xfrm>
                        <a:off x="684213" y="3789363"/>
                        <a:ext cx="345598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0" name="Picture 5" descr="image-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909638"/>
            <a:ext cx="34559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2"/>
          <p:cNvSpPr txBox="1">
            <a:spLocks noChangeArrowheads="1"/>
          </p:cNvSpPr>
          <p:nvPr/>
        </p:nvSpPr>
        <p:spPr bwMode="auto">
          <a:xfrm>
            <a:off x="1209675" y="6453188"/>
            <a:ext cx="2066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Ахборот тизими</a:t>
            </a:r>
            <a:endParaRPr lang="ru-RU" altLang="ru-RU" sz="2000"/>
          </a:p>
        </p:txBody>
      </p:sp>
      <p:pic>
        <p:nvPicPr>
          <p:cNvPr id="1434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898525"/>
            <a:ext cx="33845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3" name="Text Box 15"/>
          <p:cNvSpPr txBox="1">
            <a:spLocks noChangeArrowheads="1"/>
          </p:cNvSpPr>
          <p:nvPr/>
        </p:nvSpPr>
        <p:spPr bwMode="auto">
          <a:xfrm>
            <a:off x="5003800" y="3392488"/>
            <a:ext cx="335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Телекоммуникация тизими</a:t>
            </a:r>
            <a:endParaRPr lang="ru-RU" altLang="ru-RU" sz="2000"/>
          </a:p>
        </p:txBody>
      </p:sp>
      <p:sp>
        <p:nvSpPr>
          <p:cNvPr id="14344" name="Text Box 16"/>
          <p:cNvSpPr txBox="1">
            <a:spLocks noChangeArrowheads="1"/>
          </p:cNvSpPr>
          <p:nvPr/>
        </p:nvSpPr>
        <p:spPr bwMode="auto">
          <a:xfrm>
            <a:off x="1116013" y="3357563"/>
            <a:ext cx="2406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Компьютер тизими</a:t>
            </a:r>
            <a:endParaRPr lang="ru-RU" altLang="ru-RU" sz="2000"/>
          </a:p>
        </p:txBody>
      </p:sp>
      <p:pic>
        <p:nvPicPr>
          <p:cNvPr id="1434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3811588"/>
            <a:ext cx="34559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8"/>
          <p:cNvSpPr txBox="1">
            <a:spLocks noChangeArrowheads="1"/>
          </p:cNvSpPr>
          <p:nvPr/>
        </p:nvSpPr>
        <p:spPr bwMode="auto">
          <a:xfrm>
            <a:off x="5722938" y="6403975"/>
            <a:ext cx="206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Корхона тизими</a:t>
            </a:r>
            <a:endParaRPr lang="ru-RU" altLang="ru-RU" sz="200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323850" y="1125538"/>
            <a:ext cx="8640763" cy="5040312"/>
          </a:xfrm>
        </p:spPr>
        <p:txBody>
          <a:bodyPr/>
          <a:lstStyle/>
          <a:p>
            <a:pPr>
              <a:lnSpc>
                <a:spcPct val="90000"/>
              </a:lnSpc>
              <a:defRPr/>
            </a:pPr>
            <a:r>
              <a:rPr lang="ru-RU" sz="2800" b="1" dirty="0">
                <a:effectLst>
                  <a:outerShdw blurRad="38100" dist="38100" dir="2700000" algn="tl">
                    <a:srgbClr val="C0C0C0"/>
                  </a:outerShdw>
                </a:effectLst>
              </a:rPr>
              <a:t>Компьютер</a:t>
            </a:r>
            <a:r>
              <a:rPr lang="ru-RU" sz="2800" dirty="0"/>
              <a:t> </a:t>
            </a:r>
            <a:r>
              <a:rPr lang="ru-RU" sz="2600" dirty="0"/>
              <a:t>(</a:t>
            </a:r>
            <a:r>
              <a:rPr lang="ru-RU" sz="2600" dirty="0" err="1"/>
              <a:t>ингл</a:t>
            </a:r>
            <a:r>
              <a:rPr lang="ru-RU" sz="2600" dirty="0"/>
              <a:t>. </a:t>
            </a:r>
            <a:r>
              <a:rPr lang="ru-RU" sz="2600" dirty="0" err="1"/>
              <a:t>computer</a:t>
            </a:r>
            <a:r>
              <a:rPr lang="ru-RU" sz="2600" dirty="0"/>
              <a:t> – </a:t>
            </a:r>
            <a:r>
              <a:rPr lang="ru-RU" sz="2600" dirty="0" err="1"/>
              <a:t>ҳисоблагич</a:t>
            </a:r>
            <a:r>
              <a:rPr lang="ru-RU" sz="2600" dirty="0"/>
              <a:t>) –  электрон  </a:t>
            </a:r>
            <a:r>
              <a:rPr lang="ru-RU" sz="2600" dirty="0" err="1"/>
              <a:t>шаклга</a:t>
            </a:r>
            <a:r>
              <a:rPr lang="ru-RU" sz="2600" dirty="0"/>
              <a:t>  </a:t>
            </a:r>
            <a:r>
              <a:rPr lang="ru-RU" sz="2600" dirty="0" err="1"/>
              <a:t>эга</a:t>
            </a:r>
            <a:r>
              <a:rPr lang="ru-RU" sz="2600" dirty="0"/>
              <a:t>  </a:t>
            </a:r>
            <a:r>
              <a:rPr lang="ru-RU" sz="2600" dirty="0" err="1"/>
              <a:t>турли</a:t>
            </a:r>
            <a:r>
              <a:rPr lang="ru-RU" sz="2600" dirty="0"/>
              <a:t>  </a:t>
            </a:r>
            <a:r>
              <a:rPr lang="ru-RU" sz="2600" dirty="0" err="1"/>
              <a:t>маълумотларни</a:t>
            </a:r>
            <a:r>
              <a:rPr lang="ru-RU" sz="2600" dirty="0"/>
              <a:t> </a:t>
            </a:r>
            <a:r>
              <a:rPr lang="ru-RU" sz="2600" dirty="0" err="1"/>
              <a:t>қабул</a:t>
            </a:r>
            <a:r>
              <a:rPr lang="ru-RU" sz="2600" dirty="0"/>
              <a:t>  </a:t>
            </a:r>
            <a:r>
              <a:rPr lang="ru-RU" sz="2600" dirty="0" err="1"/>
              <a:t>қилиш</a:t>
            </a:r>
            <a:r>
              <a:rPr lang="ru-RU" sz="2600" dirty="0"/>
              <a:t>,  </a:t>
            </a:r>
            <a:r>
              <a:rPr lang="ru-RU" sz="2600" dirty="0" err="1"/>
              <a:t>йиғиш</a:t>
            </a:r>
            <a:r>
              <a:rPr lang="ru-RU" sz="2600" dirty="0"/>
              <a:t>,  </a:t>
            </a:r>
            <a:r>
              <a:rPr lang="ru-RU" sz="2600" dirty="0" err="1"/>
              <a:t>сақлаш</a:t>
            </a:r>
            <a:r>
              <a:rPr lang="ru-RU" sz="2600" dirty="0"/>
              <a:t>,  </a:t>
            </a:r>
            <a:r>
              <a:rPr lang="ru-RU" sz="2600" dirty="0" err="1"/>
              <a:t>уларга</a:t>
            </a:r>
            <a:r>
              <a:rPr lang="ru-RU" sz="2600" dirty="0"/>
              <a:t>  </a:t>
            </a:r>
            <a:r>
              <a:rPr lang="ru-RU" sz="2600" dirty="0" err="1"/>
              <a:t>ишлов</a:t>
            </a:r>
            <a:r>
              <a:rPr lang="ru-RU" sz="2600" dirty="0"/>
              <a:t>  </a:t>
            </a:r>
            <a:r>
              <a:rPr lang="ru-RU" sz="2600" dirty="0" err="1"/>
              <a:t>бериш</a:t>
            </a:r>
            <a:r>
              <a:rPr lang="ru-RU" sz="2600" dirty="0"/>
              <a:t>,  </a:t>
            </a:r>
            <a:r>
              <a:rPr lang="ru-RU" sz="2600" dirty="0" err="1"/>
              <a:t>ахборот</a:t>
            </a:r>
            <a:r>
              <a:rPr lang="ru-RU" sz="2600" dirty="0"/>
              <a:t>  </a:t>
            </a:r>
            <a:r>
              <a:rPr lang="ru-RU" sz="2600" dirty="0" err="1"/>
              <a:t>узатиш</a:t>
            </a:r>
            <a:r>
              <a:rPr lang="ru-RU" sz="2600" dirty="0"/>
              <a:t>,  </a:t>
            </a:r>
            <a:r>
              <a:rPr lang="ru-RU" sz="2600" dirty="0" err="1"/>
              <a:t>ҳисоблаш</a:t>
            </a:r>
            <a:r>
              <a:rPr lang="ru-RU" sz="2600" dirty="0"/>
              <a:t> </a:t>
            </a:r>
            <a:r>
              <a:rPr lang="ru-RU" sz="2600" dirty="0" err="1"/>
              <a:t>каби</a:t>
            </a:r>
            <a:r>
              <a:rPr lang="ru-RU" sz="2600" dirty="0"/>
              <a:t>  </a:t>
            </a:r>
            <a:r>
              <a:rPr lang="ru-RU" sz="2600" dirty="0" err="1"/>
              <a:t>имкониятларга</a:t>
            </a:r>
            <a:r>
              <a:rPr lang="ru-RU" sz="2600" dirty="0"/>
              <a:t> </a:t>
            </a:r>
            <a:r>
              <a:rPr lang="ru-RU" sz="2600" dirty="0" err="1"/>
              <a:t>эга</a:t>
            </a:r>
            <a:r>
              <a:rPr lang="ru-RU" sz="2600" dirty="0"/>
              <a:t> б</a:t>
            </a:r>
            <a:r>
              <a:rPr lang="uz-Cyrl-UZ" sz="2600" dirty="0"/>
              <a:t>ў</a:t>
            </a:r>
            <a:r>
              <a:rPr lang="ru-RU" sz="2600" dirty="0" err="1"/>
              <a:t>лган</a:t>
            </a:r>
            <a:r>
              <a:rPr lang="ru-RU" sz="2600" dirty="0"/>
              <a:t> </a:t>
            </a:r>
            <a:r>
              <a:rPr lang="uz-Cyrl-UZ" sz="2600" dirty="0"/>
              <a:t>қурилма.</a:t>
            </a:r>
          </a:p>
          <a:p>
            <a:pPr>
              <a:lnSpc>
                <a:spcPct val="90000"/>
              </a:lnSpc>
              <a:spcBef>
                <a:spcPct val="50000"/>
              </a:spcBef>
              <a:defRPr/>
            </a:pPr>
            <a:r>
              <a:rPr lang="uz-Cyrl-UZ" sz="3100" b="1" dirty="0"/>
              <a:t>Компьютерларнинг турлари:</a:t>
            </a:r>
          </a:p>
          <a:p>
            <a:pPr lvl="1">
              <a:lnSpc>
                <a:spcPct val="90000"/>
              </a:lnSpc>
              <a:defRPr/>
            </a:pPr>
            <a:r>
              <a:rPr lang="uz-Cyrl-UZ" dirty="0"/>
              <a:t>Мини компьютерлар (</a:t>
            </a:r>
            <a:r>
              <a:rPr lang="en-US" dirty="0" err="1"/>
              <a:t>MiniComputer</a:t>
            </a:r>
            <a:r>
              <a:rPr lang="uz-Cyrl-UZ" dirty="0"/>
              <a:t>)</a:t>
            </a:r>
          </a:p>
          <a:p>
            <a:pPr lvl="1">
              <a:lnSpc>
                <a:spcPct val="90000"/>
              </a:lnSpc>
              <a:defRPr/>
            </a:pPr>
            <a:r>
              <a:rPr lang="uz-Cyrl-UZ" dirty="0"/>
              <a:t>Портатив компьютерлар (</a:t>
            </a:r>
            <a:r>
              <a:rPr lang="en-US" dirty="0"/>
              <a:t>Notebook</a:t>
            </a:r>
            <a:r>
              <a:rPr lang="uz-Cyrl-UZ" dirty="0"/>
              <a:t>)</a:t>
            </a:r>
          </a:p>
          <a:p>
            <a:pPr lvl="1">
              <a:lnSpc>
                <a:spcPct val="90000"/>
              </a:lnSpc>
              <a:defRPr/>
            </a:pPr>
            <a:r>
              <a:rPr lang="uz-Cyrl-UZ" dirty="0"/>
              <a:t>Шахсий компьютерлар (</a:t>
            </a:r>
            <a:r>
              <a:rPr lang="en-US" dirty="0"/>
              <a:t>Personal Computer)</a:t>
            </a:r>
            <a:endParaRPr lang="uz-Cyrl-UZ" dirty="0"/>
          </a:p>
          <a:p>
            <a:pPr lvl="1">
              <a:lnSpc>
                <a:spcPct val="90000"/>
              </a:lnSpc>
              <a:defRPr/>
            </a:pPr>
            <a:r>
              <a:rPr lang="uz-Cyrl-UZ" dirty="0"/>
              <a:t>Сервер компьютерлар (</a:t>
            </a:r>
            <a:r>
              <a:rPr lang="en-US" dirty="0"/>
              <a:t>Servers</a:t>
            </a:r>
            <a:r>
              <a:rPr lang="uz-Cyrl-UZ" dirty="0"/>
              <a:t>)</a:t>
            </a:r>
          </a:p>
          <a:p>
            <a:pPr lvl="1">
              <a:lnSpc>
                <a:spcPct val="90000"/>
              </a:lnSpc>
              <a:defRPr/>
            </a:pPr>
            <a:r>
              <a:rPr lang="uz-Cyrl-UZ" dirty="0"/>
              <a:t>Супер компьютерлар (</a:t>
            </a:r>
            <a:r>
              <a:rPr lang="en-US" dirty="0"/>
              <a:t>Super Computer)</a:t>
            </a:r>
            <a:endParaRPr lang="ru-RU" dirty="0"/>
          </a:p>
        </p:txBody>
      </p:sp>
      <p:sp>
        <p:nvSpPr>
          <p:cNvPr id="95236" name="Rectangle 4"/>
          <p:cNvSpPr>
            <a:spLocks noGrp="1" noChangeArrowheads="1"/>
          </p:cNvSpPr>
          <p:nvPr>
            <p:ph type="title"/>
          </p:nvPr>
        </p:nvSpPr>
        <p:spPr>
          <a:xfrm>
            <a:off x="457200" y="274638"/>
            <a:ext cx="8229600" cy="706437"/>
          </a:xfrm>
        </p:spPr>
        <p:txBody>
          <a:bodyPr/>
          <a:lstStyle/>
          <a:p>
            <a:pPr>
              <a:defRPr/>
            </a:pPr>
            <a:r>
              <a:rPr lang="uz-Cyrl-UZ" sz="3600" b="1">
                <a:effectLst>
                  <a:outerShdw blurRad="38100" dist="38100" dir="2700000" algn="tl">
                    <a:srgbClr val="C0C0C0"/>
                  </a:outerShdw>
                </a:effectLst>
              </a:rPr>
              <a:t>Компьютер ва уларнинг турлари</a:t>
            </a:r>
            <a:endParaRPr lang="ru-RU" sz="3600" b="1">
              <a:effectLst>
                <a:outerShdw blurRad="38100" dist="38100" dir="2700000" algn="tl">
                  <a:srgbClr val="C0C0C0"/>
                </a:outerShdw>
              </a:effectLst>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a:xfrm>
            <a:off x="457200" y="214313"/>
            <a:ext cx="8229600" cy="642937"/>
          </a:xfrm>
        </p:spPr>
        <p:txBody>
          <a:bodyPr/>
          <a:lstStyle/>
          <a:p>
            <a:pPr>
              <a:defRPr/>
            </a:pPr>
            <a:r>
              <a:rPr lang="uz-Cyrl-UZ" sz="3600" b="1" dirty="0">
                <a:effectLst>
                  <a:outerShdw blurRad="38100" dist="38100" dir="2700000" algn="tl">
                    <a:srgbClr val="C0C0C0"/>
                  </a:outerShdw>
                </a:effectLst>
              </a:rPr>
              <a:t>Мини компьютерлар ва Ноутбук</a:t>
            </a:r>
            <a:endParaRPr lang="ru-RU" sz="3600" b="1" dirty="0">
              <a:effectLst>
                <a:outerShdw blurRad="38100" dist="38100" dir="2700000" algn="tl">
                  <a:srgbClr val="C0C0C0"/>
                </a:outerShdw>
              </a:effectLst>
            </a:endParaRPr>
          </a:p>
        </p:txBody>
      </p:sp>
      <p:sp>
        <p:nvSpPr>
          <p:cNvPr id="16387" name="Rectangle 7"/>
          <p:cNvSpPr>
            <a:spLocks noGrp="1" noChangeArrowheads="1"/>
          </p:cNvSpPr>
          <p:nvPr>
            <p:ph type="body" sz="half" idx="2"/>
          </p:nvPr>
        </p:nvSpPr>
        <p:spPr>
          <a:xfrm>
            <a:off x="4071938" y="1214438"/>
            <a:ext cx="4786312" cy="5454650"/>
          </a:xfrm>
        </p:spPr>
        <p:txBody>
          <a:bodyPr/>
          <a:lstStyle/>
          <a:p>
            <a:pPr>
              <a:lnSpc>
                <a:spcPct val="90000"/>
              </a:lnSpc>
            </a:pPr>
            <a:r>
              <a:rPr lang="uz-Cyrl-UZ" altLang="ru-RU" sz="2000" b="1" smtClean="0">
                <a:latin typeface="Times New Roman" panose="02020603050405020304" pitchFamily="18" charset="0"/>
                <a:cs typeface="Times New Roman" panose="02020603050405020304" pitchFamily="18" charset="0"/>
              </a:rPr>
              <a:t>Мини компьютерлар</a:t>
            </a:r>
            <a:r>
              <a:rPr lang="uz-Cyrl-UZ" altLang="ru-RU" sz="2000" smtClean="0">
                <a:latin typeface="Times New Roman" panose="02020603050405020304" pitchFamily="18" charset="0"/>
                <a:cs typeface="Times New Roman" panose="02020603050405020304" pitchFamily="18" charset="0"/>
              </a:rPr>
              <a:t> – ўлчами ва бажарадиган амаллар ҳажми жиҳатидан жуда кичик ҳисобланади. </a:t>
            </a:r>
            <a:r>
              <a:rPr lang="ru-RU" altLang="ru-RU" sz="2000" b="1" smtClean="0">
                <a:latin typeface="Times New Roman" panose="02020603050405020304" pitchFamily="18" charset="0"/>
                <a:cs typeface="Times New Roman" panose="02020603050405020304" pitchFamily="18" charset="0"/>
              </a:rPr>
              <a:t>Нетбук</a:t>
            </a:r>
            <a:r>
              <a:rPr lang="ru-RU" altLang="ru-RU" sz="2000" smtClean="0">
                <a:latin typeface="Times New Roman" panose="02020603050405020304" pitchFamily="18" charset="0"/>
                <a:cs typeface="Times New Roman" panose="02020603050405020304" pitchFamily="18" charset="0"/>
              </a:rPr>
              <a:t> - Интернетдан фойдаланиш ва офис дастурлари билан ишлаш учун мўлжалланган кичик ноутбук</a:t>
            </a:r>
            <a:r>
              <a:rPr lang="uz-Cyrl-UZ" altLang="ru-RU" sz="2000" smtClean="0">
                <a:latin typeface="Times New Roman" panose="02020603050405020304" pitchFamily="18" charset="0"/>
                <a:cs typeface="Times New Roman" panose="02020603050405020304" pitchFamily="18" charset="0"/>
              </a:rPr>
              <a:t>дир</a:t>
            </a:r>
            <a:r>
              <a:rPr lang="ru-RU" altLang="ru-RU" sz="2000" smtClean="0">
                <a:latin typeface="Times New Roman" panose="02020603050405020304" pitchFamily="18" charset="0"/>
                <a:cs typeface="Times New Roman" panose="02020603050405020304" pitchFamily="18" charset="0"/>
              </a:rPr>
              <a:t>. Нетбуклар ихчам ўлчамлари, кичик вазни, кам энергия истеъмоли ва нисбатан арзон нархлари билан ажралиб туради</a:t>
            </a:r>
            <a:r>
              <a:rPr lang="uz-Cyrl-UZ" altLang="ru-RU" sz="2000" smtClean="0">
                <a:latin typeface="Times New Roman" panose="02020603050405020304" pitchFamily="18" charset="0"/>
                <a:cs typeface="Times New Roman" panose="02020603050405020304" pitchFamily="18" charset="0"/>
              </a:rPr>
              <a:t>.</a:t>
            </a:r>
            <a:endParaRPr lang="en-US" altLang="ru-RU" sz="2000" smtClean="0">
              <a:latin typeface="Times New Roman" panose="02020603050405020304" pitchFamily="18" charset="0"/>
              <a:cs typeface="Times New Roman" panose="02020603050405020304" pitchFamily="18" charset="0"/>
            </a:endParaRPr>
          </a:p>
          <a:p>
            <a:pPr>
              <a:lnSpc>
                <a:spcPct val="90000"/>
              </a:lnSpc>
            </a:pPr>
            <a:endParaRPr lang="uz-Cyrl-UZ" altLang="ru-RU" sz="2000" smtClean="0">
              <a:latin typeface="Times New Roman" panose="02020603050405020304" pitchFamily="18" charset="0"/>
              <a:cs typeface="Times New Roman" panose="02020603050405020304" pitchFamily="18" charset="0"/>
            </a:endParaRPr>
          </a:p>
          <a:p>
            <a:pPr>
              <a:lnSpc>
                <a:spcPct val="90000"/>
              </a:lnSpc>
            </a:pPr>
            <a:r>
              <a:rPr lang="uz-Cyrl-UZ" altLang="ru-RU" sz="2000" b="1" smtClean="0">
                <a:latin typeface="Times New Roman" panose="02020603050405020304" pitchFamily="18" charset="0"/>
                <a:cs typeface="Times New Roman" panose="02020603050405020304" pitchFamily="18" charset="0"/>
              </a:rPr>
              <a:t>Портатив компьютерлар</a:t>
            </a:r>
            <a:r>
              <a:rPr lang="uz-Cyrl-UZ" altLang="ru-RU" sz="2000" smtClean="0">
                <a:latin typeface="Times New Roman" panose="02020603050405020304" pitchFamily="18" charset="0"/>
                <a:cs typeface="Times New Roman" panose="02020603050405020304" pitchFamily="18" charset="0"/>
              </a:rPr>
              <a:t> </a:t>
            </a:r>
            <a:r>
              <a:rPr lang="ru-RU" altLang="ru-RU" sz="2000" b="1" smtClean="0">
                <a:latin typeface="Times New Roman" panose="02020603050405020304" pitchFamily="18" charset="0"/>
                <a:cs typeface="Times New Roman" panose="02020603050405020304" pitchFamily="18" charset="0"/>
              </a:rPr>
              <a:t>Ноутбук</a:t>
            </a:r>
            <a:r>
              <a:rPr lang="ru-RU" altLang="ru-RU" sz="2000" smtClean="0">
                <a:latin typeface="Times New Roman" panose="02020603050405020304" pitchFamily="18" charset="0"/>
                <a:cs typeface="Times New Roman" panose="02020603050405020304" pitchFamily="18" charset="0"/>
              </a:rPr>
              <a:t> – </a:t>
            </a:r>
            <a:r>
              <a:rPr lang="uz-Cyrl-UZ" altLang="ru-RU" sz="2000" smtClean="0">
                <a:latin typeface="Times New Roman" panose="02020603050405020304" pitchFamily="18" charset="0"/>
                <a:cs typeface="Times New Roman" panose="02020603050405020304" pitchFamily="18" charset="0"/>
              </a:rPr>
              <a:t>мобил </a:t>
            </a:r>
            <a:r>
              <a:rPr lang="ru-RU" altLang="ru-RU" sz="2000" smtClean="0">
                <a:latin typeface="Times New Roman" panose="02020603050405020304" pitchFamily="18" charset="0"/>
                <a:cs typeface="Times New Roman" panose="02020603050405020304" pitchFamily="18" charset="0"/>
              </a:rPr>
              <a:t>ихчам шахсий компьютер</a:t>
            </a:r>
            <a:r>
              <a:rPr lang="uz-Cyrl-UZ" altLang="ru-RU" sz="2000" smtClean="0">
                <a:latin typeface="Times New Roman" panose="02020603050405020304" pitchFamily="18" charset="0"/>
                <a:cs typeface="Times New Roman" panose="02020603050405020304" pitchFamily="18" charset="0"/>
              </a:rPr>
              <a:t> бўлиб,</a:t>
            </a:r>
            <a:r>
              <a:rPr lang="ru-RU" altLang="ru-RU" sz="2000" smtClean="0">
                <a:latin typeface="Times New Roman" panose="02020603050405020304" pitchFamily="18" charset="0"/>
                <a:cs typeface="Times New Roman" panose="02020603050405020304" pitchFamily="18" charset="0"/>
              </a:rPr>
              <a:t> </a:t>
            </a:r>
            <a:r>
              <a:rPr lang="uz-Cyrl-UZ" altLang="ru-RU" sz="2000" smtClean="0">
                <a:latin typeface="Times New Roman" panose="02020603050405020304" pitchFamily="18" charset="0"/>
                <a:cs typeface="Times New Roman" panose="02020603050405020304" pitchFamily="18" charset="0"/>
              </a:rPr>
              <a:t>унинг асосий қисми ва монитори бирлашган ҳолда бўлади. </a:t>
            </a:r>
            <a:r>
              <a:rPr lang="ru-RU" altLang="ru-RU" sz="2000" smtClean="0">
                <a:latin typeface="Times New Roman" panose="02020603050405020304" pitchFamily="18" charset="0"/>
                <a:cs typeface="Times New Roman" panose="02020603050405020304" pitchFamily="18" charset="0"/>
              </a:rPr>
              <a:t>Бундай компьютерларнинг кўпчилиги деярли стандарт клавиатурага, компьютер графикаси воситаларига эга</a:t>
            </a:r>
            <a:endParaRPr lang="en-US" altLang="ru-RU" sz="2000" smtClean="0">
              <a:latin typeface="Times New Roman" panose="02020603050405020304" pitchFamily="18" charset="0"/>
              <a:cs typeface="Times New Roman" panose="02020603050405020304" pitchFamily="18" charset="0"/>
            </a:endParaRPr>
          </a:p>
        </p:txBody>
      </p:sp>
      <p:pic>
        <p:nvPicPr>
          <p:cNvPr id="1638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87475"/>
            <a:ext cx="302418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8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149725"/>
            <a:ext cx="30289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95288" y="0"/>
            <a:ext cx="8229600" cy="922338"/>
          </a:xfrm>
        </p:spPr>
        <p:txBody>
          <a:bodyPr/>
          <a:lstStyle/>
          <a:p>
            <a:pPr>
              <a:defRPr/>
            </a:pPr>
            <a:r>
              <a:rPr lang="uz-Cyrl-UZ" sz="3200" b="1">
                <a:effectLst>
                  <a:outerShdw blurRad="38100" dist="38100" dir="2700000" algn="tl">
                    <a:srgbClr val="C0C0C0"/>
                  </a:outerShdw>
                </a:effectLst>
              </a:rPr>
              <a:t>Шахсий компьютерлар ва серверлар</a:t>
            </a:r>
            <a:endParaRPr lang="ru-RU" sz="3200" b="1">
              <a:effectLst>
                <a:outerShdw blurRad="38100" dist="38100" dir="2700000" algn="tl">
                  <a:srgbClr val="C0C0C0"/>
                </a:outerShdw>
              </a:effectLst>
            </a:endParaRPr>
          </a:p>
        </p:txBody>
      </p:sp>
      <p:sp>
        <p:nvSpPr>
          <p:cNvPr id="17411" name="Rectangle 3"/>
          <p:cNvSpPr>
            <a:spLocks noGrp="1" noChangeArrowheads="1"/>
          </p:cNvSpPr>
          <p:nvPr>
            <p:ph type="body" idx="1"/>
          </p:nvPr>
        </p:nvSpPr>
        <p:spPr>
          <a:xfrm>
            <a:off x="4067175" y="908050"/>
            <a:ext cx="4681538" cy="5761038"/>
          </a:xfrm>
        </p:spPr>
        <p:txBody>
          <a:bodyPr/>
          <a:lstStyle/>
          <a:p>
            <a:pPr marL="609600" indent="-609600">
              <a:spcBef>
                <a:spcPct val="30000"/>
              </a:spcBef>
            </a:pPr>
            <a:r>
              <a:rPr lang="uz-Cyrl-UZ" altLang="ru-RU" sz="1600" b="1" smtClean="0"/>
              <a:t>Шахсий компьютерлар</a:t>
            </a:r>
            <a:r>
              <a:rPr lang="uz-Cyrl-UZ" altLang="ru-RU" sz="1600" smtClean="0"/>
              <a:t> - уйда ва иш жойида турли масалаларни ечишда фойдаланиладиган IBM русумидаги компьютерлар. Ахборотларга ишлов бериш тезлиги ва хотира тизими иш фаолиятимиздаги оддий масалаларни ечишга етарли ҳисобланади.</a:t>
            </a:r>
          </a:p>
          <a:p>
            <a:pPr marL="609600" indent="-609600">
              <a:spcBef>
                <a:spcPct val="30000"/>
              </a:spcBef>
            </a:pPr>
            <a:endParaRPr lang="uz-Cyrl-UZ" altLang="ru-RU" sz="1600" smtClean="0"/>
          </a:p>
          <a:p>
            <a:pPr marL="609600" indent="-609600">
              <a:spcBef>
                <a:spcPct val="30000"/>
              </a:spcBef>
            </a:pPr>
            <a:endParaRPr lang="uz-Cyrl-UZ" altLang="ru-RU" sz="1600" smtClean="0"/>
          </a:p>
          <a:p>
            <a:pPr marL="609600" indent="-609600">
              <a:spcBef>
                <a:spcPct val="30000"/>
              </a:spcBef>
            </a:pPr>
            <a:endParaRPr lang="uz-Cyrl-UZ" altLang="ru-RU" sz="1600" smtClean="0"/>
          </a:p>
          <a:p>
            <a:pPr marL="609600" indent="-609600">
              <a:spcBef>
                <a:spcPct val="30000"/>
              </a:spcBef>
            </a:pPr>
            <a:r>
              <a:rPr lang="uz-Cyrl-UZ" altLang="ru-RU" sz="1600" b="1" smtClean="0"/>
              <a:t>Сервер компьютерлар </a:t>
            </a:r>
            <a:r>
              <a:rPr lang="uz-Cyrl-UZ" altLang="ru-RU" sz="1600" smtClean="0"/>
              <a:t>– фан ва техниканинг турли соҳаларига оид масалаларни ечишга ҳамда тармоқдаги компьютерларга ўз ресурсларини тақдим этишга мўлжалланган компьютерлар. Уларнинг амал бажариш тезлиги ва хотира ҳажми шахсий компьютерларникига қараганда анча юқори ҳисобланади.</a:t>
            </a:r>
            <a:endParaRPr lang="en-US" altLang="ru-RU" sz="1600" smtClean="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96950"/>
            <a:ext cx="3240087"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73463"/>
            <a:ext cx="3240087"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8" name="Rectangle 8"/>
          <p:cNvSpPr>
            <a:spLocks noGrp="1" noChangeArrowheads="1"/>
          </p:cNvSpPr>
          <p:nvPr>
            <p:ph type="title"/>
          </p:nvPr>
        </p:nvSpPr>
        <p:spPr>
          <a:xfrm>
            <a:off x="457200" y="274638"/>
            <a:ext cx="8229600" cy="850900"/>
          </a:xfrm>
        </p:spPr>
        <p:txBody>
          <a:bodyPr/>
          <a:lstStyle/>
          <a:p>
            <a:pPr>
              <a:defRPr/>
            </a:pPr>
            <a:r>
              <a:rPr lang="uz-Cyrl-UZ" b="1">
                <a:effectLst>
                  <a:outerShdw blurRad="38100" dist="38100" dir="2700000" algn="tl">
                    <a:srgbClr val="C0C0C0"/>
                  </a:outerShdw>
                </a:effectLst>
              </a:rPr>
              <a:t>Суперкомпьютерлар</a:t>
            </a:r>
            <a:endParaRPr lang="ru-RU" b="1">
              <a:effectLst>
                <a:outerShdw blurRad="38100" dist="38100" dir="2700000" algn="tl">
                  <a:srgbClr val="C0C0C0"/>
                </a:outerShdw>
              </a:effectLst>
            </a:endParaRPr>
          </a:p>
        </p:txBody>
      </p:sp>
      <p:sp>
        <p:nvSpPr>
          <p:cNvPr id="18435" name="Rectangle 9"/>
          <p:cNvSpPr>
            <a:spLocks noGrp="1" noChangeArrowheads="1"/>
          </p:cNvSpPr>
          <p:nvPr>
            <p:ph type="body" idx="1"/>
          </p:nvPr>
        </p:nvSpPr>
        <p:spPr>
          <a:xfrm>
            <a:off x="457200" y="5627688"/>
            <a:ext cx="8362950" cy="969962"/>
          </a:xfrm>
        </p:spPr>
        <p:txBody>
          <a:bodyPr/>
          <a:lstStyle/>
          <a:p>
            <a:pPr>
              <a:spcBef>
                <a:spcPct val="30000"/>
              </a:spcBef>
            </a:pPr>
            <a:r>
              <a:rPr lang="uz-Cyrl-UZ" altLang="ru-RU" sz="1600" b="1" smtClean="0"/>
              <a:t>Суперкомпьютерлар</a:t>
            </a:r>
            <a:r>
              <a:rPr lang="uz-Cyrl-UZ" altLang="ru-RU" sz="1600" smtClean="0"/>
              <a:t> </a:t>
            </a:r>
            <a:r>
              <a:rPr lang="en-US" altLang="ru-RU" sz="1600" smtClean="0"/>
              <a:t>– </a:t>
            </a:r>
            <a:r>
              <a:rPr lang="ru-RU" altLang="ru-RU" sz="1600" smtClean="0"/>
              <a:t>жуда</a:t>
            </a:r>
            <a:r>
              <a:rPr lang="en-US" altLang="ru-RU" sz="1600" smtClean="0"/>
              <a:t> </a:t>
            </a:r>
            <a:r>
              <a:rPr lang="ru-RU" altLang="ru-RU" sz="1600" smtClean="0"/>
              <a:t>катта</a:t>
            </a:r>
            <a:r>
              <a:rPr lang="en-US" altLang="ru-RU" sz="1600" smtClean="0"/>
              <a:t> </a:t>
            </a:r>
            <a:r>
              <a:rPr lang="ru-RU" altLang="ru-RU" sz="1600" smtClean="0"/>
              <a:t>тезликни</a:t>
            </a:r>
            <a:r>
              <a:rPr lang="en-US" altLang="ru-RU" sz="1600" smtClean="0"/>
              <a:t> </a:t>
            </a:r>
            <a:r>
              <a:rPr lang="ru-RU" altLang="ru-RU" sz="1600" smtClean="0"/>
              <a:t>талаб</a:t>
            </a:r>
            <a:r>
              <a:rPr lang="en-US" altLang="ru-RU" sz="1600" smtClean="0"/>
              <a:t> </a:t>
            </a:r>
            <a:r>
              <a:rPr lang="uz-Cyrl-UZ" altLang="ru-RU" sz="1600" smtClean="0"/>
              <a:t>қиладиган ва катта    ҳажмдаги масалаларни ечиш учун мўлжалланган тизимдир. Бу компьютер тизимлари 1 секундда ўн триллион амал бажаради.</a:t>
            </a:r>
            <a:endParaRPr lang="ru-RU" altLang="ru-RU" sz="1600" smtClean="0"/>
          </a:p>
        </p:txBody>
      </p:sp>
      <p:pic>
        <p:nvPicPr>
          <p:cNvPr id="1843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611981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15900"/>
            <a:ext cx="8229600" cy="836613"/>
          </a:xfrm>
        </p:spPr>
        <p:txBody>
          <a:bodyPr/>
          <a:lstStyle/>
          <a:p>
            <a:pPr>
              <a:defRPr/>
            </a:pPr>
            <a:r>
              <a:rPr lang="uz-Cyrl-UZ" sz="3200" b="1">
                <a:effectLst>
                  <a:outerShdw blurRad="38100" dist="38100" dir="2700000" algn="tl">
                    <a:srgbClr val="C0C0C0"/>
                  </a:outerShdw>
                </a:effectLst>
                <a:cs typeface="Arial" charset="0"/>
              </a:rPr>
              <a:t>Ш</a:t>
            </a:r>
            <a:r>
              <a:rPr lang="ru-RU" sz="3200" b="1">
                <a:effectLst>
                  <a:outerShdw blurRad="38100" dist="38100" dir="2700000" algn="tl">
                    <a:srgbClr val="C0C0C0"/>
                  </a:outerShdw>
                </a:effectLst>
                <a:cs typeface="Arial" charset="0"/>
              </a:rPr>
              <a:t>ахсий компьютерлар</a:t>
            </a:r>
            <a:r>
              <a:rPr lang="uz-Cyrl-UZ" sz="3200" b="1">
                <a:effectLst>
                  <a:outerShdw blurRad="38100" dist="38100" dir="2700000" algn="tl">
                    <a:srgbClr val="C0C0C0"/>
                  </a:outerShdw>
                </a:effectLst>
                <a:cs typeface="Arial" charset="0"/>
              </a:rPr>
              <a:t>нинг </a:t>
            </a:r>
            <a:r>
              <a:rPr lang="ru-RU" sz="3200" b="1">
                <a:effectLst>
                  <a:outerShdw blurRad="38100" dist="38100" dir="2700000" algn="tl">
                    <a:srgbClr val="C0C0C0"/>
                  </a:outerShdw>
                </a:effectLst>
                <a:cs typeface="Arial" charset="0"/>
              </a:rPr>
              <a:t>асосий қурилмалари</a:t>
            </a:r>
          </a:p>
        </p:txBody>
      </p:sp>
      <p:sp>
        <p:nvSpPr>
          <p:cNvPr id="19459" name="Rectangle 3"/>
          <p:cNvSpPr>
            <a:spLocks noGrp="1" noChangeArrowheads="1"/>
          </p:cNvSpPr>
          <p:nvPr>
            <p:ph type="body" idx="1"/>
          </p:nvPr>
        </p:nvSpPr>
        <p:spPr>
          <a:xfrm>
            <a:off x="360363" y="1484313"/>
            <a:ext cx="8243887" cy="2305050"/>
          </a:xfrm>
        </p:spPr>
        <p:txBody>
          <a:bodyPr/>
          <a:lstStyle/>
          <a:p>
            <a:pPr>
              <a:lnSpc>
                <a:spcPct val="90000"/>
              </a:lnSpc>
            </a:pPr>
            <a:r>
              <a:rPr lang="ru-RU" altLang="ru-RU" sz="3000" smtClean="0"/>
              <a:t>Компьютернинг асосий </a:t>
            </a:r>
            <a:r>
              <a:rPr lang="uz-Cyrl-UZ" altLang="ru-RU" sz="3000" smtClean="0"/>
              <a:t>қ</a:t>
            </a:r>
            <a:r>
              <a:rPr lang="ru-RU" altLang="ru-RU" sz="3000" smtClean="0"/>
              <a:t>урилмалари: </a:t>
            </a:r>
            <a:endParaRPr lang="uz-Cyrl-UZ" altLang="ru-RU" sz="3000" smtClean="0"/>
          </a:p>
          <a:p>
            <a:pPr lvl="1">
              <a:lnSpc>
                <a:spcPct val="90000"/>
              </a:lnSpc>
            </a:pPr>
            <a:r>
              <a:rPr lang="ru-RU" altLang="ru-RU" sz="2600" i="1" smtClean="0"/>
              <a:t>тизим блоки</a:t>
            </a:r>
            <a:endParaRPr lang="uz-Cyrl-UZ" altLang="ru-RU" sz="2600" i="1" smtClean="0"/>
          </a:p>
          <a:p>
            <a:pPr lvl="1">
              <a:lnSpc>
                <a:spcPct val="90000"/>
              </a:lnSpc>
            </a:pPr>
            <a:r>
              <a:rPr lang="ru-RU" altLang="ru-RU" sz="2600" i="1" smtClean="0"/>
              <a:t>монитор</a:t>
            </a:r>
            <a:endParaRPr lang="uz-Cyrl-UZ" altLang="ru-RU" sz="2600" i="1" smtClean="0"/>
          </a:p>
          <a:p>
            <a:pPr lvl="1">
              <a:lnSpc>
                <a:spcPct val="90000"/>
              </a:lnSpc>
            </a:pPr>
            <a:r>
              <a:rPr lang="ru-RU" altLang="ru-RU" sz="2600" i="1" smtClean="0"/>
              <a:t>клавиатура</a:t>
            </a:r>
            <a:endParaRPr lang="uz-Cyrl-UZ" altLang="ru-RU" sz="2600" i="1" smtClean="0"/>
          </a:p>
          <a:p>
            <a:pPr lvl="1">
              <a:lnSpc>
                <a:spcPct val="90000"/>
              </a:lnSpc>
            </a:pPr>
            <a:r>
              <a:rPr lang="ru-RU" altLang="ru-RU" sz="2600" smtClean="0"/>
              <a:t>сич</a:t>
            </a:r>
            <a:r>
              <a:rPr lang="uz-Cyrl-UZ" altLang="ru-RU" sz="2600" smtClean="0"/>
              <a:t>қ</a:t>
            </a:r>
            <a:r>
              <a:rPr lang="ru-RU" altLang="ru-RU" sz="2600" smtClean="0"/>
              <a:t>онча</a:t>
            </a: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213100"/>
            <a:ext cx="59039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28625" y="203200"/>
            <a:ext cx="8229600" cy="725488"/>
          </a:xfrm>
        </p:spPr>
        <p:txBody>
          <a:bodyPr/>
          <a:lstStyle/>
          <a:p>
            <a:r>
              <a:rPr lang="ru-RU" altLang="ru-RU" b="1" smtClean="0"/>
              <a:t>Асосий плата</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055688"/>
            <a:ext cx="5357812"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214313" y="5143500"/>
            <a:ext cx="87153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600"/>
              </a:spcBef>
              <a:spcAft>
                <a:spcPts val="600"/>
              </a:spcAft>
              <a:buFontTx/>
              <a:buNone/>
            </a:pPr>
            <a:r>
              <a:rPr lang="uz-Cyrl-UZ" altLang="ru-RU" sz="1400"/>
              <a:t>Асосий плата атамаси инглизча </a:t>
            </a:r>
            <a:r>
              <a:rPr lang="ru-RU" altLang="ru-RU" sz="1400"/>
              <a:t>мазэ борд</a:t>
            </a:r>
            <a:r>
              <a:rPr lang="uz-Cyrl-UZ" altLang="ru-RU" sz="1400"/>
              <a:t> сўзидан келиб чиққан. Асосий плата компьютерни кўп томонлама умумий тузилмасини аниқлаб берувчи асосий қурилмаларидан биридир</a:t>
            </a:r>
            <a:endParaRPr lang="en-US" altLang="ru-RU" sz="1400"/>
          </a:p>
          <a:p>
            <a:pPr algn="just" eaLnBrk="1" hangingPunct="1">
              <a:spcBef>
                <a:spcPts val="600"/>
              </a:spcBef>
              <a:spcAft>
                <a:spcPts val="600"/>
              </a:spcAft>
              <a:buFontTx/>
              <a:buNone/>
            </a:pPr>
            <a:r>
              <a:rPr lang="uz-Cyrl-UZ" altLang="ru-RU" sz="1400"/>
              <a:t>Бу қурилма, йирик, кўп қаватли плата кўринишида бўлиб, қолган барча қурилмаларни процессор ва бир-бири билан ўзаро алоқасини таъминловчи компонентлардан ташкил топган. Ушбу платага процессор билан биргаликда компьютерни барча қурилмалари, унда жойлашган бўлинмалар ёрдамида уланади</a:t>
            </a:r>
            <a:endParaRPr lang="ru-RU" altLang="ru-RU"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ru-RU" altLang="ru-RU" b="1" smtClean="0"/>
              <a:t>Процессор</a:t>
            </a:r>
            <a:r>
              <a:rPr lang="uz-Cyrl-UZ" altLang="ru-RU" b="1" smtClean="0"/>
              <a:t>лар ва сокет</a:t>
            </a:r>
            <a:endParaRPr lang="ru-RU" altLang="ru-RU" smtClean="0"/>
          </a:p>
        </p:txBody>
      </p:sp>
      <p:sp>
        <p:nvSpPr>
          <p:cNvPr id="21507" name="Content Placeholder 2"/>
          <p:cNvSpPr>
            <a:spLocks noGrp="1"/>
          </p:cNvSpPr>
          <p:nvPr>
            <p:ph idx="1"/>
          </p:nvPr>
        </p:nvSpPr>
        <p:spPr>
          <a:xfrm>
            <a:off x="457200" y="4500563"/>
            <a:ext cx="8229600" cy="2071687"/>
          </a:xfrm>
        </p:spPr>
        <p:txBody>
          <a:bodyPr/>
          <a:lstStyle/>
          <a:p>
            <a:pPr algn="just"/>
            <a:r>
              <a:rPr lang="uz-Cyrl-UZ" altLang="ru-RU" sz="1800" smtClean="0"/>
              <a:t>Асосий плата </a:t>
            </a:r>
            <a:r>
              <a:rPr lang="ru-RU" altLang="ru-RU" sz="1800" smtClean="0"/>
              <a:t>Пентиум 4</a:t>
            </a:r>
            <a:r>
              <a:rPr lang="uz-Cyrl-UZ" altLang="ru-RU" sz="1800" smtClean="0"/>
              <a:t> процессори билан эмас, балки ядроси билан белгиланадиган уни таркиби билан ишлаши керак.</a:t>
            </a:r>
            <a:endParaRPr lang="ru-RU" altLang="ru-RU" sz="1800" smtClean="0"/>
          </a:p>
          <a:p>
            <a:pPr algn="just"/>
            <a:r>
              <a:rPr lang="ru-RU" altLang="ru-RU" sz="1800" smtClean="0"/>
              <a:t>Процессорни аниқ бир моделига қараб асосий платада процессор ўрнатиш учун маълум турдаги бўлинма бўлиши керак ва ушбу бўлинма сокет деб номланади.</a:t>
            </a:r>
          </a:p>
          <a:p>
            <a:pPr algn="just"/>
            <a:r>
              <a:rPr lang="ru-RU" altLang="ru-RU" sz="1800" smtClean="0"/>
              <a:t>Асосий параметри: Такт частотаси, у Герцда </a:t>
            </a:r>
            <a:r>
              <a:rPr lang="uz-Cyrl-UZ" altLang="ru-RU" sz="1800" smtClean="0"/>
              <a:t>ў</a:t>
            </a:r>
            <a:r>
              <a:rPr lang="ru-RU" altLang="ru-RU" sz="1800" smtClean="0"/>
              <a:t>лчанади, масалан 3 ГГц</a:t>
            </a:r>
          </a:p>
          <a:p>
            <a:pPr algn="just"/>
            <a:endParaRPr lang="ru-RU" altLang="ru-RU" sz="1800" smtClean="0"/>
          </a:p>
        </p:txBody>
      </p:sp>
      <p:pic>
        <p:nvPicPr>
          <p:cNvPr id="21508" name="Picture 2" descr="intel_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785938"/>
            <a:ext cx="43021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Socket 4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714500"/>
            <a:ext cx="30178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1011237"/>
          </a:xfrm>
        </p:spPr>
        <p:txBody>
          <a:bodyPr/>
          <a:lstStyle/>
          <a:p>
            <a:r>
              <a:rPr lang="uz-Cyrl-UZ" altLang="ru-RU" b="1" smtClean="0"/>
              <a:t>Оператив хотира</a:t>
            </a:r>
            <a:endParaRPr lang="ru-RU" altLang="ru-RU" smtClean="0"/>
          </a:p>
        </p:txBody>
      </p:sp>
      <p:sp>
        <p:nvSpPr>
          <p:cNvPr id="22531" name="Content Placeholder 2"/>
          <p:cNvSpPr>
            <a:spLocks noGrp="1"/>
          </p:cNvSpPr>
          <p:nvPr>
            <p:ph idx="1"/>
          </p:nvPr>
        </p:nvSpPr>
        <p:spPr>
          <a:xfrm>
            <a:off x="457200" y="4500563"/>
            <a:ext cx="8229600" cy="2000250"/>
          </a:xfrm>
        </p:spPr>
        <p:txBody>
          <a:bodyPr/>
          <a:lstStyle/>
          <a:p>
            <a:r>
              <a:rPr lang="ru-RU" altLang="ru-RU" sz="1800" smtClean="0"/>
              <a:t>Оператив хотиралар тезкор хотира б</a:t>
            </a:r>
            <a:r>
              <a:rPr lang="uz-Cyrl-UZ" altLang="ru-RU" sz="1800" smtClean="0"/>
              <a:t>ў</a:t>
            </a:r>
            <a:r>
              <a:rPr lang="ru-RU" altLang="ru-RU" sz="1800" smtClean="0"/>
              <a:t>либ, </a:t>
            </a:r>
            <a:r>
              <a:rPr lang="uz-Cyrl-UZ" altLang="ru-RU" sz="1800" smtClean="0"/>
              <a:t>одатда замонавий платалар икки турдаги </a:t>
            </a:r>
            <a:r>
              <a:rPr lang="en-US" altLang="ru-RU" sz="1800" smtClean="0"/>
              <a:t>DDR</a:t>
            </a:r>
            <a:r>
              <a:rPr lang="ru-RU" altLang="ru-RU" sz="1800" smtClean="0"/>
              <a:t> </a:t>
            </a:r>
            <a:r>
              <a:rPr lang="uz-Cyrl-UZ" altLang="ru-RU" sz="1800" smtClean="0"/>
              <a:t>хотиралари билан ишлай олади: </a:t>
            </a:r>
            <a:r>
              <a:rPr lang="en-US" altLang="ru-RU" sz="1800" smtClean="0"/>
              <a:t>SDRAM </a:t>
            </a:r>
            <a:r>
              <a:rPr lang="uz-Cyrl-UZ" altLang="ru-RU" sz="1800" smtClean="0"/>
              <a:t>ва </a:t>
            </a:r>
            <a:r>
              <a:rPr lang="en-US" altLang="ru-RU" sz="1800" smtClean="0"/>
              <a:t>DDR2</a:t>
            </a:r>
            <a:r>
              <a:rPr lang="ru-RU" altLang="ru-RU" sz="1800" smtClean="0"/>
              <a:t>. </a:t>
            </a:r>
          </a:p>
          <a:p>
            <a:r>
              <a:rPr lang="uz-Cyrl-UZ" altLang="ru-RU" sz="1800" smtClean="0"/>
              <a:t>Биринчи турдаги хотира ишончлироқ хотира сифатида замонавий компьютерлар учун стандарт турга айланган.</a:t>
            </a:r>
            <a:r>
              <a:rPr lang="ru-RU" altLang="ru-RU" sz="1800" smtClean="0"/>
              <a:t> </a:t>
            </a:r>
          </a:p>
          <a:p>
            <a:r>
              <a:rPr lang="uz-Cyrl-UZ" altLang="ru-RU" sz="1800" smtClean="0"/>
              <a:t>Иккинчи турдаги хотира биринчисига қараганда тезкорроқ, аммо у билан айрим ҳолларда тизим ишида нотекислик кузатилади, </a:t>
            </a:r>
            <a:endParaRPr lang="ru-RU" altLang="ru-RU" sz="1800"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57313"/>
            <a:ext cx="44291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Grp="1" noChangeArrowheads="1"/>
          </p:cNvSpPr>
          <p:nvPr>
            <p:ph type="title"/>
          </p:nvPr>
        </p:nvSpPr>
        <p:spPr>
          <a:xfrm>
            <a:off x="468313" y="0"/>
            <a:ext cx="8229600" cy="1196975"/>
          </a:xfrm>
        </p:spPr>
        <p:txBody>
          <a:bodyPr/>
          <a:lstStyle/>
          <a:p>
            <a:pPr>
              <a:defRPr/>
            </a:pPr>
            <a:r>
              <a:rPr lang="uz-Cyrl-UZ" sz="3200" b="1">
                <a:effectLst>
                  <a:outerShdw blurRad="38100" dist="38100" dir="2700000" algn="tl">
                    <a:srgbClr val="C0C0C0"/>
                  </a:outerShdw>
                </a:effectLst>
                <a:cs typeface="Arial" charset="0"/>
              </a:rPr>
              <a:t>Маълумотларни киритиш ва чиқариш қурилмалари</a:t>
            </a:r>
            <a:endParaRPr lang="ru-RU" sz="3200" b="1">
              <a:effectLst>
                <a:outerShdw blurRad="38100" dist="38100" dir="2700000" algn="tl">
                  <a:srgbClr val="C0C0C0"/>
                </a:outerShdw>
              </a:effectLst>
              <a:cs typeface="Arial" charset="0"/>
            </a:endParaRPr>
          </a:p>
        </p:txBody>
      </p:sp>
      <p:sp>
        <p:nvSpPr>
          <p:cNvPr id="112646" name="Rectangle 6"/>
          <p:cNvSpPr>
            <a:spLocks noChangeArrowheads="1"/>
          </p:cNvSpPr>
          <p:nvPr/>
        </p:nvSpPr>
        <p:spPr bwMode="auto">
          <a:xfrm>
            <a:off x="4859338" y="1268413"/>
            <a:ext cx="4105275" cy="1439862"/>
          </a:xfrm>
          <a:prstGeom prst="rect">
            <a:avLst/>
          </a:prstGeom>
          <a:noFill/>
          <a:ln w="9525">
            <a:noFill/>
            <a:miter lim="800000"/>
            <a:headEnd/>
            <a:tailEnd/>
          </a:ln>
          <a:effectLst/>
        </p:spPr>
        <p:txBody>
          <a:bodyPr anchor="ctr"/>
          <a:lstStyle/>
          <a:p>
            <a:pPr eaLnBrk="1" hangingPunct="1">
              <a:defRPr/>
            </a:pPr>
            <a:r>
              <a:rPr lang="uz-Cyrl-UZ" sz="2200" b="1" dirty="0">
                <a:effectLst>
                  <a:outerShdw blurRad="38100" dist="38100" dir="2700000" algn="tl">
                    <a:srgbClr val="C0C0C0"/>
                  </a:outerShdw>
                </a:effectLst>
                <a:latin typeface="Arial" charset="0"/>
                <a:cs typeface="+mn-cs"/>
              </a:rPr>
              <a:t>Мониторлар</a:t>
            </a:r>
            <a:r>
              <a:rPr lang="uz-Cyrl-UZ" sz="2200" dirty="0">
                <a:latin typeface="Arial" charset="0"/>
                <a:cs typeface="+mn-cs"/>
              </a:rPr>
              <a:t> – компьютер хотирасидаги ахборотларни инсонга тушунарли кўринишда тасвирлайди.</a:t>
            </a:r>
            <a:endParaRPr lang="ru-RU" sz="2200" dirty="0">
              <a:latin typeface="Arial" charset="0"/>
              <a:cs typeface="+mn-cs"/>
            </a:endParaRPr>
          </a:p>
        </p:txBody>
      </p:sp>
      <p:pic>
        <p:nvPicPr>
          <p:cNvPr id="235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4191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76700"/>
            <a:ext cx="417671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50" name="Rectangle 10"/>
          <p:cNvSpPr>
            <a:spLocks noChangeArrowheads="1"/>
          </p:cNvSpPr>
          <p:nvPr/>
        </p:nvSpPr>
        <p:spPr bwMode="auto">
          <a:xfrm>
            <a:off x="4930775" y="4221163"/>
            <a:ext cx="4105275" cy="1439862"/>
          </a:xfrm>
          <a:prstGeom prst="rect">
            <a:avLst/>
          </a:prstGeom>
          <a:noFill/>
          <a:ln w="9525">
            <a:noFill/>
            <a:miter lim="800000"/>
            <a:headEnd/>
            <a:tailEnd/>
          </a:ln>
          <a:effectLst/>
        </p:spPr>
        <p:txBody>
          <a:bodyPr anchor="ctr"/>
          <a:lstStyle/>
          <a:p>
            <a:pPr eaLnBrk="1" hangingPunct="1">
              <a:defRPr/>
            </a:pPr>
            <a:r>
              <a:rPr lang="uz-Cyrl-UZ" sz="2200" b="1">
                <a:effectLst>
                  <a:outerShdw blurRad="38100" dist="38100" dir="2700000" algn="tl">
                    <a:srgbClr val="C0C0C0"/>
                  </a:outerShdw>
                </a:effectLst>
                <a:latin typeface="Arial" charset="0"/>
                <a:cs typeface="+mn-cs"/>
              </a:rPr>
              <a:t>Клавиатура</a:t>
            </a:r>
            <a:r>
              <a:rPr lang="uz-Cyrl-UZ" sz="2200">
                <a:latin typeface="Arial" charset="0"/>
                <a:cs typeface="+mn-cs"/>
              </a:rPr>
              <a:t> – компьютер ва компьютер хотирасига маълумотларни киритиш. </a:t>
            </a:r>
            <a:endParaRPr lang="ru-RU" sz="2200">
              <a:latin typeface="Arial" charset="0"/>
              <a:cs typeface="+mn-cs"/>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107950" y="188913"/>
            <a:ext cx="8928100" cy="3311525"/>
          </a:xfrm>
        </p:spPr>
        <p:txBody>
          <a:bodyPr/>
          <a:lstStyle/>
          <a:p>
            <a:pPr marL="533400" indent="-533400" algn="ctr" eaLnBrk="1" hangingPunct="1">
              <a:buFontTx/>
              <a:buNone/>
              <a:defRPr/>
            </a:pPr>
            <a:r>
              <a:rPr lang="ru-RU" sz="4000" dirty="0" smtClean="0"/>
              <a:t> </a:t>
            </a:r>
            <a:r>
              <a:rPr lang="ru-RU" sz="3600" b="1" dirty="0" err="1" smtClean="0"/>
              <a:t>Ахборот</a:t>
            </a:r>
            <a:r>
              <a:rPr lang="ru-RU" sz="3600" b="1" dirty="0" smtClean="0"/>
              <a:t> </a:t>
            </a:r>
            <a:r>
              <a:rPr lang="ru-RU" sz="3600" b="1" dirty="0" err="1" smtClean="0"/>
              <a:t>тушунчаси</a:t>
            </a:r>
            <a:r>
              <a:rPr lang="ru-RU" sz="4000" dirty="0" smtClean="0"/>
              <a:t> </a:t>
            </a:r>
            <a:endParaRPr lang="uz-Cyrl-UZ" sz="4000" dirty="0" smtClean="0"/>
          </a:p>
          <a:p>
            <a:pPr marL="533400" indent="-533400" algn="just" eaLnBrk="1" hangingPunct="1">
              <a:spcBef>
                <a:spcPct val="50000"/>
              </a:spcBef>
              <a:defRPr/>
            </a:pPr>
            <a:endParaRPr lang="uz-Cyrl-UZ" sz="1200" dirty="0" smtClean="0"/>
          </a:p>
          <a:p>
            <a:pPr marL="533400" indent="-533400" algn="just" eaLnBrk="1" hangingPunct="1">
              <a:spcBef>
                <a:spcPct val="50000"/>
              </a:spcBef>
              <a:defRPr/>
            </a:pPr>
            <a:r>
              <a:rPr lang="ru-RU" sz="2200" dirty="0" smtClean="0"/>
              <a:t>Информатика</a:t>
            </a:r>
            <a:r>
              <a:rPr lang="uz-Cyrl-UZ" sz="2200" dirty="0" smtClean="0"/>
              <a:t> </a:t>
            </a:r>
            <a:r>
              <a:rPr lang="ru-RU" sz="2200" dirty="0" smtClean="0"/>
              <a:t>со</a:t>
            </a:r>
            <a:r>
              <a:rPr lang="uz-Cyrl-UZ" sz="2200" dirty="0" smtClean="0"/>
              <a:t>ҳ</a:t>
            </a:r>
            <a:r>
              <a:rPr lang="ru-RU" sz="2200" dirty="0" err="1" smtClean="0"/>
              <a:t>асининг</a:t>
            </a:r>
            <a:r>
              <a:rPr lang="ru-RU" sz="2200" dirty="0" smtClean="0"/>
              <a:t> </a:t>
            </a:r>
            <a:r>
              <a:rPr lang="ru-RU" sz="2200" dirty="0" err="1" smtClean="0"/>
              <a:t>асосий</a:t>
            </a:r>
            <a:r>
              <a:rPr lang="ru-RU" sz="2200" dirty="0" smtClean="0"/>
              <a:t> </a:t>
            </a:r>
            <a:r>
              <a:rPr lang="ru-RU" sz="2200" dirty="0" err="1" smtClean="0"/>
              <a:t>ресурси</a:t>
            </a:r>
            <a:r>
              <a:rPr lang="ru-RU" sz="2200" dirty="0" smtClean="0"/>
              <a:t> </a:t>
            </a:r>
            <a:r>
              <a:rPr lang="ru-RU" sz="2200" dirty="0" err="1" smtClean="0"/>
              <a:t>бу</a:t>
            </a:r>
            <a:r>
              <a:rPr lang="ru-RU" sz="2200" dirty="0" smtClean="0"/>
              <a:t> – </a:t>
            </a:r>
            <a:r>
              <a:rPr lang="ru-RU" sz="2200" b="1" dirty="0" err="1" smtClean="0">
                <a:solidFill>
                  <a:srgbClr val="FF3300"/>
                </a:solidFill>
                <a:effectLst>
                  <a:outerShdw blurRad="38100" dist="38100" dir="2700000" algn="tl">
                    <a:srgbClr val="C0C0C0"/>
                  </a:outerShdw>
                </a:effectLst>
              </a:rPr>
              <a:t>ахборотдир</a:t>
            </a:r>
            <a:r>
              <a:rPr lang="ru-RU" sz="2200" dirty="0" smtClean="0"/>
              <a:t>.</a:t>
            </a:r>
          </a:p>
          <a:p>
            <a:pPr marL="533400" indent="-533400" algn="just" eaLnBrk="1" hangingPunct="1">
              <a:spcBef>
                <a:spcPct val="50000"/>
              </a:spcBef>
              <a:defRPr/>
            </a:pPr>
            <a:r>
              <a:rPr lang="ru-RU" sz="2200" b="1" u="sng" dirty="0" err="1" smtClean="0"/>
              <a:t>Ахборот</a:t>
            </a:r>
            <a:r>
              <a:rPr lang="ru-RU" sz="2200" dirty="0" smtClean="0"/>
              <a:t> - </a:t>
            </a:r>
            <a:r>
              <a:rPr lang="ru-RU" sz="2200" dirty="0" err="1" smtClean="0"/>
              <a:t>оламдаги</a:t>
            </a:r>
            <a:r>
              <a:rPr lang="ru-RU" sz="2200" dirty="0" smtClean="0"/>
              <a:t> </a:t>
            </a:r>
            <a:r>
              <a:rPr lang="ru-RU" sz="2200" dirty="0" err="1" smtClean="0"/>
              <a:t>бутун</a:t>
            </a:r>
            <a:r>
              <a:rPr lang="ru-RU" sz="2200" dirty="0" smtClean="0"/>
              <a:t> </a:t>
            </a:r>
            <a:r>
              <a:rPr lang="ru-RU" sz="2200" dirty="0" err="1" smtClean="0"/>
              <a:t>борли</a:t>
            </a:r>
            <a:r>
              <a:rPr lang="uz-Cyrl-UZ" sz="2200" dirty="0" smtClean="0"/>
              <a:t>қ</a:t>
            </a:r>
            <a:r>
              <a:rPr lang="ru-RU" sz="2200" dirty="0" smtClean="0"/>
              <a:t>,</a:t>
            </a:r>
            <a:r>
              <a:rPr lang="uz-Latn-UZ" sz="2200" dirty="0" smtClean="0"/>
              <a:t> </a:t>
            </a:r>
            <a:r>
              <a:rPr lang="ru-RU" sz="2200" dirty="0" err="1" smtClean="0"/>
              <a:t>ундаги</a:t>
            </a:r>
            <a:r>
              <a:rPr lang="ru-RU" sz="2200" dirty="0" smtClean="0"/>
              <a:t> </a:t>
            </a:r>
            <a:r>
              <a:rPr lang="ru-RU" sz="2200" dirty="0" err="1" smtClean="0"/>
              <a:t>р</a:t>
            </a:r>
            <a:r>
              <a:rPr lang="uz-Latn-UZ" sz="2200" dirty="0" smtClean="0"/>
              <a:t>ў</a:t>
            </a:r>
            <a:r>
              <a:rPr lang="ru-RU" sz="2200" dirty="0" err="1" smtClean="0"/>
              <a:t>й</a:t>
            </a:r>
            <a:r>
              <a:rPr lang="en-US" sz="2200" dirty="0" smtClean="0"/>
              <a:t> </a:t>
            </a:r>
            <a:r>
              <a:rPr lang="uz-Latn-UZ" sz="2200" dirty="0" smtClean="0"/>
              <a:t>б</a:t>
            </a:r>
            <a:r>
              <a:rPr lang="ru-RU" sz="2200" dirty="0" err="1" smtClean="0"/>
              <a:t>ерадиган</a:t>
            </a:r>
            <a:r>
              <a:rPr lang="uz-Latn-UZ" sz="2200" dirty="0" smtClean="0"/>
              <a:t> </a:t>
            </a:r>
            <a:r>
              <a:rPr lang="ru-RU" sz="2200" dirty="0" err="1" smtClean="0"/>
              <a:t>ходисалар</a:t>
            </a:r>
            <a:r>
              <a:rPr lang="ru-RU" sz="2200" dirty="0" smtClean="0"/>
              <a:t> </a:t>
            </a:r>
            <a:r>
              <a:rPr lang="ru-RU" sz="2200" dirty="0" err="1" smtClean="0"/>
              <a:t>ва</a:t>
            </a:r>
            <a:r>
              <a:rPr lang="ru-RU" sz="2200" dirty="0" smtClean="0"/>
              <a:t> жара</a:t>
            </a:r>
            <a:r>
              <a:rPr lang="uz-Cyrl-UZ" sz="2200" dirty="0" smtClean="0"/>
              <a:t>ё</a:t>
            </a:r>
            <a:r>
              <a:rPr lang="ru-RU" sz="2200" dirty="0" err="1" smtClean="0"/>
              <a:t>нлар</a:t>
            </a:r>
            <a:r>
              <a:rPr lang="ru-RU" sz="2200" dirty="0" smtClean="0"/>
              <a:t> ха</a:t>
            </a:r>
            <a:r>
              <a:rPr lang="uz-Latn-UZ" sz="2200" dirty="0" smtClean="0"/>
              <a:t>қ</a:t>
            </a:r>
            <a:r>
              <a:rPr lang="ru-RU" sz="2200" dirty="0" err="1" smtClean="0"/>
              <a:t>идаги</a:t>
            </a:r>
            <a:r>
              <a:rPr lang="ru-RU" sz="2200" dirty="0" smtClean="0"/>
              <a:t> хабар </a:t>
            </a:r>
            <a:r>
              <a:rPr lang="ru-RU" sz="2200" dirty="0" err="1" smtClean="0"/>
              <a:t>ва</a:t>
            </a:r>
            <a:r>
              <a:rPr lang="ru-RU" sz="2200" dirty="0" smtClean="0"/>
              <a:t> </a:t>
            </a:r>
            <a:r>
              <a:rPr lang="ru-RU" sz="2200" dirty="0" err="1" smtClean="0"/>
              <a:t>маълумотлардир</a:t>
            </a:r>
            <a:r>
              <a:rPr lang="uz-Latn-UZ" sz="2200" dirty="0" smtClean="0"/>
              <a:t>.</a:t>
            </a:r>
            <a:r>
              <a:rPr lang="ru-RU" sz="2200" dirty="0" smtClean="0"/>
              <a:t> </a:t>
            </a:r>
            <a:r>
              <a:rPr lang="ru-RU" sz="2200" dirty="0" err="1" smtClean="0"/>
              <a:t>Ахборот</a:t>
            </a:r>
            <a:r>
              <a:rPr lang="ru-RU" sz="2200" dirty="0" smtClean="0"/>
              <a:t> </a:t>
            </a:r>
            <a:r>
              <a:rPr lang="ru-RU" sz="2200" dirty="0" err="1" smtClean="0"/>
              <a:t>инсон</a:t>
            </a:r>
            <a:r>
              <a:rPr lang="ru-RU" sz="2200" dirty="0" smtClean="0"/>
              <a:t> нут</a:t>
            </a:r>
            <a:r>
              <a:rPr lang="uz-Latn-UZ" sz="2200" dirty="0" smtClean="0"/>
              <a:t>қ</a:t>
            </a:r>
            <a:r>
              <a:rPr lang="ru-RU" sz="2200" dirty="0" err="1" smtClean="0"/>
              <a:t>ида</a:t>
            </a:r>
            <a:r>
              <a:rPr lang="ru-RU" sz="2200" dirty="0" smtClean="0"/>
              <a:t>,</a:t>
            </a:r>
            <a:r>
              <a:rPr lang="uz-Latn-UZ" sz="2200" dirty="0" smtClean="0"/>
              <a:t> </a:t>
            </a:r>
            <a:r>
              <a:rPr lang="ru-RU" sz="2200" dirty="0" err="1" smtClean="0"/>
              <a:t>китобдаги</a:t>
            </a:r>
            <a:r>
              <a:rPr lang="ru-RU" sz="2200" dirty="0" smtClean="0"/>
              <a:t> </a:t>
            </a:r>
            <a:r>
              <a:rPr lang="ru-RU" sz="2200" dirty="0" err="1" smtClean="0"/>
              <a:t>матнларда</a:t>
            </a:r>
            <a:r>
              <a:rPr lang="ru-RU" sz="2200" dirty="0" smtClean="0"/>
              <a:t>, </a:t>
            </a:r>
            <a:r>
              <a:rPr lang="ru-RU" sz="2200" dirty="0" err="1" smtClean="0"/>
              <a:t>мусаввир</a:t>
            </a:r>
            <a:r>
              <a:rPr lang="ru-RU" sz="2200" dirty="0" smtClean="0"/>
              <a:t> </a:t>
            </a:r>
            <a:r>
              <a:rPr lang="ru-RU" sz="2200" dirty="0" err="1" smtClean="0"/>
              <a:t>тасвирида</a:t>
            </a:r>
            <a:r>
              <a:rPr lang="ru-RU" sz="2200" dirty="0" smtClean="0"/>
              <a:t> </a:t>
            </a:r>
            <a:r>
              <a:rPr lang="ru-RU" sz="2200" dirty="0" err="1" smtClean="0"/>
              <a:t>ва</a:t>
            </a:r>
            <a:r>
              <a:rPr lang="ru-RU" sz="2200" dirty="0" smtClean="0"/>
              <a:t> бош</a:t>
            </a:r>
            <a:r>
              <a:rPr lang="uz-Latn-UZ" sz="2200" dirty="0" smtClean="0"/>
              <a:t>қ</a:t>
            </a:r>
            <a:r>
              <a:rPr lang="ru-RU" sz="2200" dirty="0" err="1" smtClean="0"/>
              <a:t>аларда</a:t>
            </a:r>
            <a:r>
              <a:rPr lang="ru-RU" sz="2200" dirty="0" smtClean="0"/>
              <a:t> </a:t>
            </a:r>
            <a:r>
              <a:rPr lang="ru-RU" sz="2200" dirty="0" err="1" smtClean="0"/>
              <a:t>мавжуддир</a:t>
            </a:r>
            <a:r>
              <a:rPr lang="ru-RU" sz="2200" dirty="0" smtClean="0"/>
              <a: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3644900"/>
            <a:ext cx="36480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48" name="Picture 6" descr="j0287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763" y="3573463"/>
            <a:ext cx="14652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j0299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7888" y="3644900"/>
            <a:ext cx="14478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158875" y="6015038"/>
            <a:ext cx="2670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Ахборотни алмашиш</a:t>
            </a:r>
            <a:endParaRPr lang="ru-RU" altLang="ru-RU" sz="2000"/>
          </a:p>
        </p:txBody>
      </p:sp>
      <p:sp>
        <p:nvSpPr>
          <p:cNvPr id="6151" name="Text Box 9"/>
          <p:cNvSpPr txBox="1">
            <a:spLocks noChangeArrowheads="1"/>
          </p:cNvSpPr>
          <p:nvPr/>
        </p:nvSpPr>
        <p:spPr bwMode="auto">
          <a:xfrm>
            <a:off x="7732713" y="6021388"/>
            <a:ext cx="84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Фикр </a:t>
            </a:r>
            <a:endParaRPr lang="ru-RU" altLang="ru-RU" sz="2000"/>
          </a:p>
        </p:txBody>
      </p:sp>
      <p:sp>
        <p:nvSpPr>
          <p:cNvPr id="6152" name="Text Box 10"/>
          <p:cNvSpPr txBox="1">
            <a:spLocks noChangeArrowheads="1"/>
          </p:cNvSpPr>
          <p:nvPr/>
        </p:nvSpPr>
        <p:spPr bwMode="auto">
          <a:xfrm>
            <a:off x="4630738" y="6056313"/>
            <a:ext cx="245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Молиявий келишув</a:t>
            </a:r>
            <a:endParaRPr lang="ru-RU" altLang="ru-RU" sz="200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23850" y="836613"/>
            <a:ext cx="8569325" cy="1800225"/>
          </a:xfrm>
        </p:spPr>
        <p:txBody>
          <a:bodyPr/>
          <a:lstStyle/>
          <a:p>
            <a:pPr>
              <a:lnSpc>
                <a:spcPct val="90000"/>
              </a:lnSpc>
              <a:defRPr/>
            </a:pPr>
            <a:r>
              <a:rPr lang="ru-RU" sz="2400" b="1">
                <a:effectLst>
                  <a:outerShdw blurRad="38100" dist="38100" dir="2700000" algn="tl">
                    <a:srgbClr val="C0C0C0"/>
                  </a:outerShdw>
                </a:effectLst>
              </a:rPr>
              <a:t>Сичқонча</a:t>
            </a:r>
            <a:r>
              <a:rPr lang="ru-RU" sz="2400"/>
              <a:t> ва </a:t>
            </a:r>
            <a:r>
              <a:rPr lang="ru-RU" sz="2400" b="1">
                <a:effectLst>
                  <a:outerShdw blurRad="38100" dist="38100" dir="2700000" algn="tl">
                    <a:srgbClr val="C0C0C0"/>
                  </a:outerShdw>
                </a:effectLst>
              </a:rPr>
              <a:t>трекбол</a:t>
            </a:r>
            <a:r>
              <a:rPr lang="ru-RU" sz="2400"/>
              <a:t> компьютерга ахборот</a:t>
            </a:r>
            <a:r>
              <a:rPr lang="uz-Cyrl-UZ" sz="2400"/>
              <a:t>лар</a:t>
            </a:r>
            <a:r>
              <a:rPr lang="ru-RU" sz="2400"/>
              <a:t>ни киритишнинг координатали </a:t>
            </a:r>
            <a:r>
              <a:rPr lang="uz-Cyrl-UZ" sz="2400"/>
              <a:t>қ</a:t>
            </a:r>
            <a:r>
              <a:rPr lang="ru-RU" sz="2400"/>
              <a:t>урилмалари </a:t>
            </a:r>
            <a:r>
              <a:rPr lang="uz-Cyrl-UZ" sz="2400"/>
              <a:t>ҳ</a:t>
            </a:r>
            <a:r>
              <a:rPr lang="ru-RU" sz="2400"/>
              <a:t>исобланади. Улар клавиатуранинг ўрнини тўлалигича алмаштира олмайди. Бу </a:t>
            </a:r>
            <a:r>
              <a:rPr lang="uz-Cyrl-UZ" sz="2400"/>
              <a:t>қ</a:t>
            </a:r>
            <a:r>
              <a:rPr lang="ru-RU" sz="2400"/>
              <a:t>урилмалар асосан икки ёки учта бош</a:t>
            </a:r>
            <a:r>
              <a:rPr lang="uz-Cyrl-UZ" sz="2400"/>
              <a:t>қ</a:t>
            </a:r>
            <a:r>
              <a:rPr lang="ru-RU" sz="2400"/>
              <a:t>арув тугмачасига эга</a:t>
            </a:r>
            <a:r>
              <a:rPr lang="uz-Cyrl-UZ" sz="2400"/>
              <a:t>дир.</a:t>
            </a:r>
            <a:endParaRPr lang="ru-RU" sz="2400"/>
          </a:p>
        </p:txBody>
      </p:sp>
      <p:pic>
        <p:nvPicPr>
          <p:cNvPr id="24579" name="Picture 7" descr="image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292600"/>
            <a:ext cx="2808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Rectangle 9"/>
          <p:cNvSpPr>
            <a:spLocks noGrp="1" noChangeArrowheads="1"/>
          </p:cNvSpPr>
          <p:nvPr>
            <p:ph type="title"/>
          </p:nvPr>
        </p:nvSpPr>
        <p:spPr>
          <a:xfrm>
            <a:off x="457200" y="115888"/>
            <a:ext cx="8229600" cy="706437"/>
          </a:xfrm>
        </p:spPr>
        <p:txBody>
          <a:bodyPr/>
          <a:lstStyle/>
          <a:p>
            <a:pPr>
              <a:defRPr/>
            </a:pPr>
            <a:r>
              <a:rPr lang="ru-RU" b="1">
                <a:effectLst>
                  <a:outerShdw blurRad="38100" dist="38100" dir="2700000" algn="tl">
                    <a:srgbClr val="C0C0C0"/>
                  </a:outerShdw>
                </a:effectLst>
                <a:cs typeface="Arial" charset="0"/>
              </a:rPr>
              <a:t>Сич</a:t>
            </a:r>
            <a:r>
              <a:rPr lang="uz-Cyrl-UZ" b="1">
                <a:effectLst>
                  <a:outerShdw blurRad="38100" dist="38100" dir="2700000" algn="tl">
                    <a:srgbClr val="C0C0C0"/>
                  </a:outerShdw>
                </a:effectLst>
                <a:cs typeface="Arial" charset="0"/>
              </a:rPr>
              <a:t>қ</a:t>
            </a:r>
            <a:r>
              <a:rPr lang="ru-RU" b="1">
                <a:effectLst>
                  <a:outerShdw blurRad="38100" dist="38100" dir="2700000" algn="tl">
                    <a:srgbClr val="C0C0C0"/>
                  </a:outerShdw>
                </a:effectLst>
                <a:cs typeface="Arial" charset="0"/>
              </a:rPr>
              <a:t>онча</a:t>
            </a:r>
          </a:p>
        </p:txBody>
      </p:sp>
      <p:pic>
        <p:nvPicPr>
          <p:cNvPr id="2458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781300"/>
            <a:ext cx="46799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58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781300"/>
            <a:ext cx="2857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3" name="Text Box 12"/>
          <p:cNvSpPr txBox="1">
            <a:spLocks noChangeArrowheads="1"/>
          </p:cNvSpPr>
          <p:nvPr/>
        </p:nvSpPr>
        <p:spPr bwMode="auto">
          <a:xfrm>
            <a:off x="5718175" y="6308725"/>
            <a:ext cx="13446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200" b="1"/>
              <a:t>Трекбол</a:t>
            </a:r>
            <a:endParaRPr lang="ru-RU" altLang="ru-RU" sz="2200" b="1"/>
          </a:p>
        </p:txBody>
      </p:sp>
      <p:sp>
        <p:nvSpPr>
          <p:cNvPr id="24584" name="Text Box 13"/>
          <p:cNvSpPr txBox="1">
            <a:spLocks noChangeArrowheads="1"/>
          </p:cNvSpPr>
          <p:nvPr/>
        </p:nvSpPr>
        <p:spPr bwMode="auto">
          <a:xfrm>
            <a:off x="1331913" y="6237288"/>
            <a:ext cx="15160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200" b="1"/>
              <a:t>Сичқонча</a:t>
            </a:r>
            <a:endParaRPr lang="ru-RU" altLang="ru-RU" sz="2200" b="1"/>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50825" y="981075"/>
            <a:ext cx="8642350" cy="2735263"/>
          </a:xfrm>
        </p:spPr>
        <p:txBody>
          <a:bodyPr/>
          <a:lstStyle/>
          <a:p>
            <a:r>
              <a:rPr lang="ru-RU" altLang="ru-RU" sz="2200" b="1" smtClean="0"/>
              <a:t>Принтер </a:t>
            </a:r>
            <a:r>
              <a:rPr lang="uz-Cyrl-UZ" altLang="ru-RU" sz="2200" smtClean="0"/>
              <a:t>- </a:t>
            </a:r>
            <a:r>
              <a:rPr lang="ru-RU" altLang="ru-RU" sz="2200" smtClean="0"/>
              <a:t>маълумотларни </a:t>
            </a:r>
            <a:r>
              <a:rPr lang="uz-Cyrl-UZ" altLang="ru-RU" sz="2200" smtClean="0"/>
              <a:t>қ</a:t>
            </a:r>
            <a:r>
              <a:rPr lang="ru-RU" altLang="ru-RU" sz="2200" smtClean="0"/>
              <a:t>о</a:t>
            </a:r>
            <a:r>
              <a:rPr lang="uz-Cyrl-UZ" altLang="ru-RU" sz="2200" smtClean="0"/>
              <a:t>ғ</a:t>
            </a:r>
            <a:r>
              <a:rPr lang="ru-RU" altLang="ru-RU" sz="2200" smtClean="0"/>
              <a:t>озга чи</a:t>
            </a:r>
            <a:r>
              <a:rPr lang="uz-Cyrl-UZ" altLang="ru-RU" sz="2200" smtClean="0"/>
              <a:t>қ</a:t>
            </a:r>
            <a:r>
              <a:rPr lang="ru-RU" altLang="ru-RU" sz="2200" smtClean="0"/>
              <a:t>арувчи </a:t>
            </a:r>
            <a:r>
              <a:rPr lang="uz-Cyrl-UZ" altLang="ru-RU" sz="2200" smtClean="0"/>
              <a:t>қ</a:t>
            </a:r>
            <a:r>
              <a:rPr lang="ru-RU" altLang="ru-RU" sz="2200" smtClean="0"/>
              <a:t>урилма. Барча принтерлар матнли маълумот</a:t>
            </a:r>
            <a:r>
              <a:rPr lang="uz-Cyrl-UZ" altLang="ru-RU" sz="2200" smtClean="0"/>
              <a:t>ларн</a:t>
            </a:r>
            <a:r>
              <a:rPr lang="ru-RU" altLang="ru-RU" sz="2200" smtClean="0"/>
              <a:t>и, кўпчилиги эса расм ва график</a:t>
            </a:r>
            <a:r>
              <a:rPr lang="uz-Cyrl-UZ" altLang="ru-RU" sz="2200" smtClean="0"/>
              <a:t> маълумотларни рангли кўринишда қ</a:t>
            </a:r>
            <a:r>
              <a:rPr lang="ru-RU" altLang="ru-RU" sz="2200" smtClean="0"/>
              <a:t>о</a:t>
            </a:r>
            <a:r>
              <a:rPr lang="uz-Cyrl-UZ" altLang="ru-RU" sz="2200" smtClean="0"/>
              <a:t>ғ</a:t>
            </a:r>
            <a:r>
              <a:rPr lang="ru-RU" altLang="ru-RU" sz="2200" smtClean="0"/>
              <a:t>озга чи</a:t>
            </a:r>
            <a:r>
              <a:rPr lang="uz-Cyrl-UZ" altLang="ru-RU" sz="2200" smtClean="0"/>
              <a:t>қ</a:t>
            </a:r>
            <a:r>
              <a:rPr lang="ru-RU" altLang="ru-RU" sz="2200" smtClean="0"/>
              <a:t>аради.</a:t>
            </a:r>
            <a:endParaRPr lang="uz-Cyrl-UZ" altLang="ru-RU" sz="2200" smtClean="0"/>
          </a:p>
          <a:p>
            <a:r>
              <a:rPr lang="ru-RU" altLang="ru-RU" sz="2200" smtClean="0"/>
              <a:t>Принтерларнинг </a:t>
            </a:r>
            <a:r>
              <a:rPr lang="uz-Cyrl-UZ" altLang="ru-RU" sz="2200" smtClean="0"/>
              <a:t>қ</a:t>
            </a:r>
            <a:r>
              <a:rPr lang="ru-RU" altLang="ru-RU" sz="2200" smtClean="0"/>
              <a:t>уйидаги турлари мавжуд: </a:t>
            </a:r>
            <a:endParaRPr lang="uz-Cyrl-UZ" altLang="ru-RU" sz="2200" smtClean="0"/>
          </a:p>
          <a:p>
            <a:pPr lvl="1"/>
            <a:r>
              <a:rPr lang="ru-RU" altLang="ru-RU" sz="2200" i="1" smtClean="0"/>
              <a:t>матрицали</a:t>
            </a:r>
            <a:endParaRPr lang="uz-Cyrl-UZ" altLang="ru-RU" sz="2200" i="1" smtClean="0"/>
          </a:p>
          <a:p>
            <a:pPr lvl="1"/>
            <a:r>
              <a:rPr lang="ru-RU" altLang="ru-RU" sz="2200" i="1" smtClean="0"/>
              <a:t>пурковчи</a:t>
            </a:r>
            <a:endParaRPr lang="uz-Cyrl-UZ" altLang="ru-RU" sz="2200" i="1" smtClean="0"/>
          </a:p>
          <a:p>
            <a:pPr lvl="1"/>
            <a:r>
              <a:rPr lang="ru-RU" altLang="ru-RU" sz="2200" i="1" smtClean="0"/>
              <a:t>лазерли</a:t>
            </a:r>
            <a:endParaRPr lang="ru-RU" altLang="ru-RU" sz="2200" smtClean="0"/>
          </a:p>
        </p:txBody>
      </p:sp>
      <p:sp>
        <p:nvSpPr>
          <p:cNvPr id="58375" name="Rectangle 7"/>
          <p:cNvSpPr>
            <a:spLocks noGrp="1" noChangeArrowheads="1"/>
          </p:cNvSpPr>
          <p:nvPr>
            <p:ph type="title"/>
          </p:nvPr>
        </p:nvSpPr>
        <p:spPr>
          <a:xfrm>
            <a:off x="457200" y="57150"/>
            <a:ext cx="8229600" cy="850900"/>
          </a:xfrm>
        </p:spPr>
        <p:txBody>
          <a:bodyPr/>
          <a:lstStyle/>
          <a:p>
            <a:pPr>
              <a:defRPr/>
            </a:pPr>
            <a:r>
              <a:rPr lang="uz-Cyrl-UZ" b="1">
                <a:effectLst>
                  <a:outerShdw blurRad="38100" dist="38100" dir="2700000" algn="tl">
                    <a:srgbClr val="C0C0C0"/>
                  </a:outerShdw>
                </a:effectLst>
                <a:cs typeface="Arial" charset="0"/>
              </a:rPr>
              <a:t>Чоп этиш қурилмалари</a:t>
            </a:r>
            <a:endParaRPr lang="ru-RU" b="1">
              <a:effectLst>
                <a:outerShdw blurRad="38100" dist="38100" dir="2700000" algn="tl">
                  <a:srgbClr val="C0C0C0"/>
                </a:outerShdw>
              </a:effectLst>
              <a:cs typeface="Arial" charset="0"/>
            </a:endParaRPr>
          </a:p>
        </p:txBody>
      </p:sp>
      <p:pic>
        <p:nvPicPr>
          <p:cNvPr id="256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789363"/>
            <a:ext cx="273685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789363"/>
            <a:ext cx="2879725"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56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3789363"/>
            <a:ext cx="27733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7" name="Text Box 11"/>
          <p:cNvSpPr txBox="1">
            <a:spLocks noChangeArrowheads="1"/>
          </p:cNvSpPr>
          <p:nvPr/>
        </p:nvSpPr>
        <p:spPr bwMode="auto">
          <a:xfrm>
            <a:off x="735013" y="6308725"/>
            <a:ext cx="1647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200"/>
              <a:t>Матрицали</a:t>
            </a:r>
            <a:endParaRPr lang="ru-RU" altLang="ru-RU" sz="2200"/>
          </a:p>
        </p:txBody>
      </p:sp>
      <p:sp>
        <p:nvSpPr>
          <p:cNvPr id="25608" name="Text Box 12"/>
          <p:cNvSpPr txBox="1">
            <a:spLocks noChangeArrowheads="1"/>
          </p:cNvSpPr>
          <p:nvPr/>
        </p:nvSpPr>
        <p:spPr bwMode="auto">
          <a:xfrm>
            <a:off x="3937000" y="6308725"/>
            <a:ext cx="1282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200"/>
              <a:t>Лазерли</a:t>
            </a:r>
            <a:endParaRPr lang="ru-RU" altLang="ru-RU" sz="2200"/>
          </a:p>
        </p:txBody>
      </p:sp>
      <p:sp>
        <p:nvSpPr>
          <p:cNvPr id="25609" name="Text Box 13"/>
          <p:cNvSpPr txBox="1">
            <a:spLocks noChangeArrowheads="1"/>
          </p:cNvSpPr>
          <p:nvPr/>
        </p:nvSpPr>
        <p:spPr bwMode="auto">
          <a:xfrm>
            <a:off x="6877050" y="6315075"/>
            <a:ext cx="14874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200"/>
              <a:t>Пурковчи </a:t>
            </a:r>
            <a:endParaRPr lang="ru-RU" altLang="ru-RU" sz="220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395288" y="1341438"/>
            <a:ext cx="8424862" cy="1655762"/>
          </a:xfrm>
        </p:spPr>
        <p:txBody>
          <a:bodyPr/>
          <a:lstStyle/>
          <a:p>
            <a:pPr>
              <a:defRPr/>
            </a:pPr>
            <a:r>
              <a:rPr lang="ru-RU" sz="2200" b="1">
                <a:effectLst>
                  <a:outerShdw blurRad="38100" dist="38100" dir="2700000" algn="tl">
                    <a:srgbClr val="C0C0C0"/>
                  </a:outerShdw>
                </a:effectLst>
              </a:rPr>
              <a:t>Сканер</a:t>
            </a:r>
            <a:r>
              <a:rPr lang="ru-RU" sz="2200"/>
              <a:t> - компьютерга матн, расм, слайд, фотосурат кўринишида ифодаланган тасвирлар ва бошқа график ахборотларни автоматик равишда киритишга м</a:t>
            </a:r>
            <a:r>
              <a:rPr lang="uz-Cyrl-UZ" sz="2200"/>
              <a:t>ў</a:t>
            </a:r>
            <a:r>
              <a:rPr lang="ru-RU" sz="2200"/>
              <a:t>лжалланган қурилмадир.</a:t>
            </a:r>
          </a:p>
        </p:txBody>
      </p:sp>
      <p:sp>
        <p:nvSpPr>
          <p:cNvPr id="61446" name="Rectangle 6"/>
          <p:cNvSpPr>
            <a:spLocks noGrp="1" noChangeArrowheads="1"/>
          </p:cNvSpPr>
          <p:nvPr>
            <p:ph type="title"/>
          </p:nvPr>
        </p:nvSpPr>
        <p:spPr>
          <a:xfrm>
            <a:off x="457200" y="131763"/>
            <a:ext cx="8229600" cy="993775"/>
          </a:xfrm>
        </p:spPr>
        <p:txBody>
          <a:bodyPr/>
          <a:lstStyle/>
          <a:p>
            <a:pPr>
              <a:defRPr/>
            </a:pPr>
            <a:r>
              <a:rPr lang="uz-Cyrl-UZ" sz="3200" b="1">
                <a:effectLst>
                  <a:outerShdw blurRad="38100" dist="38100" dir="2700000" algn="tl">
                    <a:srgbClr val="C0C0C0"/>
                  </a:outerShdw>
                </a:effectLst>
              </a:rPr>
              <a:t>Маълумотларни рақамли кўринишга ўгирувчи воситалар</a:t>
            </a:r>
            <a:endParaRPr lang="ru-RU" sz="3200" b="1">
              <a:effectLst>
                <a:outerShdw blurRad="38100" dist="38100" dir="2700000" algn="tl">
                  <a:srgbClr val="C0C0C0"/>
                </a:outerShdw>
              </a:effectLst>
            </a:endParaRPr>
          </a:p>
        </p:txBody>
      </p:sp>
      <p:pic>
        <p:nvPicPr>
          <p:cNvPr id="266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803650"/>
            <a:ext cx="2647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3" y="2924175"/>
            <a:ext cx="25590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860800"/>
            <a:ext cx="267335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sid1_7797_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3246438"/>
            <a:ext cx="421481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457200" y="274638"/>
            <a:ext cx="8229600" cy="850900"/>
          </a:xfrm>
        </p:spPr>
        <p:txBody>
          <a:bodyPr/>
          <a:lstStyle/>
          <a:p>
            <a:pPr eaLnBrk="1" hangingPunct="1"/>
            <a:r>
              <a:rPr lang="uz-Cyrl-UZ" altLang="ru-RU" sz="3600" b="1" smtClean="0">
                <a:latin typeface="Times New Roman" panose="02020603050405020304" pitchFamily="18" charset="0"/>
              </a:rPr>
              <a:t>Видеопроектор  ва экран</a:t>
            </a:r>
            <a:endParaRPr lang="ru-RU" altLang="ru-RU" sz="3600" b="1" smtClean="0">
              <a:latin typeface="Times New Roman" panose="02020603050405020304" pitchFamily="18" charset="0"/>
            </a:endParaRPr>
          </a:p>
        </p:txBody>
      </p:sp>
      <p:sp>
        <p:nvSpPr>
          <p:cNvPr id="27652" name="Rectangle 3"/>
          <p:cNvSpPr>
            <a:spLocks noGrp="1" noChangeArrowheads="1"/>
          </p:cNvSpPr>
          <p:nvPr>
            <p:ph type="body" idx="1"/>
          </p:nvPr>
        </p:nvSpPr>
        <p:spPr>
          <a:xfrm>
            <a:off x="182563" y="1625600"/>
            <a:ext cx="5389562" cy="4303713"/>
          </a:xfrm>
        </p:spPr>
        <p:txBody>
          <a:bodyPr/>
          <a:lstStyle/>
          <a:p>
            <a:pPr algn="just" eaLnBrk="1" hangingPunct="1">
              <a:lnSpc>
                <a:spcPct val="80000"/>
              </a:lnSpc>
              <a:buFontTx/>
              <a:buNone/>
            </a:pPr>
            <a:r>
              <a:rPr lang="uz-Cyrl-UZ" altLang="ru-RU" sz="1800" smtClean="0">
                <a:latin typeface="Times New Roman" panose="02020603050405020304" pitchFamily="18" charset="0"/>
              </a:rPr>
              <a:t>      Проекторлар ва экранлар маълумотларни йирик ўлчамда тасвирлаш учун ишлатиладиган қурилмалардир. </a:t>
            </a:r>
          </a:p>
          <a:p>
            <a:pPr algn="just" eaLnBrk="1" hangingPunct="1">
              <a:lnSpc>
                <a:spcPct val="80000"/>
              </a:lnSpc>
              <a:buFontTx/>
              <a:buNone/>
            </a:pPr>
            <a:r>
              <a:rPr lang="uz-Cyrl-UZ" altLang="ru-RU" sz="1800" smtClean="0">
                <a:latin typeface="Times New Roman" panose="02020603050405020304" pitchFamily="18" charset="0"/>
              </a:rPr>
              <a:t>      Унда тасвир ўлчами экранда йирик ҳолатда акс эттирилади. Бу қурилмалар компьютер билан биргаликда фойдаланишга мўлжалланган бўлиб, кўпроқ катта аудиторияларда ва залларда ҳамда турли мажлисларда презинтация ва видеороликларни намойиш қилиш учун ишлатилади. </a:t>
            </a:r>
            <a:r>
              <a:rPr lang="uz-Cyrl-UZ" altLang="ru-RU" sz="1800" b="1" smtClean="0">
                <a:latin typeface="Times New Roman" panose="02020603050405020304" pitchFamily="18" charset="0"/>
              </a:rPr>
              <a:t>	</a:t>
            </a:r>
          </a:p>
          <a:p>
            <a:pPr algn="just" eaLnBrk="1" hangingPunct="1">
              <a:lnSpc>
                <a:spcPct val="80000"/>
              </a:lnSpc>
              <a:buFontTx/>
              <a:buNone/>
            </a:pPr>
            <a:r>
              <a:rPr lang="uz-Cyrl-UZ" altLang="ru-RU" sz="1800" b="1" smtClean="0">
                <a:latin typeface="Times New Roman" panose="02020603050405020304" pitchFamily="18" charset="0"/>
              </a:rPr>
              <a:t>      </a:t>
            </a:r>
          </a:p>
          <a:p>
            <a:pPr algn="just" eaLnBrk="1" hangingPunct="1">
              <a:lnSpc>
                <a:spcPct val="80000"/>
              </a:lnSpc>
              <a:buFontTx/>
              <a:buNone/>
            </a:pPr>
            <a:r>
              <a:rPr lang="uz-Cyrl-UZ" altLang="ru-RU" sz="1800" b="1" smtClean="0">
                <a:latin typeface="Times New Roman" panose="02020603050405020304" pitchFamily="18" charset="0"/>
              </a:rPr>
              <a:t>      Видеопроектор </a:t>
            </a:r>
            <a:r>
              <a:rPr lang="uz-Cyrl-UZ" altLang="ru-RU" sz="1800" smtClean="0">
                <a:latin typeface="Times New Roman" panose="02020603050405020304" pitchFamily="18" charset="0"/>
              </a:rPr>
              <a:t>компьютер ва шунга ўхшаш намойиш воситаларининг алоҳида қўшимча монитори ҳисобланиб, тасвирларни йирик ҳажмда тасвирлаш учун мўлжалланган.</a:t>
            </a:r>
          </a:p>
          <a:p>
            <a:pPr algn="just" eaLnBrk="1" hangingPunct="1">
              <a:lnSpc>
                <a:spcPct val="80000"/>
              </a:lnSpc>
              <a:buFontTx/>
              <a:buNone/>
            </a:pPr>
            <a:r>
              <a:rPr lang="en-US" altLang="ru-RU" sz="1800" b="1" smtClean="0">
                <a:latin typeface="Times New Roman" panose="02020603050405020304" pitchFamily="18" charset="0"/>
              </a:rPr>
              <a:t>	</a:t>
            </a:r>
            <a:endParaRPr lang="uz-Cyrl-UZ" altLang="ru-RU" sz="1800" b="1" smtClean="0">
              <a:latin typeface="Times New Roman" panose="02020603050405020304" pitchFamily="18" charset="0"/>
            </a:endParaRPr>
          </a:p>
          <a:p>
            <a:pPr algn="just" eaLnBrk="1" hangingPunct="1">
              <a:lnSpc>
                <a:spcPct val="80000"/>
              </a:lnSpc>
              <a:buFontTx/>
              <a:buNone/>
            </a:pPr>
            <a:r>
              <a:rPr lang="uz-Cyrl-UZ" altLang="ru-RU" sz="1800" b="1" smtClean="0">
                <a:latin typeface="Times New Roman" panose="02020603050405020304" pitchFamily="18" charset="0"/>
              </a:rPr>
              <a:t>     Экран</a:t>
            </a:r>
            <a:r>
              <a:rPr lang="uz-Cyrl-UZ" altLang="ru-RU" sz="1800" smtClean="0">
                <a:latin typeface="Times New Roman" panose="02020603050405020304" pitchFamily="18" charset="0"/>
              </a:rPr>
              <a:t> </a:t>
            </a:r>
            <a:r>
              <a:rPr lang="ru-RU" altLang="ru-RU" sz="1800" smtClean="0">
                <a:latin typeface="Times New Roman" panose="02020603050405020304" pitchFamily="18" charset="0"/>
              </a:rPr>
              <a:t>- </a:t>
            </a:r>
            <a:r>
              <a:rPr lang="uz-Cyrl-UZ" altLang="ru-RU" sz="1800" smtClean="0">
                <a:latin typeface="Times New Roman" panose="02020603050405020304" pitchFamily="18" charset="0"/>
              </a:rPr>
              <a:t>видеопроектор орқали ёритилаётган материалларни ўзида тасвирловчи элемент.</a:t>
            </a:r>
            <a:endParaRPr lang="ru-RU" altLang="ru-RU" sz="1800" smtClean="0">
              <a:latin typeface="Times New Roman" panose="02020603050405020304" pitchFamily="18" charset="0"/>
            </a:endParaRPr>
          </a:p>
          <a:p>
            <a:pPr algn="just" eaLnBrk="1" hangingPunct="1">
              <a:lnSpc>
                <a:spcPct val="80000"/>
              </a:lnSpc>
              <a:buFontTx/>
              <a:buNone/>
            </a:pPr>
            <a:r>
              <a:rPr lang="uz-Cyrl-UZ" altLang="ru-RU" sz="1800" smtClean="0">
                <a:latin typeface="Times New Roman" panose="02020603050405020304" pitchFamily="18" charset="0"/>
              </a:rPr>
              <a:t>	</a:t>
            </a:r>
          </a:p>
          <a:p>
            <a:pPr eaLnBrk="1" hangingPunct="1">
              <a:lnSpc>
                <a:spcPct val="80000"/>
              </a:lnSpc>
              <a:buFontTx/>
              <a:buNone/>
            </a:pPr>
            <a:r>
              <a:rPr lang="en-US" altLang="ru-RU" sz="1800" smtClean="0">
                <a:latin typeface="Times New Roman" panose="02020603050405020304" pitchFamily="18" charset="0"/>
              </a:rPr>
              <a:t>		</a:t>
            </a:r>
            <a:endParaRPr lang="ru-RU" altLang="ru-RU" sz="1800" smtClean="0">
              <a:latin typeface="Times New Roman" panose="02020603050405020304" pitchFamily="18" charset="0"/>
            </a:endParaRP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2858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075613" cy="922337"/>
          </a:xfrm>
        </p:spPr>
        <p:txBody>
          <a:bodyPr/>
          <a:lstStyle/>
          <a:p>
            <a:pPr eaLnBrk="1" hangingPunct="1"/>
            <a:r>
              <a:rPr lang="uz-Cyrl-UZ" altLang="ru-RU" sz="3200" b="1" smtClean="0">
                <a:latin typeface="Times New Roman" panose="02020603050405020304" pitchFamily="18" charset="0"/>
              </a:rPr>
              <a:t>Ахборотларни сақловчи ва ташувчи воситалар: флешка, CD ва DVD дисклар</a:t>
            </a:r>
            <a:endParaRPr lang="ru-RU" altLang="ru-RU" b="1" smtClean="0"/>
          </a:p>
        </p:txBody>
      </p:sp>
      <p:sp>
        <p:nvSpPr>
          <p:cNvPr id="28675" name="Rectangle 3"/>
          <p:cNvSpPr>
            <a:spLocks noGrp="1" noChangeArrowheads="1"/>
          </p:cNvSpPr>
          <p:nvPr>
            <p:ph type="body" idx="1"/>
          </p:nvPr>
        </p:nvSpPr>
        <p:spPr>
          <a:xfrm>
            <a:off x="592138" y="1760538"/>
            <a:ext cx="5194300" cy="4525962"/>
          </a:xfrm>
        </p:spPr>
        <p:txBody>
          <a:bodyPr/>
          <a:lstStyle/>
          <a:p>
            <a:pPr algn="just" eaLnBrk="1" hangingPunct="1">
              <a:lnSpc>
                <a:spcPct val="80000"/>
              </a:lnSpc>
            </a:pPr>
            <a:r>
              <a:rPr lang="uz-Cyrl-UZ" altLang="ru-RU" sz="1600" b="1" smtClean="0">
                <a:latin typeface="Times New Roman" panose="02020603050405020304" pitchFamily="18" charset="0"/>
              </a:rPr>
              <a:t>Флеш дисклар</a:t>
            </a:r>
            <a:r>
              <a:rPr lang="uz-Cyrl-UZ" altLang="ru-RU" sz="1600" smtClean="0">
                <a:latin typeface="Times New Roman" panose="02020603050405020304" pitchFamily="18" charset="0"/>
              </a:rPr>
              <a:t> жуда катта ҳажмдаги ахборотни ўз ичига сиғдира оладиган ярим ўтказгичли элементлардан қурилган хотира. Ҳозирги кунда флеш хотираларнинг ҳажми 32 Гб гача бўлган ахборотни ўзига сиғдира олади. Флеш хотиралар ўлчам жиҳатидан жуда кичик бўлиб фойдаланиш учун жуда қулаш. </a:t>
            </a:r>
          </a:p>
          <a:p>
            <a:pPr algn="just" eaLnBrk="1" hangingPunct="1">
              <a:lnSpc>
                <a:spcPct val="80000"/>
              </a:lnSpc>
            </a:pPr>
            <a:endParaRPr lang="uz-Cyrl-UZ" altLang="ru-RU" sz="1600" smtClean="0">
              <a:latin typeface="Times New Roman" panose="02020603050405020304" pitchFamily="18" charset="0"/>
            </a:endParaRPr>
          </a:p>
          <a:p>
            <a:pPr algn="just" eaLnBrk="1" hangingPunct="1">
              <a:lnSpc>
                <a:spcPct val="80000"/>
              </a:lnSpc>
            </a:pPr>
            <a:r>
              <a:rPr lang="uz-Cyrl-UZ" altLang="ru-RU" sz="1600" b="1" smtClean="0">
                <a:latin typeface="Times New Roman" panose="02020603050405020304" pitchFamily="18" charset="0"/>
              </a:rPr>
              <a:t>CD дисклар</a:t>
            </a:r>
            <a:r>
              <a:rPr lang="uz-Cyrl-UZ" altLang="ru-RU" sz="1600" smtClean="0">
                <a:latin typeface="Times New Roman" panose="02020603050405020304" pitchFamily="18" charset="0"/>
              </a:rPr>
              <a:t> – бу компакт диск сўзларининг бош ҳарфларидан олинган номли дисклар бўлиб, ахборотларни сақлаш учун оптик юзадан иборат, юмалоқ диск кўринишидаги ахборот ташувчи ҳисобланади. Компакт дисклар 700 Мбайт ҳажмга эга бўлиб, унга маълумот диск ўқувчи қурилманинг лазер нури ёрдамида ёзилади ва ўқилади.</a:t>
            </a:r>
          </a:p>
          <a:p>
            <a:pPr algn="just" eaLnBrk="1" hangingPunct="1">
              <a:lnSpc>
                <a:spcPct val="80000"/>
              </a:lnSpc>
            </a:pPr>
            <a:endParaRPr lang="uz-Cyrl-UZ" altLang="ru-RU" sz="1600" smtClean="0">
              <a:latin typeface="Times New Roman" panose="02020603050405020304" pitchFamily="18" charset="0"/>
            </a:endParaRPr>
          </a:p>
          <a:p>
            <a:pPr algn="just" eaLnBrk="1" hangingPunct="1">
              <a:lnSpc>
                <a:spcPct val="80000"/>
              </a:lnSpc>
            </a:pPr>
            <a:r>
              <a:rPr lang="uz-Cyrl-UZ" altLang="ru-RU" sz="1600" b="1" smtClean="0">
                <a:latin typeface="Times New Roman" panose="02020603050405020304" pitchFamily="18" charset="0"/>
              </a:rPr>
              <a:t>DVD дисклар</a:t>
            </a:r>
            <a:r>
              <a:rPr lang="uz-Cyrl-UZ" altLang="ru-RU" sz="1600" smtClean="0">
                <a:latin typeface="Times New Roman" panose="02020603050405020304" pitchFamily="18" charset="0"/>
              </a:rPr>
              <a:t> – бу дижитал видео диск сўзларининг бош ҳарфидан иборат номли дисклар ҳисобланади. Бу дисклар 4.5 Гбайт ҳажмга эга бўлиб, CD дискларга нисбатан 7 баробар кўп ахборот сиғдириши мумкин.</a:t>
            </a:r>
            <a:endParaRPr lang="ru-RU" altLang="ru-RU" sz="1600" smtClean="0">
              <a:latin typeface="Times New Roman" panose="02020603050405020304" pitchFamily="18" charset="0"/>
            </a:endParaRPr>
          </a:p>
        </p:txBody>
      </p:sp>
      <p:pic>
        <p:nvPicPr>
          <p:cNvPr id="28676" name="Содержимое 3" descr="Flesh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663" y="1557338"/>
            <a:ext cx="17113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486886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13" y="3068638"/>
            <a:ext cx="1455737"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uz-Cyrl-UZ" altLang="ru-RU" b="1" smtClean="0"/>
              <a:t>Қаттиқ </a:t>
            </a:r>
            <a:r>
              <a:rPr lang="ru-RU" altLang="ru-RU" b="1" smtClean="0"/>
              <a:t>диск</a:t>
            </a:r>
            <a:r>
              <a:rPr lang="uz-Cyrl-UZ" altLang="ru-RU" b="1" smtClean="0"/>
              <a:t>лар ва</a:t>
            </a:r>
            <a:r>
              <a:rPr lang="ru-RU" altLang="ru-RU" b="1" smtClean="0"/>
              <a:t> </a:t>
            </a:r>
            <a:r>
              <a:rPr lang="en-US" altLang="ru-RU" b="1" smtClean="0"/>
              <a:t>CDROM</a:t>
            </a:r>
            <a:endParaRPr lang="ru-RU" altLang="ru-RU" smtClean="0"/>
          </a:p>
        </p:txBody>
      </p:sp>
      <p:sp>
        <p:nvSpPr>
          <p:cNvPr id="29699" name="Content Placeholder 2"/>
          <p:cNvSpPr>
            <a:spLocks noGrp="1"/>
          </p:cNvSpPr>
          <p:nvPr>
            <p:ph idx="1"/>
          </p:nvPr>
        </p:nvSpPr>
        <p:spPr>
          <a:xfrm>
            <a:off x="428625" y="4857750"/>
            <a:ext cx="8229600" cy="1714500"/>
          </a:xfrm>
        </p:spPr>
        <p:txBody>
          <a:bodyPr/>
          <a:lstStyle/>
          <a:p>
            <a:r>
              <a:rPr lang="uz-Cyrl-UZ" altLang="ru-RU" sz="1800" smtClean="0"/>
              <a:t>Асосий плата таркибида, ташқи хотира қурилмаларини, айниқса қаттиқ дисклар ва ҳар хил дисководларни улаш </a:t>
            </a:r>
            <a:r>
              <a:rPr lang="ru-RU" altLang="ru-RU" sz="1800" smtClean="0"/>
              <a:t>мумкин</a:t>
            </a:r>
          </a:p>
          <a:p>
            <a:r>
              <a:rPr lang="ru-RU" altLang="ru-RU" sz="1800" smtClean="0"/>
              <a:t>Параметрлари: </a:t>
            </a:r>
            <a:endParaRPr lang="en-US" altLang="ru-RU" sz="1800" smtClean="0"/>
          </a:p>
          <a:p>
            <a:pPr lvl="1"/>
            <a:r>
              <a:rPr lang="ru-RU" altLang="ru-RU" sz="1600" smtClean="0"/>
              <a:t>ахборот </a:t>
            </a:r>
            <a:r>
              <a:rPr lang="uz-Cyrl-UZ" altLang="ru-RU" sz="1600" smtClean="0"/>
              <a:t>ҳ</a:t>
            </a:r>
            <a:r>
              <a:rPr lang="ru-RU" altLang="ru-RU" sz="1600" smtClean="0"/>
              <a:t>ажми, масалан Мбайт, Гбайт, Тбайт</a:t>
            </a:r>
          </a:p>
          <a:p>
            <a:pPr lvl="1"/>
            <a:r>
              <a:rPr lang="uz-Cyrl-UZ" altLang="ru-RU" sz="1600" smtClean="0"/>
              <a:t>Айланиш тезлиги, масалан 5400 </a:t>
            </a:r>
            <a:r>
              <a:rPr lang="en-US" altLang="ru-RU" sz="1600" smtClean="0"/>
              <a:t>rpm</a:t>
            </a:r>
            <a:endParaRPr lang="ru-RU" altLang="ru-RU" sz="1600"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571625"/>
            <a:ext cx="2932112"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00188"/>
            <a:ext cx="35972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490537"/>
          </a:xfrm>
        </p:spPr>
        <p:txBody>
          <a:bodyPr/>
          <a:lstStyle/>
          <a:p>
            <a:pPr>
              <a:defRPr/>
            </a:pPr>
            <a:r>
              <a:rPr lang="uz-Latn-UZ" sz="3600" b="1">
                <a:solidFill>
                  <a:schemeClr val="tx1"/>
                </a:solidFill>
                <a:effectLst>
                  <a:outerShdw blurRad="38100" dist="38100" dir="2700000" algn="tl">
                    <a:srgbClr val="C0C0C0"/>
                  </a:outerShdw>
                </a:effectLst>
              </a:rPr>
              <a:t>Мультимедиа воситалар</a:t>
            </a:r>
            <a:r>
              <a:rPr lang="uz-Cyrl-UZ" sz="3600" b="1">
                <a:solidFill>
                  <a:schemeClr val="tx1"/>
                </a:solidFill>
                <a:effectLst>
                  <a:outerShdw blurRad="38100" dist="38100" dir="2700000" algn="tl">
                    <a:srgbClr val="C0C0C0"/>
                  </a:outerShdw>
                </a:effectLst>
              </a:rPr>
              <a:t>и</a:t>
            </a:r>
            <a:endParaRPr lang="ru-RU" sz="3600" b="1">
              <a:solidFill>
                <a:schemeClr val="tx1"/>
              </a:solidFill>
              <a:effectLst>
                <a:outerShdw blurRad="38100" dist="38100" dir="2700000" algn="tl">
                  <a:srgbClr val="C0C0C0"/>
                </a:outerShdw>
              </a:effectLst>
            </a:endParaRPr>
          </a:p>
        </p:txBody>
      </p:sp>
      <p:sp>
        <p:nvSpPr>
          <p:cNvPr id="30723" name="Rectangle 3"/>
          <p:cNvSpPr>
            <a:spLocks noGrp="1" noChangeArrowheads="1"/>
          </p:cNvSpPr>
          <p:nvPr>
            <p:ph type="body" idx="1"/>
          </p:nvPr>
        </p:nvSpPr>
        <p:spPr>
          <a:xfrm>
            <a:off x="466725" y="1052513"/>
            <a:ext cx="8208963" cy="3529012"/>
          </a:xfrm>
        </p:spPr>
        <p:txBody>
          <a:bodyPr/>
          <a:lstStyle/>
          <a:p>
            <a:pPr algn="just">
              <a:lnSpc>
                <a:spcPct val="90000"/>
              </a:lnSpc>
              <a:spcBef>
                <a:spcPct val="30000"/>
              </a:spcBef>
              <a:buFontTx/>
              <a:buNone/>
            </a:pPr>
            <a:r>
              <a:rPr lang="uz-Latn-UZ" altLang="ru-RU" sz="2000" b="1" smtClean="0"/>
              <a:t>Мультимедиа воситалари</a:t>
            </a:r>
            <a:r>
              <a:rPr lang="uz-Cyrl-UZ" altLang="ru-RU" sz="2000" smtClean="0"/>
              <a:t> ёрдамида ахборотларни матнли, тасвирли, товушли ва анимацияли кўринишда намойиш этиш мумкин.</a:t>
            </a:r>
          </a:p>
          <a:p>
            <a:pPr algn="just">
              <a:lnSpc>
                <a:spcPct val="90000"/>
              </a:lnSpc>
              <a:spcBef>
                <a:spcPct val="30000"/>
              </a:spcBef>
              <a:buFontTx/>
              <a:buNone/>
            </a:pPr>
            <a:r>
              <a:rPr lang="uz-Latn-UZ" altLang="ru-RU" sz="2000" b="1" smtClean="0"/>
              <a:t>Мультимедиа воситалари</a:t>
            </a:r>
            <a:r>
              <a:rPr lang="ru-RU" altLang="ru-RU" sz="2000" b="1" smtClean="0"/>
              <a:t> бу: </a:t>
            </a:r>
          </a:p>
          <a:p>
            <a:pPr lvl="1">
              <a:lnSpc>
                <a:spcPct val="90000"/>
              </a:lnSpc>
              <a:spcBef>
                <a:spcPct val="30000"/>
              </a:spcBef>
            </a:pPr>
            <a:r>
              <a:rPr lang="ru-RU" altLang="ru-RU" sz="2000" b="1" smtClean="0"/>
              <a:t>нутқли ахборотни</a:t>
            </a:r>
            <a:r>
              <a:rPr lang="ru-RU" altLang="ru-RU" sz="2000" smtClean="0"/>
              <a:t> киритиш-чиқариш қурилмалари</a:t>
            </a:r>
            <a:r>
              <a:rPr lang="uz-Cyrl-UZ" altLang="ru-RU" sz="2000" smtClean="0"/>
              <a:t> (</a:t>
            </a:r>
            <a:r>
              <a:rPr lang="ru-RU" altLang="ru-RU" sz="2000" smtClean="0"/>
              <a:t>микрофон</a:t>
            </a:r>
            <a:r>
              <a:rPr lang="uz-Cyrl-UZ" altLang="ru-RU" sz="2000" smtClean="0"/>
              <a:t>, </a:t>
            </a:r>
            <a:r>
              <a:rPr lang="ru-RU" altLang="ru-RU" sz="2000" smtClean="0"/>
              <a:t>кучайтиргичлар,  товуш  колонкалари</a:t>
            </a:r>
            <a:r>
              <a:rPr lang="uz-Cyrl-UZ" altLang="ru-RU" sz="2000" smtClean="0"/>
              <a:t>)</a:t>
            </a:r>
            <a:r>
              <a:rPr lang="ru-RU" altLang="ru-RU" sz="2000" smtClean="0"/>
              <a:t>;</a:t>
            </a:r>
            <a:endParaRPr lang="uz-Latn-UZ" altLang="ru-RU" sz="2000" smtClean="0"/>
          </a:p>
          <a:p>
            <a:pPr lvl="1">
              <a:lnSpc>
                <a:spcPct val="90000"/>
              </a:lnSpc>
              <a:spcBef>
                <a:spcPct val="30000"/>
              </a:spcBef>
            </a:pPr>
            <a:r>
              <a:rPr lang="uz-Cyrl-UZ" altLang="ru-RU" sz="2000" b="1" smtClean="0"/>
              <a:t>Анимацион ва видео</a:t>
            </a:r>
            <a:r>
              <a:rPr lang="uz-Cyrl-UZ" altLang="ru-RU" sz="2000" smtClean="0"/>
              <a:t> маълумотларни киритиш ва чиқариш қурилмалари (</a:t>
            </a:r>
            <a:r>
              <a:rPr lang="ru-RU" altLang="ru-RU" sz="2000" smtClean="0"/>
              <a:t>видеокамералар</a:t>
            </a:r>
            <a:r>
              <a:rPr lang="uz-Cyrl-UZ" altLang="ru-RU" sz="2000" smtClean="0"/>
              <a:t>, </a:t>
            </a:r>
            <a:r>
              <a:rPr lang="ru-RU" altLang="ru-RU" sz="2000" smtClean="0"/>
              <a:t>видео</a:t>
            </a:r>
            <a:r>
              <a:rPr lang="uz-Cyrl-UZ" altLang="ru-RU" sz="2000" smtClean="0"/>
              <a:t>проектор ва </a:t>
            </a:r>
            <a:r>
              <a:rPr lang="ru-RU" altLang="ru-RU" sz="2000" smtClean="0"/>
              <a:t>экранлар</a:t>
            </a:r>
            <a:r>
              <a:rPr lang="uz-Cyrl-UZ" altLang="ru-RU" sz="2000" smtClean="0"/>
              <a:t>)</a:t>
            </a:r>
            <a:endParaRPr lang="uz-Latn-UZ" altLang="ru-RU" sz="2000" smtClean="0"/>
          </a:p>
          <a:p>
            <a:pPr lvl="1">
              <a:lnSpc>
                <a:spcPct val="90000"/>
              </a:lnSpc>
              <a:spcBef>
                <a:spcPct val="30000"/>
              </a:spcBef>
            </a:pPr>
            <a:r>
              <a:rPr lang="ru-RU" altLang="ru-RU" sz="2000" b="1" smtClean="0"/>
              <a:t>товушли  ва  видео</a:t>
            </a:r>
            <a:r>
              <a:rPr lang="ru-RU" altLang="ru-RU" sz="2000" smtClean="0"/>
              <a:t>  </a:t>
            </a:r>
            <a:r>
              <a:rPr lang="uz-Cyrl-UZ" altLang="ru-RU" sz="2000" smtClean="0"/>
              <a:t>маълумотларни сақловчи </a:t>
            </a:r>
            <a:r>
              <a:rPr lang="ru-RU" altLang="ru-RU" sz="2000" smtClean="0"/>
              <a:t>оптик диск</a:t>
            </a:r>
            <a:r>
              <a:rPr lang="uz-Cyrl-UZ" altLang="ru-RU" sz="2000" smtClean="0"/>
              <a:t>лар</a:t>
            </a:r>
            <a:endParaRPr lang="ru-RU" altLang="ru-RU" sz="2000" smtClean="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868863"/>
            <a:ext cx="205105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365625"/>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797425"/>
            <a:ext cx="12541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4797425"/>
            <a:ext cx="20161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4375150"/>
            <a:ext cx="1358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uz-Cyrl-UZ" altLang="ru-RU" sz="3600" b="1" smtClean="0"/>
              <a:t>Модем тушунчаси ва унинг вазифаси</a:t>
            </a:r>
            <a:endParaRPr lang="ru-RU" altLang="ru-RU" sz="3600" b="1" smtClean="0"/>
          </a:p>
        </p:txBody>
      </p:sp>
      <p:sp>
        <p:nvSpPr>
          <p:cNvPr id="31747" name="Rectangle 3"/>
          <p:cNvSpPr>
            <a:spLocks noGrp="1" noChangeArrowheads="1"/>
          </p:cNvSpPr>
          <p:nvPr>
            <p:ph type="body" idx="1"/>
          </p:nvPr>
        </p:nvSpPr>
        <p:spPr>
          <a:xfrm>
            <a:off x="519113" y="1646238"/>
            <a:ext cx="8229600" cy="2070100"/>
          </a:xfrm>
        </p:spPr>
        <p:txBody>
          <a:bodyPr/>
          <a:lstStyle/>
          <a:p>
            <a:pPr algn="just" eaLnBrk="1" hangingPunct="1">
              <a:lnSpc>
                <a:spcPct val="80000"/>
              </a:lnSpc>
              <a:spcBef>
                <a:spcPct val="40000"/>
              </a:spcBef>
            </a:pPr>
            <a:r>
              <a:rPr lang="uz-Cyrl-UZ" altLang="ru-RU" sz="1700" smtClean="0"/>
              <a:t>Модем модулятор-демодулятор сўзларининг қисқартирилган шакли ҳисобланади. Модем сигнални (ахборот) телекоммуникация каналлар бўйлаб узатишни таъминлайди. </a:t>
            </a:r>
          </a:p>
          <a:p>
            <a:pPr algn="just" eaLnBrk="1" hangingPunct="1">
              <a:lnSpc>
                <a:spcPct val="80000"/>
              </a:lnSpc>
              <a:spcBef>
                <a:spcPct val="40000"/>
              </a:spcBef>
            </a:pPr>
            <a:r>
              <a:rPr lang="uz-Cyrl-UZ" altLang="ru-RU" sz="1700" smtClean="0"/>
              <a:t>Модем ёрдамида интернетда оддий аналог телефон тармоғи орқали боғланиш мумкин. Бундай модемларнинг назарий жиҳатдан энг юқори фойдаланиш тезлиги 56 Кб/сек. ни ташкил этади.</a:t>
            </a:r>
          </a:p>
          <a:p>
            <a:pPr algn="just" eaLnBrk="1" hangingPunct="1">
              <a:lnSpc>
                <a:spcPct val="80000"/>
              </a:lnSpc>
              <a:spcBef>
                <a:spcPct val="40000"/>
              </a:spcBef>
            </a:pPr>
            <a:r>
              <a:rPr lang="uz-Cyrl-UZ" altLang="ru-RU" sz="1700" smtClean="0"/>
              <a:t>Модем ички ва ташқи турларга бўлинади ва ҳар иккаласи ҳам интернетга ёки телекоммуникация тармоқларига уланиш учун хизмат қилади.</a:t>
            </a:r>
            <a:endParaRPr lang="ru-RU" altLang="ru-RU" sz="1700" smtClean="0"/>
          </a:p>
        </p:txBody>
      </p:sp>
      <p:pic>
        <p:nvPicPr>
          <p:cNvPr id="31748"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092575"/>
            <a:ext cx="208756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2" descr="Новый рисунок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3876675"/>
            <a:ext cx="20161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092575"/>
            <a:ext cx="2027237"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34"/>
          <p:cNvSpPr>
            <a:spLocks noChangeArrowheads="1"/>
          </p:cNvSpPr>
          <p:nvPr/>
        </p:nvSpPr>
        <p:spPr bwMode="auto">
          <a:xfrm>
            <a:off x="755650" y="5654675"/>
            <a:ext cx="247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ru-RU" altLang="ru-RU" sz="1800">
                <a:latin typeface="Verdana" panose="020B0604030504040204" pitchFamily="34" charset="0"/>
              </a:rPr>
              <a:t>Ташқи факс</a:t>
            </a:r>
            <a:r>
              <a:rPr lang="en-US" altLang="ru-RU" sz="1800">
                <a:latin typeface="Verdana" panose="020B0604030504040204" pitchFamily="34" charset="0"/>
                <a:sym typeface="Symbol" panose="05050102010706020507" pitchFamily="18" charset="2"/>
              </a:rPr>
              <a:t></a:t>
            </a:r>
            <a:r>
              <a:rPr lang="ru-RU" altLang="ru-RU" sz="1800">
                <a:latin typeface="Verdana" panose="020B0604030504040204" pitchFamily="34" charset="0"/>
              </a:rPr>
              <a:t>модем</a:t>
            </a:r>
            <a:r>
              <a:rPr lang="ru-RU" altLang="ru-RU" sz="1800">
                <a:latin typeface="Verdana" panose="020B0604030504040204" pitchFamily="34" charset="0"/>
                <a:sym typeface="Symbol" panose="05050102010706020507" pitchFamily="18" charset="2"/>
              </a:rPr>
              <a:t> </a:t>
            </a:r>
          </a:p>
        </p:txBody>
      </p:sp>
      <p:sp>
        <p:nvSpPr>
          <p:cNvPr id="31752" name="Rectangle 35"/>
          <p:cNvSpPr>
            <a:spLocks noChangeArrowheads="1"/>
          </p:cNvSpPr>
          <p:nvPr/>
        </p:nvSpPr>
        <p:spPr bwMode="auto">
          <a:xfrm>
            <a:off x="3851275" y="5654675"/>
            <a:ext cx="1952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ru-RU" altLang="ru-RU" sz="1800">
                <a:latin typeface="Verdana" panose="020B0604030504040204" pitchFamily="34" charset="0"/>
              </a:rPr>
              <a:t>Симсиз модем </a:t>
            </a:r>
          </a:p>
        </p:txBody>
      </p:sp>
      <p:sp>
        <p:nvSpPr>
          <p:cNvPr id="31753" name="Rectangle 36"/>
          <p:cNvSpPr>
            <a:spLocks noChangeArrowheads="1"/>
          </p:cNvSpPr>
          <p:nvPr/>
        </p:nvSpPr>
        <p:spPr bwMode="auto">
          <a:xfrm>
            <a:off x="6875463" y="5654675"/>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ru-RU" altLang="ru-RU" sz="1800">
                <a:latin typeface="Verdana" panose="020B0604030504040204" pitchFamily="34" charset="0"/>
              </a:rPr>
              <a:t>Ички модем </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468313" y="2276475"/>
            <a:ext cx="4464050" cy="3744913"/>
          </a:xfrm>
        </p:spPr>
        <p:txBody>
          <a:bodyPr/>
          <a:lstStyle/>
          <a:p>
            <a:pPr>
              <a:spcBef>
                <a:spcPct val="40000"/>
              </a:spcBef>
              <a:buFontTx/>
              <a:buNone/>
              <a:defRPr/>
            </a:pPr>
            <a:r>
              <a:rPr lang="uz-Cyrl-UZ" sz="2000" b="1">
                <a:effectLst>
                  <a:outerShdw blurRad="38100" dist="38100" dir="2700000" algn="tl">
                    <a:srgbClr val="C0C0C0"/>
                  </a:outerShdw>
                </a:effectLst>
              </a:rPr>
              <a:t>Коммуникация воситалари </a:t>
            </a:r>
            <a:r>
              <a:rPr lang="uz-Cyrl-UZ" sz="2000"/>
              <a:t>компьютерларни ўзаро ҳамда Интернет тармоғи билан боғлаш учун хизмат қилади ва улар орқали маълумотлар алмашинилади.</a:t>
            </a:r>
          </a:p>
          <a:p>
            <a:pPr>
              <a:spcBef>
                <a:spcPct val="40000"/>
              </a:spcBef>
              <a:buFontTx/>
              <a:buNone/>
              <a:defRPr/>
            </a:pPr>
            <a:r>
              <a:rPr lang="ru-RU" sz="2000" b="1">
                <a:effectLst>
                  <a:outerShdw blurRad="38100" dist="38100" dir="2700000" algn="tl">
                    <a:srgbClr val="C0C0C0"/>
                  </a:outerShdw>
                </a:effectLst>
              </a:rPr>
              <a:t>Модем</a:t>
            </a:r>
            <a:r>
              <a:rPr lang="uz-Cyrl-UZ" sz="2000"/>
              <a:t> </a:t>
            </a:r>
            <a:r>
              <a:rPr lang="ru-RU" sz="2000"/>
              <a:t>-</a:t>
            </a:r>
            <a:r>
              <a:rPr lang="uz-Cyrl-UZ" sz="2000"/>
              <a:t> </a:t>
            </a:r>
            <a:r>
              <a:rPr lang="ru-RU" sz="2000"/>
              <a:t>телефон тармоғи орқали компьютер билан алоқа </a:t>
            </a:r>
            <a:r>
              <a:rPr lang="uz-Cyrl-UZ" sz="2000"/>
              <a:t>қ</a:t>
            </a:r>
            <a:r>
              <a:rPr lang="ru-RU" sz="2000"/>
              <a:t>илиш имконини берувчи қурилмадир.</a:t>
            </a:r>
            <a:endParaRPr lang="uz-Cyrl-UZ" sz="2000"/>
          </a:p>
        </p:txBody>
      </p:sp>
      <p:sp>
        <p:nvSpPr>
          <p:cNvPr id="59397" name="Rectangle 5"/>
          <p:cNvSpPr>
            <a:spLocks noGrp="1" noChangeArrowheads="1"/>
          </p:cNvSpPr>
          <p:nvPr>
            <p:ph type="title"/>
          </p:nvPr>
        </p:nvSpPr>
        <p:spPr>
          <a:xfrm>
            <a:off x="457200" y="115888"/>
            <a:ext cx="8229600" cy="1441450"/>
          </a:xfrm>
        </p:spPr>
        <p:txBody>
          <a:bodyPr/>
          <a:lstStyle/>
          <a:p>
            <a:pPr>
              <a:defRPr/>
            </a:pPr>
            <a:r>
              <a:rPr lang="uz-Cyrl-UZ" sz="4000" b="1">
                <a:effectLst>
                  <a:outerShdw blurRad="38100" dist="38100" dir="2700000" algn="tl">
                    <a:srgbClr val="C0C0C0"/>
                  </a:outerShdw>
                </a:effectLst>
              </a:rPr>
              <a:t>Интернетга боғланиш воситалари</a:t>
            </a:r>
            <a:endParaRPr lang="ru-RU" sz="4000" b="1">
              <a:effectLst>
                <a:outerShdw blurRad="38100" dist="38100" dir="2700000" algn="tl">
                  <a:srgbClr val="C0C0C0"/>
                </a:outerShdw>
              </a:effectLst>
            </a:endParaRPr>
          </a:p>
        </p:txBody>
      </p:sp>
      <p:pic>
        <p:nvPicPr>
          <p:cNvPr id="327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074863"/>
            <a:ext cx="3602037"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68313" y="2565400"/>
            <a:ext cx="8229600" cy="1719263"/>
          </a:xfrm>
        </p:spPr>
        <p:txBody>
          <a:bodyPr/>
          <a:lstStyle/>
          <a:p>
            <a:pPr eaLnBrk="1" hangingPunct="1">
              <a:defRPr/>
            </a:pPr>
            <a:r>
              <a:rPr lang="uz-Cyrl-UZ" sz="4800" b="1" smtClean="0">
                <a:effectLst>
                  <a:outerShdw blurRad="38100" dist="38100" dir="2700000" algn="tl">
                    <a:srgbClr val="C0C0C0"/>
                  </a:outerShdw>
                </a:effectLst>
              </a:rPr>
              <a:t>Эътиборларингиз учун рахмат!</a:t>
            </a:r>
            <a:endParaRPr lang="ru-RU" sz="4800" b="1" smtClean="0">
              <a:effectLst>
                <a:outerShdw blurRad="38100" dist="38100" dir="2700000" algn="tl">
                  <a:srgbClr val="C0C0C0"/>
                </a:outerShdw>
              </a:effectLs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457200" y="274638"/>
            <a:ext cx="8229600" cy="655637"/>
          </a:xfrm>
        </p:spPr>
        <p:txBody>
          <a:bodyPr/>
          <a:lstStyle/>
          <a:p>
            <a:pPr eaLnBrk="1" hangingPunct="1"/>
            <a:r>
              <a:rPr lang="uz-Cyrl-UZ" altLang="ru-RU" sz="4000" b="1" smtClean="0"/>
              <a:t>Ахборот турлари</a:t>
            </a:r>
            <a:endParaRPr lang="ru-RU" altLang="ru-RU" sz="4000" b="1" smtClean="0"/>
          </a:p>
        </p:txBody>
      </p:sp>
      <p:sp>
        <p:nvSpPr>
          <p:cNvPr id="7171" name="Text Box 7"/>
          <p:cNvSpPr txBox="1">
            <a:spLocks noChangeArrowheads="1"/>
          </p:cNvSpPr>
          <p:nvPr/>
        </p:nvSpPr>
        <p:spPr bwMode="auto">
          <a:xfrm>
            <a:off x="374650" y="1268413"/>
            <a:ext cx="49895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uz-Cyrl-UZ" altLang="ru-RU" sz="1800" b="1"/>
              <a:t>Матн</a:t>
            </a:r>
            <a:r>
              <a:rPr lang="ru-RU" altLang="ru-RU" sz="1800"/>
              <a:t>. </a:t>
            </a:r>
            <a:r>
              <a:rPr lang="uz-Cyrl-UZ" altLang="ru-RU" sz="1800"/>
              <a:t>Матн – бу маълумотларни ифодалаш шакли</a:t>
            </a:r>
            <a:r>
              <a:rPr lang="ru-RU" altLang="ru-RU" sz="1800"/>
              <a:t> бўлиб, у</a:t>
            </a:r>
            <a:r>
              <a:rPr lang="uz-Cyrl-UZ" altLang="ru-RU" sz="1800"/>
              <a:t> мазмунан ягона, яхлит ва танланган тилнинг белгилари кетма</a:t>
            </a:r>
            <a:r>
              <a:rPr lang="ru-RU" altLang="ru-RU" sz="1800"/>
              <a:t>-</a:t>
            </a:r>
            <a:r>
              <a:rPr lang="uz-Cyrl-UZ" altLang="ru-RU" sz="1800"/>
              <a:t>кетлигидан иборат. Матн ҳужжат асосидир.</a:t>
            </a:r>
            <a:endParaRPr lang="ru-RU" altLang="ru-RU" sz="1800"/>
          </a:p>
        </p:txBody>
      </p:sp>
      <p:pic>
        <p:nvPicPr>
          <p:cNvPr id="7172" name="Picture 8" descr="Новый 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1260475"/>
            <a:ext cx="34686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9"/>
          <p:cNvSpPr txBox="1">
            <a:spLocks noChangeArrowheads="1"/>
          </p:cNvSpPr>
          <p:nvPr/>
        </p:nvSpPr>
        <p:spPr bwMode="auto">
          <a:xfrm>
            <a:off x="323850" y="2841625"/>
            <a:ext cx="48244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uz-Cyrl-UZ" altLang="ru-RU" sz="1800" b="1"/>
              <a:t>Тасвир.</a:t>
            </a:r>
            <a:r>
              <a:rPr lang="uz-Cyrl-UZ" altLang="ru-RU" sz="1800"/>
              <a:t> Тасвир – бу бирор воқеа, ҳодиса ёки жараёнларни ўзида ифодалаган расм бўлаклари ва ранглардан иборат маълумотдир. Фото, манзара, математик функциялар графиги ва шунга ўхшаш маълумотлар ҳисобланади.</a:t>
            </a:r>
            <a:endParaRPr lang="ru-RU" altLang="ru-RU" sz="1800"/>
          </a:p>
        </p:txBody>
      </p:sp>
      <p:pic>
        <p:nvPicPr>
          <p:cNvPr id="717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908300"/>
            <a:ext cx="33115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2"/>
          <p:cNvSpPr txBox="1">
            <a:spLocks noChangeArrowheads="1"/>
          </p:cNvSpPr>
          <p:nvPr/>
        </p:nvSpPr>
        <p:spPr bwMode="auto">
          <a:xfrm>
            <a:off x="395288" y="4987925"/>
            <a:ext cx="48244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uz-Cyrl-UZ" altLang="ru-RU" sz="1800" b="1"/>
              <a:t>Анимация. </a:t>
            </a:r>
            <a:r>
              <a:rPr lang="uz-Cyrl-UZ" altLang="ru-RU" sz="1800"/>
              <a:t>Анимация маълум тезликда тасвирларни алмаштириш маҳсулидир. Бунда маълум вақт оралиғида, маълум сондаги бир хил ўлчамга эга бўлган тасвирлар тезкор алмаштирилади.</a:t>
            </a:r>
            <a:r>
              <a:rPr lang="ru-RU" altLang="ru-RU" sz="1800"/>
              <a:t> </a:t>
            </a:r>
          </a:p>
        </p:txBody>
      </p:sp>
      <p:pic>
        <p:nvPicPr>
          <p:cNvPr id="7176" name="Picture 13" descr="helicoid_to_catenoid_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868863"/>
            <a:ext cx="23764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p:txBody>
          <a:bodyPr/>
          <a:lstStyle/>
          <a:p>
            <a:pPr eaLnBrk="1" hangingPunct="1"/>
            <a:r>
              <a:rPr lang="uz-Cyrl-UZ" altLang="ru-RU" sz="3600" b="1" smtClean="0"/>
              <a:t>Ахборотнинг ўлчови ва ҳажм бирликлари</a:t>
            </a:r>
            <a:endParaRPr lang="ru-RU" altLang="ru-RU" sz="3600" b="1" smtClean="0"/>
          </a:p>
        </p:txBody>
      </p:sp>
      <p:sp>
        <p:nvSpPr>
          <p:cNvPr id="8195" name="Rectangle 5"/>
          <p:cNvSpPr>
            <a:spLocks noGrp="1" noChangeArrowheads="1"/>
          </p:cNvSpPr>
          <p:nvPr>
            <p:ph type="body" idx="1"/>
          </p:nvPr>
        </p:nvSpPr>
        <p:spPr>
          <a:xfrm>
            <a:off x="457200" y="1600200"/>
            <a:ext cx="8362950" cy="4525963"/>
          </a:xfrm>
        </p:spPr>
        <p:txBody>
          <a:bodyPr/>
          <a:lstStyle/>
          <a:p>
            <a:pPr algn="just" eaLnBrk="1" hangingPunct="1">
              <a:lnSpc>
                <a:spcPct val="90000"/>
              </a:lnSpc>
              <a:spcBef>
                <a:spcPct val="50000"/>
              </a:spcBef>
            </a:pPr>
            <a:r>
              <a:rPr lang="uz-Cyrl-UZ" altLang="ru-RU" sz="1800" smtClean="0"/>
              <a:t>Ҳар қандай маҳсулотнинг ўлчов бирлиги мавжуд, масала</a:t>
            </a:r>
            <a:r>
              <a:rPr lang="ru-RU" altLang="ru-RU" sz="1800" smtClean="0"/>
              <a:t>н</a:t>
            </a:r>
            <a:r>
              <a:rPr lang="uz-Cyrl-UZ" altLang="ru-RU" sz="1800" smtClean="0"/>
              <a:t> литр, метр, километр, килограмм, вольт, ампер, кубометр ва бошқалар. </a:t>
            </a:r>
          </a:p>
          <a:p>
            <a:pPr algn="just" eaLnBrk="1" hangingPunct="1">
              <a:lnSpc>
                <a:spcPct val="90000"/>
              </a:lnSpc>
              <a:spcBef>
                <a:spcPct val="50000"/>
              </a:spcBef>
            </a:pPr>
            <a:r>
              <a:rPr lang="uz-Cyrl-UZ" altLang="ru-RU" sz="1800" smtClean="0"/>
              <a:t>Худди шунга ўхшаш ахборотнинг ҳам ўлчови мавжуд. Иккилик саноқ тизимида ахборотнинг энг кичик бирлиги бит ҳисобланади, бир бит бу битта “1” ёки битта “0”. </a:t>
            </a:r>
          </a:p>
          <a:p>
            <a:pPr algn="just" eaLnBrk="1" hangingPunct="1">
              <a:lnSpc>
                <a:spcPct val="90000"/>
              </a:lnSpc>
              <a:spcBef>
                <a:spcPct val="50000"/>
              </a:spcBef>
            </a:pPr>
            <a:r>
              <a:rPr lang="uz-Cyrl-UZ" altLang="ru-RU" sz="1800" smtClean="0"/>
              <a:t>Бунда сигналнинг мавжудлиги “1” билан ёки йўқлиги “0” билан ифодаланади. Битларнинг бутун деб қараладиган туташ кетма-кетлиги байт деб аталади. Байт 8 битга тенг деб қабул қилинган. </a:t>
            </a:r>
          </a:p>
          <a:p>
            <a:pPr algn="just" eaLnBrk="1" hangingPunct="1">
              <a:lnSpc>
                <a:spcPct val="90000"/>
              </a:lnSpc>
              <a:spcBef>
                <a:spcPct val="50000"/>
              </a:spcBef>
            </a:pPr>
            <a:r>
              <a:rPr lang="uz-Cyrl-UZ" altLang="ru-RU" sz="1800" smtClean="0"/>
              <a:t>Шунингдек катта ҳажмдаги маълумотлар сиғимини ўлчаш учун килобайт (кб), мегабайт (мб), гигабайт (гб), террабайт (тб) ва х.к.ўлчамлар мавжуд:</a:t>
            </a:r>
          </a:p>
          <a:p>
            <a:pPr lvl="1" eaLnBrk="1" hangingPunct="1">
              <a:lnSpc>
                <a:spcPct val="90000"/>
              </a:lnSpc>
              <a:spcBef>
                <a:spcPct val="50000"/>
              </a:spcBef>
            </a:pPr>
            <a:r>
              <a:rPr lang="uz-Cyrl-UZ" altLang="ru-RU" sz="1800" smtClean="0"/>
              <a:t>1 Кб =1024 байт, </a:t>
            </a:r>
          </a:p>
          <a:p>
            <a:pPr lvl="1" eaLnBrk="1" hangingPunct="1">
              <a:lnSpc>
                <a:spcPct val="90000"/>
              </a:lnSpc>
              <a:spcBef>
                <a:spcPct val="50000"/>
              </a:spcBef>
            </a:pPr>
            <a:r>
              <a:rPr lang="uz-Cyrl-UZ" altLang="ru-RU" sz="1800" smtClean="0"/>
              <a:t>1 Мб=1024 Кбайт,</a:t>
            </a:r>
          </a:p>
          <a:p>
            <a:pPr lvl="1" eaLnBrk="1" hangingPunct="1">
              <a:lnSpc>
                <a:spcPct val="90000"/>
              </a:lnSpc>
              <a:spcBef>
                <a:spcPct val="50000"/>
              </a:spcBef>
            </a:pPr>
            <a:r>
              <a:rPr lang="uz-Cyrl-UZ" altLang="ru-RU" sz="1800" smtClean="0"/>
              <a:t>1 Гб =1024 Мбайт,</a:t>
            </a:r>
          </a:p>
          <a:p>
            <a:pPr lvl="1" eaLnBrk="1" hangingPunct="1">
              <a:lnSpc>
                <a:spcPct val="90000"/>
              </a:lnSpc>
              <a:spcBef>
                <a:spcPct val="50000"/>
              </a:spcBef>
            </a:pPr>
            <a:r>
              <a:rPr lang="uz-Cyrl-UZ" altLang="ru-RU" sz="1800" smtClean="0"/>
              <a:t>1 Тб =1024 Гбайт.</a:t>
            </a:r>
            <a:endParaRPr lang="ru-RU" altLang="ru-RU" sz="1800" smtClean="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a:xfrm>
            <a:off x="457200" y="328613"/>
            <a:ext cx="8229600" cy="939800"/>
          </a:xfrm>
        </p:spPr>
        <p:txBody>
          <a:bodyPr/>
          <a:lstStyle/>
          <a:p>
            <a:pPr eaLnBrk="1" hangingPunct="1"/>
            <a:r>
              <a:rPr lang="uz-Cyrl-UZ" altLang="ru-RU" sz="3600" b="1" smtClean="0"/>
              <a:t>Файл тушунчаси ва уларнинг турлари</a:t>
            </a:r>
            <a:endParaRPr lang="ru-RU" altLang="ru-RU" sz="3600" b="1" smtClean="0"/>
          </a:p>
        </p:txBody>
      </p:sp>
      <p:sp>
        <p:nvSpPr>
          <p:cNvPr id="9219" name="TextBox 5"/>
          <p:cNvSpPr txBox="1">
            <a:spLocks noChangeArrowheads="1"/>
          </p:cNvSpPr>
          <p:nvPr/>
        </p:nvSpPr>
        <p:spPr bwMode="auto">
          <a:xfrm>
            <a:off x="642938" y="1500188"/>
            <a:ext cx="80645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35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pPr>
            <a:r>
              <a:rPr lang="uz-Cyrl-UZ" altLang="ru-RU" sz="2000"/>
              <a:t>Файл ягона яхлит деб қараладиган маълумотлар ёки дастурлар мажмуаси. Файл ўз номига эга бўлган ва тизимда сақланадиган маълумотларнинг асосий элементи бўлган объектдир. </a:t>
            </a:r>
          </a:p>
          <a:p>
            <a:pPr algn="just" eaLnBrk="1" hangingPunct="1">
              <a:spcBef>
                <a:spcPct val="50000"/>
              </a:spcBef>
            </a:pPr>
            <a:r>
              <a:rPr lang="uz-Cyrl-UZ" altLang="ru-RU" sz="2000"/>
              <a:t>Фойдаланувчи файлни яратиши, жўнатиши ва йўқ қилиши мумкин. Ҳар бир файл атрибутлар ва ундаги ахборотдан иборат. </a:t>
            </a:r>
          </a:p>
          <a:p>
            <a:pPr algn="just" eaLnBrk="1" hangingPunct="1">
              <a:spcBef>
                <a:spcPct val="50000"/>
              </a:spcBef>
            </a:pPr>
            <a:r>
              <a:rPr lang="uz-Cyrl-UZ" altLang="ru-RU" sz="2000"/>
              <a:t>Файлнинг атрибутларига, биринчи навбатда унинг исми, ахборот тури, яратилиш куни ва вақти, ундан файдаланиш усули, уни ишлати</a:t>
            </a:r>
            <a:r>
              <a:rPr lang="ru-RU" altLang="ru-RU" sz="2000"/>
              <a:t>ш</a:t>
            </a:r>
            <a:r>
              <a:rPr lang="uz-Cyrl-UZ" altLang="ru-RU" sz="2000"/>
              <a:t>га рухсат бериш шартлари киради.</a:t>
            </a:r>
            <a:endParaRPr lang="ru-RU" altLang="ru-RU" sz="2000"/>
          </a:p>
        </p:txBody>
      </p:sp>
      <p:pic>
        <p:nvPicPr>
          <p:cNvPr id="922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857750"/>
            <a:ext cx="81375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uz-Cyrl-UZ" altLang="ru-RU" sz="4000" b="1" smtClean="0"/>
              <a:t>Файллар устида бажариладиган амаллар</a:t>
            </a:r>
            <a:endParaRPr lang="ru-RU" altLang="ru-RU" sz="4000" b="1" smtClean="0"/>
          </a:p>
        </p:txBody>
      </p:sp>
      <p:sp>
        <p:nvSpPr>
          <p:cNvPr id="10243" name="Rectangle 3"/>
          <p:cNvSpPr>
            <a:spLocks noGrp="1" noChangeArrowheads="1"/>
          </p:cNvSpPr>
          <p:nvPr>
            <p:ph type="body" idx="1"/>
          </p:nvPr>
        </p:nvSpPr>
        <p:spPr>
          <a:xfrm>
            <a:off x="457200" y="1916113"/>
            <a:ext cx="8229600" cy="3989387"/>
          </a:xfrm>
        </p:spPr>
        <p:txBody>
          <a:bodyPr/>
          <a:lstStyle/>
          <a:p>
            <a:pPr algn="just" eaLnBrk="1" hangingPunct="1"/>
            <a:r>
              <a:rPr lang="uz-Cyrl-UZ" altLang="ru-RU" sz="2400" smtClean="0"/>
              <a:t>Файллар ўз номига эга бўлган ҳамда ўзида ахборотларни жамлаган объектдир. Шундай экан, демак ундан фойдаланиш жараёнида улар устида бир қанча амалларни бажариш мумкин. Булар:</a:t>
            </a:r>
          </a:p>
          <a:p>
            <a:pPr lvl="1" eaLnBrk="1" hangingPunct="1"/>
            <a:r>
              <a:rPr lang="uz-Cyrl-UZ" altLang="ru-RU" sz="2400" smtClean="0"/>
              <a:t>файлларни яратиш;</a:t>
            </a:r>
          </a:p>
          <a:p>
            <a:pPr lvl="1" eaLnBrk="1" hangingPunct="1"/>
            <a:r>
              <a:rPr lang="uz-Cyrl-UZ" altLang="ru-RU" sz="2400" smtClean="0"/>
              <a:t>файлларни нусхалаш;</a:t>
            </a:r>
          </a:p>
          <a:p>
            <a:pPr lvl="1" eaLnBrk="1" hangingPunct="1"/>
            <a:r>
              <a:rPr lang="uz-Cyrl-UZ" altLang="ru-RU" sz="2400" smtClean="0"/>
              <a:t>файлларни ўзгартириш;</a:t>
            </a:r>
          </a:p>
          <a:p>
            <a:pPr lvl="1" eaLnBrk="1" hangingPunct="1"/>
            <a:r>
              <a:rPr lang="uz-Cyrl-UZ" altLang="ru-RU" sz="2400" smtClean="0"/>
              <a:t>файлларни узатиш;</a:t>
            </a:r>
          </a:p>
          <a:p>
            <a:pPr lvl="1" eaLnBrk="1" hangingPunct="1"/>
            <a:r>
              <a:rPr lang="uz-Cyrl-UZ" altLang="ru-RU" sz="2400" smtClean="0"/>
              <a:t>файлларни ўчириш</a:t>
            </a:r>
            <a:r>
              <a:rPr lang="ru-RU" altLang="ru-RU" smtClean="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5288" y="1341438"/>
            <a:ext cx="8353425" cy="1150937"/>
          </a:xfrm>
        </p:spPr>
        <p:txBody>
          <a:bodyPr/>
          <a:lstStyle/>
          <a:p>
            <a:pPr algn="just" eaLnBrk="1" hangingPunct="1">
              <a:lnSpc>
                <a:spcPct val="90000"/>
              </a:lnSpc>
              <a:spcBef>
                <a:spcPct val="10000"/>
              </a:spcBef>
            </a:pPr>
            <a:r>
              <a:rPr lang="uz-Cyrl-UZ" altLang="ru-RU" sz="1600" smtClean="0"/>
              <a:t>Ахборотларни узатиш турли хил усулларда, яъни хабарчи ёрдамида, почта  орқали,  транспорт воситалари ёрдамида,  алоқа тармоғидан узоқ масофага узатиш ёрдамида амалга оширилади. Алоқа тармоғи бўйича узоқ масофага  узатиш усулида маълумотларни узатиш вақтини сезиларли даражада камайтиради.</a:t>
            </a:r>
            <a:endParaRPr lang="ru-RU" altLang="ru-RU" sz="1600" smtClean="0"/>
          </a:p>
          <a:p>
            <a:pPr algn="just" eaLnBrk="1" hangingPunct="1">
              <a:lnSpc>
                <a:spcPct val="90000"/>
              </a:lnSpc>
              <a:spcBef>
                <a:spcPct val="10000"/>
              </a:spcBef>
            </a:pPr>
            <a:endParaRPr lang="ru-RU" altLang="ru-RU" sz="1600" smtClean="0"/>
          </a:p>
        </p:txBody>
      </p:sp>
      <p:sp>
        <p:nvSpPr>
          <p:cNvPr id="11267" name="Rectangle 4"/>
          <p:cNvSpPr>
            <a:spLocks noGrp="1" noChangeArrowheads="1"/>
          </p:cNvSpPr>
          <p:nvPr>
            <p:ph type="title"/>
          </p:nvPr>
        </p:nvSpPr>
        <p:spPr>
          <a:xfrm>
            <a:off x="457200" y="274638"/>
            <a:ext cx="8229600" cy="850900"/>
          </a:xfrm>
        </p:spPr>
        <p:txBody>
          <a:bodyPr anchor="b"/>
          <a:lstStyle/>
          <a:p>
            <a:pPr eaLnBrk="1" hangingPunct="1"/>
            <a:r>
              <a:rPr lang="uz-Cyrl-UZ" altLang="ru-RU" b="1" smtClean="0"/>
              <a:t>Ахборотларни узатиш</a:t>
            </a:r>
            <a:r>
              <a:rPr lang="uz-Cyrl-UZ" altLang="ru-RU" smtClean="0"/>
              <a:t> </a:t>
            </a:r>
            <a:endParaRPr lang="ru-RU" altLang="ru-RU" smtClean="0"/>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14700"/>
            <a:ext cx="27368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9" name="Group 6"/>
          <p:cNvGrpSpPr>
            <a:grpSpLocks noChangeAspect="1"/>
          </p:cNvGrpSpPr>
          <p:nvPr/>
        </p:nvGrpSpPr>
        <p:grpSpPr bwMode="auto">
          <a:xfrm>
            <a:off x="3276600" y="2636838"/>
            <a:ext cx="5686425" cy="4024312"/>
            <a:chOff x="2421" y="3342"/>
            <a:chExt cx="8640" cy="6660"/>
          </a:xfrm>
        </p:grpSpPr>
        <p:sp>
          <p:nvSpPr>
            <p:cNvPr id="11270" name="AutoShape 7"/>
            <p:cNvSpPr>
              <a:spLocks noChangeAspect="1" noChangeArrowheads="1"/>
            </p:cNvSpPr>
            <p:nvPr/>
          </p:nvSpPr>
          <p:spPr bwMode="auto">
            <a:xfrm>
              <a:off x="2421" y="3342"/>
              <a:ext cx="8640" cy="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ru-RU" altLang="ru-RU"/>
            </a:p>
          </p:txBody>
        </p:sp>
        <p:sp>
          <p:nvSpPr>
            <p:cNvPr id="11271" name="AutoShape 8"/>
            <p:cNvSpPr>
              <a:spLocks noChangeArrowheads="1"/>
            </p:cNvSpPr>
            <p:nvPr/>
          </p:nvSpPr>
          <p:spPr bwMode="auto">
            <a:xfrm flipH="1">
              <a:off x="6201" y="4962"/>
              <a:ext cx="180" cy="360"/>
            </a:xfrm>
            <a:prstGeom prst="moon">
              <a:avLst>
                <a:gd name="adj" fmla="val 27778"/>
              </a:avLst>
            </a:prstGeom>
            <a:gradFill rotWithShape="1">
              <a:gsLst>
                <a:gs pos="0">
                  <a:srgbClr val="FFFF99"/>
                </a:gs>
                <a:gs pos="50000">
                  <a:srgbClr val="FFCC00"/>
                </a:gs>
                <a:gs pos="100000">
                  <a:srgbClr val="FFFF99"/>
                </a:gs>
              </a:gsLst>
              <a:lin ang="5400000" scaled="1"/>
            </a:gra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ru-RU" altLang="ru-RU"/>
            </a:p>
          </p:txBody>
        </p:sp>
        <p:pic>
          <p:nvPicPr>
            <p:cNvPr id="11272" name="Picture 9" descr="j03012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1" y="4062"/>
              <a:ext cx="2880" cy="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0" descr="j02407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2" y="4062"/>
              <a:ext cx="1552"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AutoShape 11"/>
            <p:cNvSpPr>
              <a:spLocks noChangeArrowheads="1"/>
            </p:cNvSpPr>
            <p:nvPr/>
          </p:nvSpPr>
          <p:spPr bwMode="auto">
            <a:xfrm flipH="1">
              <a:off x="6561" y="4782"/>
              <a:ext cx="360" cy="720"/>
            </a:xfrm>
            <a:prstGeom prst="moon">
              <a:avLst>
                <a:gd name="adj" fmla="val 38611"/>
              </a:avLst>
            </a:prstGeom>
            <a:gradFill rotWithShape="1">
              <a:gsLst>
                <a:gs pos="0">
                  <a:srgbClr val="FFFF99"/>
                </a:gs>
                <a:gs pos="50000">
                  <a:srgbClr val="FFCC00"/>
                </a:gs>
                <a:gs pos="100000">
                  <a:srgbClr val="FFFF99"/>
                </a:gs>
              </a:gsLst>
              <a:lin ang="5400000" scaled="1"/>
            </a:gra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ru-RU" altLang="ru-RU"/>
            </a:p>
          </p:txBody>
        </p:sp>
        <p:sp>
          <p:nvSpPr>
            <p:cNvPr id="11275" name="AutoShape 12"/>
            <p:cNvSpPr>
              <a:spLocks noChangeArrowheads="1"/>
            </p:cNvSpPr>
            <p:nvPr/>
          </p:nvSpPr>
          <p:spPr bwMode="auto">
            <a:xfrm flipH="1">
              <a:off x="7101" y="4602"/>
              <a:ext cx="361" cy="1080"/>
            </a:xfrm>
            <a:prstGeom prst="moon">
              <a:avLst>
                <a:gd name="adj" fmla="val 27778"/>
              </a:avLst>
            </a:prstGeom>
            <a:gradFill rotWithShape="1">
              <a:gsLst>
                <a:gs pos="0">
                  <a:srgbClr val="FFFF99"/>
                </a:gs>
                <a:gs pos="50000">
                  <a:srgbClr val="FFCC00"/>
                </a:gs>
                <a:gs pos="100000">
                  <a:srgbClr val="FFFF99"/>
                </a:gs>
              </a:gsLst>
              <a:lin ang="5400000" scaled="1"/>
            </a:gra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ru-RU" altLang="ru-RU"/>
            </a:p>
          </p:txBody>
        </p:sp>
        <p:sp>
          <p:nvSpPr>
            <p:cNvPr id="11276" name="AutoShape 13"/>
            <p:cNvSpPr>
              <a:spLocks noChangeArrowheads="1"/>
            </p:cNvSpPr>
            <p:nvPr/>
          </p:nvSpPr>
          <p:spPr bwMode="auto">
            <a:xfrm flipH="1">
              <a:off x="7821" y="4422"/>
              <a:ext cx="540" cy="1440"/>
            </a:xfrm>
            <a:prstGeom prst="moon">
              <a:avLst>
                <a:gd name="adj" fmla="val 23704"/>
              </a:avLst>
            </a:prstGeom>
            <a:gradFill rotWithShape="1">
              <a:gsLst>
                <a:gs pos="0">
                  <a:srgbClr val="FFFF99"/>
                </a:gs>
                <a:gs pos="50000">
                  <a:srgbClr val="FFCC00"/>
                </a:gs>
                <a:gs pos="100000">
                  <a:srgbClr val="FFFF99"/>
                </a:gs>
              </a:gsLst>
              <a:lin ang="5400000" scaled="1"/>
            </a:gra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ru-RU" altLang="ru-RU"/>
            </a:p>
          </p:txBody>
        </p:sp>
        <p:sp>
          <p:nvSpPr>
            <p:cNvPr id="11277" name="Text Box 14"/>
            <p:cNvSpPr txBox="1">
              <a:spLocks noChangeArrowheads="1"/>
            </p:cNvSpPr>
            <p:nvPr/>
          </p:nvSpPr>
          <p:spPr bwMode="auto">
            <a:xfrm>
              <a:off x="6561" y="5862"/>
              <a:ext cx="1260" cy="36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ru-RU" altLang="ru-RU"/>
            </a:p>
          </p:txBody>
        </p:sp>
        <p:sp>
          <p:nvSpPr>
            <p:cNvPr id="11278" name="Text Box 15"/>
            <p:cNvSpPr txBox="1">
              <a:spLocks noChangeArrowheads="1"/>
            </p:cNvSpPr>
            <p:nvPr/>
          </p:nvSpPr>
          <p:spPr bwMode="auto">
            <a:xfrm>
              <a:off x="3141" y="3522"/>
              <a:ext cx="1620" cy="54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ru-RU" altLang="ru-RU" sz="1200" b="1"/>
                <a:t>Юборувчи</a:t>
              </a:r>
              <a:endParaRPr lang="ru-RU" altLang="ru-RU"/>
            </a:p>
          </p:txBody>
        </p:sp>
        <p:sp>
          <p:nvSpPr>
            <p:cNvPr id="11279" name="Text Box 16"/>
            <p:cNvSpPr txBox="1">
              <a:spLocks noChangeArrowheads="1"/>
            </p:cNvSpPr>
            <p:nvPr/>
          </p:nvSpPr>
          <p:spPr bwMode="auto">
            <a:xfrm>
              <a:off x="8541" y="3522"/>
              <a:ext cx="2160" cy="54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r>
                <a:rPr lang="ru-RU" altLang="ru-RU" sz="1200" b="1"/>
                <a:t>Қабул қилувчи</a:t>
              </a:r>
            </a:p>
            <a:p>
              <a:pPr eaLnBrk="1" hangingPunct="1"/>
              <a:endParaRPr lang="ru-RU" altLang="ru-RU"/>
            </a:p>
          </p:txBody>
        </p:sp>
        <p:sp>
          <p:nvSpPr>
            <p:cNvPr id="11280" name="Text Box 17"/>
            <p:cNvSpPr txBox="1">
              <a:spLocks noChangeArrowheads="1"/>
            </p:cNvSpPr>
            <p:nvPr/>
          </p:nvSpPr>
          <p:spPr bwMode="auto">
            <a:xfrm>
              <a:off x="6201" y="3702"/>
              <a:ext cx="1800" cy="54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uz-Cyrl-UZ" altLang="ru-RU" sz="1200" b="1"/>
                <a:t>Ҳ</a:t>
              </a:r>
              <a:r>
                <a:rPr lang="ru-RU" altLang="ru-RU" sz="1200" b="1"/>
                <a:t>аво орқали</a:t>
              </a:r>
              <a:endParaRPr lang="ru-RU" altLang="ru-RU"/>
            </a:p>
          </p:txBody>
        </p:sp>
        <p:pic>
          <p:nvPicPr>
            <p:cNvPr id="11281" name="Picture 18" descr="j02857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1" y="7842"/>
              <a:ext cx="270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9" descr="BD18215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1" y="7842"/>
              <a:ext cx="216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Freeform 20"/>
            <p:cNvSpPr>
              <a:spLocks/>
            </p:cNvSpPr>
            <p:nvPr/>
          </p:nvSpPr>
          <p:spPr bwMode="auto">
            <a:xfrm>
              <a:off x="4581" y="8416"/>
              <a:ext cx="3780" cy="704"/>
            </a:xfrm>
            <a:custGeom>
              <a:avLst/>
              <a:gdLst>
                <a:gd name="T0" fmla="*/ 0 w 3340"/>
                <a:gd name="T1" fmla="*/ 384 h 704"/>
                <a:gd name="T2" fmla="*/ 929 w 3340"/>
                <a:gd name="T3" fmla="*/ 144 h 704"/>
                <a:gd name="T4" fmla="*/ 1076 w 3340"/>
                <a:gd name="T5" fmla="*/ 84 h 704"/>
                <a:gd name="T6" fmla="*/ 1299 w 3340"/>
                <a:gd name="T7" fmla="*/ 4 h 704"/>
                <a:gd name="T8" fmla="*/ 1893 w 3340"/>
                <a:gd name="T9" fmla="*/ 24 h 704"/>
                <a:gd name="T10" fmla="*/ 2116 w 3340"/>
                <a:gd name="T11" fmla="*/ 104 h 704"/>
                <a:gd name="T12" fmla="*/ 2227 w 3340"/>
                <a:gd name="T13" fmla="*/ 504 h 704"/>
                <a:gd name="T14" fmla="*/ 2935 w 3340"/>
                <a:gd name="T15" fmla="*/ 704 h 704"/>
                <a:gd name="T16" fmla="*/ 4717 w 3340"/>
                <a:gd name="T17" fmla="*/ 624 h 704"/>
                <a:gd name="T18" fmla="*/ 4829 w 3340"/>
                <a:gd name="T19" fmla="*/ 584 h 704"/>
                <a:gd name="T20" fmla="*/ 4829 w 3340"/>
                <a:gd name="T21" fmla="*/ 404 h 704"/>
                <a:gd name="T22" fmla="*/ 4606 w 3340"/>
                <a:gd name="T23" fmla="*/ 284 h 704"/>
                <a:gd name="T24" fmla="*/ 4568 w 3340"/>
                <a:gd name="T25" fmla="*/ 224 h 704"/>
                <a:gd name="T26" fmla="*/ 4753 w 3340"/>
                <a:gd name="T27" fmla="*/ 144 h 704"/>
                <a:gd name="T28" fmla="*/ 5680 w 3340"/>
                <a:gd name="T29" fmla="*/ 224 h 704"/>
                <a:gd name="T30" fmla="*/ 5831 w 3340"/>
                <a:gd name="T31" fmla="*/ 244 h 704"/>
                <a:gd name="T32" fmla="*/ 6202 w 3340"/>
                <a:gd name="T33" fmla="*/ 264 h 7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40"/>
                <a:gd name="T52" fmla="*/ 0 h 704"/>
                <a:gd name="T53" fmla="*/ 3340 w 3340"/>
                <a:gd name="T54" fmla="*/ 704 h 7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40" h="704">
                  <a:moveTo>
                    <a:pt x="0" y="384"/>
                  </a:moveTo>
                  <a:cubicBezTo>
                    <a:pt x="153" y="282"/>
                    <a:pt x="325" y="202"/>
                    <a:pt x="500" y="144"/>
                  </a:cubicBezTo>
                  <a:cubicBezTo>
                    <a:pt x="527" y="124"/>
                    <a:pt x="553" y="103"/>
                    <a:pt x="580" y="84"/>
                  </a:cubicBezTo>
                  <a:cubicBezTo>
                    <a:pt x="619" y="56"/>
                    <a:pt x="700" y="4"/>
                    <a:pt x="700" y="4"/>
                  </a:cubicBezTo>
                  <a:cubicBezTo>
                    <a:pt x="807" y="11"/>
                    <a:pt x="916" y="0"/>
                    <a:pt x="1020" y="24"/>
                  </a:cubicBezTo>
                  <a:cubicBezTo>
                    <a:pt x="1067" y="35"/>
                    <a:pt x="1140" y="104"/>
                    <a:pt x="1140" y="104"/>
                  </a:cubicBezTo>
                  <a:cubicBezTo>
                    <a:pt x="1247" y="264"/>
                    <a:pt x="1161" y="114"/>
                    <a:pt x="1200" y="504"/>
                  </a:cubicBezTo>
                  <a:cubicBezTo>
                    <a:pt x="1214" y="643"/>
                    <a:pt x="1473" y="668"/>
                    <a:pt x="1580" y="704"/>
                  </a:cubicBezTo>
                  <a:cubicBezTo>
                    <a:pt x="2125" y="675"/>
                    <a:pt x="2169" y="686"/>
                    <a:pt x="2540" y="624"/>
                  </a:cubicBezTo>
                  <a:cubicBezTo>
                    <a:pt x="2560" y="611"/>
                    <a:pt x="2587" y="604"/>
                    <a:pt x="2600" y="584"/>
                  </a:cubicBezTo>
                  <a:cubicBezTo>
                    <a:pt x="2628" y="542"/>
                    <a:pt x="2625" y="444"/>
                    <a:pt x="2600" y="404"/>
                  </a:cubicBezTo>
                  <a:cubicBezTo>
                    <a:pt x="2570" y="356"/>
                    <a:pt x="2480" y="284"/>
                    <a:pt x="2480" y="284"/>
                  </a:cubicBezTo>
                  <a:cubicBezTo>
                    <a:pt x="2473" y="264"/>
                    <a:pt x="2457" y="245"/>
                    <a:pt x="2460" y="224"/>
                  </a:cubicBezTo>
                  <a:cubicBezTo>
                    <a:pt x="2471" y="160"/>
                    <a:pt x="2513" y="160"/>
                    <a:pt x="2560" y="144"/>
                  </a:cubicBezTo>
                  <a:cubicBezTo>
                    <a:pt x="2761" y="158"/>
                    <a:pt x="2879" y="172"/>
                    <a:pt x="3060" y="224"/>
                  </a:cubicBezTo>
                  <a:cubicBezTo>
                    <a:pt x="3086" y="232"/>
                    <a:pt x="3113" y="240"/>
                    <a:pt x="3140" y="244"/>
                  </a:cubicBezTo>
                  <a:cubicBezTo>
                    <a:pt x="3206" y="253"/>
                    <a:pt x="3340" y="264"/>
                    <a:pt x="3340" y="26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284" name="AutoShape 21"/>
            <p:cNvSpPr>
              <a:spLocks noChangeArrowheads="1"/>
            </p:cNvSpPr>
            <p:nvPr/>
          </p:nvSpPr>
          <p:spPr bwMode="auto">
            <a:xfrm rot="-2380110">
              <a:off x="5081" y="8035"/>
              <a:ext cx="958" cy="394"/>
            </a:xfrm>
            <a:prstGeom prst="lightningBolt">
              <a:avLst/>
            </a:prstGeom>
            <a:solidFill>
              <a:srgbClr val="FFCC00"/>
            </a:solidFill>
            <a:ln w="9525" algn="ctr">
              <a:solidFill>
                <a:srgbClr val="FFCC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ru-RU" altLang="ru-RU"/>
            </a:p>
          </p:txBody>
        </p:sp>
        <p:sp>
          <p:nvSpPr>
            <p:cNvPr id="11285" name="AutoShape 22"/>
            <p:cNvSpPr>
              <a:spLocks noChangeArrowheads="1"/>
            </p:cNvSpPr>
            <p:nvPr/>
          </p:nvSpPr>
          <p:spPr bwMode="auto">
            <a:xfrm rot="7641528">
              <a:off x="6921" y="9102"/>
              <a:ext cx="958" cy="394"/>
            </a:xfrm>
            <a:prstGeom prst="lightningBolt">
              <a:avLst/>
            </a:prstGeom>
            <a:solidFill>
              <a:srgbClr val="FFCC00"/>
            </a:solidFill>
            <a:ln w="9525" algn="ctr">
              <a:solidFill>
                <a:srgbClr val="FFCC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ru-RU" altLang="ru-RU"/>
            </a:p>
          </p:txBody>
        </p:sp>
        <p:sp>
          <p:nvSpPr>
            <p:cNvPr id="11286" name="Text Box 23"/>
            <p:cNvSpPr txBox="1">
              <a:spLocks noChangeArrowheads="1"/>
            </p:cNvSpPr>
            <p:nvPr/>
          </p:nvSpPr>
          <p:spPr bwMode="auto">
            <a:xfrm>
              <a:off x="6201" y="7842"/>
              <a:ext cx="1620" cy="54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ru-RU" altLang="ru-RU" sz="1200" b="1"/>
                <a:t>Сим орқали</a:t>
              </a:r>
              <a:endParaRPr lang="ru-RU" altLang="ru-RU"/>
            </a:p>
          </p:txBody>
        </p:sp>
        <p:sp>
          <p:nvSpPr>
            <p:cNvPr id="11287" name="Text Box 24"/>
            <p:cNvSpPr txBox="1">
              <a:spLocks noChangeArrowheads="1"/>
            </p:cNvSpPr>
            <p:nvPr/>
          </p:nvSpPr>
          <p:spPr bwMode="auto">
            <a:xfrm>
              <a:off x="2601" y="7302"/>
              <a:ext cx="2982" cy="54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ru-RU" altLang="ru-RU" sz="1200" b="1"/>
                <a:t>Телекоммуникация</a:t>
              </a:r>
              <a:endParaRPr lang="ru-RU" altLang="ru-RU"/>
            </a:p>
          </p:txBody>
        </p:sp>
        <p:sp>
          <p:nvSpPr>
            <p:cNvPr id="11288" name="Text Box 25"/>
            <p:cNvSpPr txBox="1">
              <a:spLocks noChangeArrowheads="1"/>
            </p:cNvSpPr>
            <p:nvPr/>
          </p:nvSpPr>
          <p:spPr bwMode="auto">
            <a:xfrm>
              <a:off x="2601" y="6222"/>
              <a:ext cx="2331" cy="54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ru-RU" altLang="ru-RU" sz="1200" b="1"/>
                <a:t>Коммуникация</a:t>
              </a:r>
              <a:endParaRPr lang="ru-RU" altLang="ru-RU"/>
            </a:p>
          </p:txBody>
        </p:sp>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142875"/>
            <a:ext cx="8229600" cy="936625"/>
          </a:xfrm>
        </p:spPr>
        <p:txBody>
          <a:bodyPr/>
          <a:lstStyle/>
          <a:p>
            <a:pPr eaLnBrk="1" hangingPunct="1"/>
            <a:r>
              <a:rPr lang="uz-Cyrl-UZ" altLang="ru-RU" sz="3200" b="1" smtClean="0">
                <a:latin typeface="Times New Roman" panose="02020603050405020304" pitchFamily="18" charset="0"/>
              </a:rPr>
              <a:t>Ахборот муҳитида тезлик тушунчаси, бирликлари ва ахборот каналлари сиғими</a:t>
            </a:r>
            <a:endParaRPr lang="ru-RU" altLang="ru-RU" sz="3200" b="1" smtClean="0">
              <a:latin typeface="Times New Roman" panose="02020603050405020304" pitchFamily="18" charset="0"/>
            </a:endParaRPr>
          </a:p>
        </p:txBody>
      </p:sp>
      <p:sp>
        <p:nvSpPr>
          <p:cNvPr id="12291" name="Rectangle 3"/>
          <p:cNvSpPr>
            <a:spLocks noGrp="1" noChangeArrowheads="1"/>
          </p:cNvSpPr>
          <p:nvPr>
            <p:ph type="body" idx="1"/>
          </p:nvPr>
        </p:nvSpPr>
        <p:spPr>
          <a:xfrm>
            <a:off x="428625" y="1555750"/>
            <a:ext cx="8229600" cy="4945063"/>
          </a:xfrm>
        </p:spPr>
        <p:txBody>
          <a:bodyPr/>
          <a:lstStyle/>
          <a:p>
            <a:pPr algn="just" eaLnBrk="1" hangingPunct="1">
              <a:spcBef>
                <a:spcPts val="600"/>
              </a:spcBef>
              <a:spcAft>
                <a:spcPts val="600"/>
              </a:spcAft>
            </a:pPr>
            <a:r>
              <a:rPr lang="uz-Cyrl-UZ" altLang="ru-RU" sz="2000" smtClean="0">
                <a:latin typeface="Times New Roman" panose="02020603050405020304" pitchFamily="18" charset="0"/>
              </a:rPr>
              <a:t>Маълум вақт оралиғида алоқа муҳитлари орқали узатиладиган ахборот ҳажми - унинг </a:t>
            </a:r>
            <a:r>
              <a:rPr lang="ru-RU" altLang="ru-RU" sz="2000" smtClean="0">
                <a:latin typeface="Times New Roman" panose="02020603050405020304" pitchFamily="18" charset="0"/>
              </a:rPr>
              <a:t>узатилиш </a:t>
            </a:r>
            <a:r>
              <a:rPr lang="uz-Cyrl-UZ" altLang="ru-RU" sz="2000" smtClean="0">
                <a:latin typeface="Times New Roman" panose="02020603050405020304" pitchFamily="18" charset="0"/>
              </a:rPr>
              <a:t>тезлиги</a:t>
            </a:r>
            <a:r>
              <a:rPr lang="ru-RU" altLang="ru-RU" sz="2000" smtClean="0">
                <a:latin typeface="Times New Roman" panose="02020603050405020304" pitchFamily="18" charset="0"/>
              </a:rPr>
              <a:t>ни белгилайди</a:t>
            </a:r>
            <a:r>
              <a:rPr lang="uz-Cyrl-UZ" altLang="ru-RU" sz="2000" smtClean="0">
                <a:latin typeface="Times New Roman" panose="02020603050405020304" pitchFamily="18" charset="0"/>
              </a:rPr>
              <a:t>.</a:t>
            </a:r>
          </a:p>
          <a:p>
            <a:pPr algn="just" eaLnBrk="1" hangingPunct="1">
              <a:spcBef>
                <a:spcPts val="600"/>
              </a:spcBef>
              <a:spcAft>
                <a:spcPts val="600"/>
              </a:spcAft>
            </a:pPr>
            <a:r>
              <a:rPr lang="ru-RU" altLang="ru-RU" sz="2000" smtClean="0">
                <a:latin typeface="Times New Roman" panose="02020603050405020304" pitchFamily="18" charset="0"/>
              </a:rPr>
              <a:t>А</a:t>
            </a:r>
            <a:r>
              <a:rPr lang="uz-Cyrl-UZ" altLang="ru-RU" sz="2000" smtClean="0">
                <a:latin typeface="Times New Roman" panose="02020603050405020304" pitchFamily="18" charset="0"/>
              </a:rPr>
              <a:t>хборотни узатиш тезлиги бирликлари :</a:t>
            </a:r>
          </a:p>
          <a:p>
            <a:pPr lvl="1" algn="just" eaLnBrk="1" hangingPunct="1">
              <a:spcBef>
                <a:spcPts val="600"/>
              </a:spcBef>
            </a:pPr>
            <a:r>
              <a:rPr lang="uz-Cyrl-UZ" altLang="ru-RU" sz="1800" b="1" smtClean="0">
                <a:latin typeface="Times New Roman" panose="02020603050405020304" pitchFamily="18" charset="0"/>
              </a:rPr>
              <a:t>Бит/секунд</a:t>
            </a:r>
            <a:r>
              <a:rPr lang="uz-Cyrl-UZ" altLang="ru-RU" sz="1800" smtClean="0">
                <a:latin typeface="Times New Roman" panose="02020603050405020304" pitchFamily="18" charset="0"/>
              </a:rPr>
              <a:t> – бир </a:t>
            </a:r>
            <a:r>
              <a:rPr lang="ru-RU" altLang="ru-RU" sz="1800" smtClean="0">
                <a:latin typeface="Times New Roman" panose="02020603050405020304" pitchFamily="18" charset="0"/>
              </a:rPr>
              <a:t>сонияда алоқа муҳити орқали узатиладиган битлар сони;</a:t>
            </a:r>
            <a:endParaRPr lang="uz-Cyrl-UZ" altLang="ru-RU" sz="1800" smtClean="0">
              <a:latin typeface="Times New Roman" panose="02020603050405020304" pitchFamily="18" charset="0"/>
            </a:endParaRPr>
          </a:p>
          <a:p>
            <a:pPr lvl="1" algn="just" eaLnBrk="1" hangingPunct="1">
              <a:spcBef>
                <a:spcPts val="600"/>
              </a:spcBef>
            </a:pPr>
            <a:r>
              <a:rPr lang="uz-Cyrl-UZ" altLang="ru-RU" sz="1800" b="1" smtClean="0">
                <a:latin typeface="Times New Roman" panose="02020603050405020304" pitchFamily="18" charset="0"/>
              </a:rPr>
              <a:t>Кбит/секунд</a:t>
            </a:r>
            <a:r>
              <a:rPr lang="uz-Cyrl-UZ" altLang="ru-RU" sz="1800" smtClean="0">
                <a:latin typeface="Times New Roman" panose="02020603050405020304" pitchFamily="18" charset="0"/>
              </a:rPr>
              <a:t> – бир сонияда алоқа муҳити орқали узатиладиган минглаб яхлитланган битлар сони;</a:t>
            </a:r>
          </a:p>
          <a:p>
            <a:pPr lvl="1" algn="just" eaLnBrk="1" hangingPunct="1">
              <a:spcBef>
                <a:spcPts val="600"/>
              </a:spcBef>
            </a:pPr>
            <a:r>
              <a:rPr lang="uz-Cyrl-UZ" altLang="ru-RU" sz="1800" b="1" smtClean="0">
                <a:latin typeface="Times New Roman" panose="02020603050405020304" pitchFamily="18" charset="0"/>
              </a:rPr>
              <a:t>Мбит/секунд</a:t>
            </a:r>
            <a:r>
              <a:rPr lang="uz-Cyrl-UZ" altLang="ru-RU" sz="1800" smtClean="0">
                <a:latin typeface="Times New Roman" panose="02020603050405020304" pitchFamily="18" charset="0"/>
              </a:rPr>
              <a:t> – бир сонияда алоқа муҳити орқали узатиладиган миллионлаб яхлитланган битлар сони;</a:t>
            </a:r>
            <a:endParaRPr lang="ru-RU" altLang="ru-RU" sz="1800" smtClean="0">
              <a:latin typeface="Times New Roman" panose="02020603050405020304" pitchFamily="18" charset="0"/>
            </a:endParaRPr>
          </a:p>
          <a:p>
            <a:pPr lvl="1" algn="just" eaLnBrk="1" hangingPunct="1">
              <a:spcBef>
                <a:spcPts val="600"/>
              </a:spcBef>
            </a:pPr>
            <a:r>
              <a:rPr lang="ru-RU" altLang="ru-RU" sz="1800" b="1" smtClean="0">
                <a:latin typeface="Times New Roman" panose="02020603050405020304" pitchFamily="18" charset="0"/>
              </a:rPr>
              <a:t>Г</a:t>
            </a:r>
            <a:r>
              <a:rPr lang="uz-Cyrl-UZ" altLang="ru-RU" sz="1800" b="1" smtClean="0">
                <a:latin typeface="Times New Roman" panose="02020603050405020304" pitchFamily="18" charset="0"/>
              </a:rPr>
              <a:t>бит/секунд</a:t>
            </a:r>
            <a:r>
              <a:rPr lang="uz-Cyrl-UZ" altLang="ru-RU" sz="1800" smtClean="0">
                <a:latin typeface="Times New Roman" panose="02020603050405020304" pitchFamily="18" charset="0"/>
              </a:rPr>
              <a:t> – бир сонияда алоқа муҳити орқали узатиладиган </a:t>
            </a:r>
            <a:r>
              <a:rPr lang="ru-RU" altLang="ru-RU" sz="1800" smtClean="0">
                <a:latin typeface="Times New Roman" panose="02020603050405020304" pitchFamily="18" charset="0"/>
              </a:rPr>
              <a:t>миллиард</a:t>
            </a:r>
            <a:r>
              <a:rPr lang="uz-Cyrl-UZ" altLang="ru-RU" sz="1800" smtClean="0">
                <a:latin typeface="Times New Roman" panose="02020603050405020304" pitchFamily="18" charset="0"/>
              </a:rPr>
              <a:t>лаб яхлитланган битлар сони</a:t>
            </a:r>
            <a:r>
              <a:rPr lang="ru-RU" altLang="ru-RU" sz="1800" smtClean="0">
                <a:latin typeface="Times New Roman" panose="02020603050405020304" pitchFamily="18" charset="0"/>
              </a:rPr>
              <a:t>.</a:t>
            </a:r>
          </a:p>
          <a:p>
            <a:pPr lvl="1" algn="just" eaLnBrk="1" hangingPunct="1">
              <a:spcBef>
                <a:spcPts val="600"/>
              </a:spcBef>
            </a:pPr>
            <a:r>
              <a:rPr lang="ru-RU" altLang="ru-RU" sz="1800" smtClean="0">
                <a:latin typeface="Times New Roman" panose="02020603050405020304" pitchFamily="18" charset="0"/>
              </a:rPr>
              <a:t>Ахборот каналларининг сиғими улар орқали маълум вақт оралиғида узатиладиган ахборот ҳажми билан белгиланади.</a:t>
            </a:r>
            <a:r>
              <a:rPr lang="uz-Cyrl-UZ" altLang="ru-RU" sz="1800" smtClean="0">
                <a:latin typeface="Times New Roman" panose="02020603050405020304" pitchFamily="18" charset="0"/>
              </a:rPr>
              <a:t> Бу ўз навбатида ахборот каналларининг ўтказиш қобилятини англатади.</a:t>
            </a:r>
            <a:endParaRPr lang="ru-RU" altLang="ru-RU" sz="1800" smtClean="0">
              <a:latin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3025"/>
            <a:ext cx="9144000" cy="979488"/>
          </a:xfrm>
        </p:spPr>
        <p:txBody>
          <a:bodyPr/>
          <a:lstStyle/>
          <a:p>
            <a:pPr eaLnBrk="1" hangingPunct="1"/>
            <a:r>
              <a:rPr lang="uz-Cyrl-UZ" altLang="ru-RU" sz="4000" b="1" smtClean="0">
                <a:solidFill>
                  <a:srgbClr val="000099"/>
                </a:solidFill>
              </a:rPr>
              <a:t>Ахборот технологиялари</a:t>
            </a:r>
            <a:endParaRPr lang="ru-RU" altLang="ru-RU" sz="4000" b="1" smtClean="0">
              <a:solidFill>
                <a:srgbClr val="000099"/>
              </a:solidFill>
            </a:endParaRPr>
          </a:p>
        </p:txBody>
      </p:sp>
      <p:sp>
        <p:nvSpPr>
          <p:cNvPr id="109571" name="Rectangle 3"/>
          <p:cNvSpPr>
            <a:spLocks noGrp="1" noChangeArrowheads="1"/>
          </p:cNvSpPr>
          <p:nvPr>
            <p:ph type="body" idx="1"/>
          </p:nvPr>
        </p:nvSpPr>
        <p:spPr>
          <a:xfrm>
            <a:off x="179388" y="1052513"/>
            <a:ext cx="8785225" cy="3455987"/>
          </a:xfrm>
        </p:spPr>
        <p:txBody>
          <a:bodyPr/>
          <a:lstStyle/>
          <a:p>
            <a:pPr algn="just" eaLnBrk="1" hangingPunct="1">
              <a:spcBef>
                <a:spcPct val="50000"/>
              </a:spcBef>
              <a:defRPr/>
            </a:pPr>
            <a:r>
              <a:rPr lang="uz-Cyrl-UZ" sz="2600" b="1" smtClean="0">
                <a:effectLst>
                  <a:outerShdw blurRad="38100" dist="38100" dir="2700000" algn="tl">
                    <a:srgbClr val="C0C0C0"/>
                  </a:outerShdw>
                </a:effectLst>
                <a:latin typeface="Times New Roman" pitchFamily="18" charset="0"/>
              </a:rPr>
              <a:t>Технология</a:t>
            </a:r>
            <a:r>
              <a:rPr lang="uz-Cyrl-UZ" sz="2600" b="1" smtClean="0">
                <a:latin typeface="Times New Roman" pitchFamily="18" charset="0"/>
              </a:rPr>
              <a:t> </a:t>
            </a:r>
            <a:r>
              <a:rPr lang="uz-Cyrl-UZ" sz="2600" smtClean="0">
                <a:latin typeface="Times New Roman" pitchFamily="18" charset="0"/>
              </a:rPr>
              <a:t>– грекча</a:t>
            </a:r>
            <a:r>
              <a:rPr lang="en-US" sz="2600" smtClean="0">
                <a:latin typeface="Times New Roman" pitchFamily="18" charset="0"/>
              </a:rPr>
              <a:t> </a:t>
            </a:r>
            <a:r>
              <a:rPr lang="ru-RU" sz="2600" smtClean="0">
                <a:latin typeface="Times New Roman" pitchFamily="18" charset="0"/>
              </a:rPr>
              <a:t>тилдан </a:t>
            </a:r>
            <a:r>
              <a:rPr lang="uz-Cyrl-UZ" sz="2600" smtClean="0">
                <a:latin typeface="Times New Roman" pitchFamily="18" charset="0"/>
              </a:rPr>
              <a:t>таржима қилинганда санъат, маҳорат каби маъноларни билдиради</a:t>
            </a:r>
            <a:endParaRPr lang="uz-Cyrl-UZ" sz="2600" b="1" smtClean="0">
              <a:effectLst>
                <a:outerShdw blurRad="38100" dist="38100" dir="2700000" algn="tl">
                  <a:srgbClr val="C0C0C0"/>
                </a:outerShdw>
              </a:effectLst>
              <a:latin typeface="Times New Roman" pitchFamily="18" charset="0"/>
            </a:endParaRPr>
          </a:p>
          <a:p>
            <a:pPr algn="just" eaLnBrk="1" hangingPunct="1">
              <a:spcBef>
                <a:spcPct val="50000"/>
              </a:spcBef>
              <a:defRPr/>
            </a:pPr>
            <a:r>
              <a:rPr lang="uz-Cyrl-UZ" sz="2600" b="1" smtClean="0">
                <a:effectLst>
                  <a:outerShdw blurRad="38100" dist="38100" dir="2700000" algn="tl">
                    <a:srgbClr val="C0C0C0"/>
                  </a:outerShdw>
                </a:effectLst>
                <a:latin typeface="Times New Roman" pitchFamily="18" charset="0"/>
              </a:rPr>
              <a:t>Компьютер тизими</a:t>
            </a:r>
            <a:r>
              <a:rPr lang="uz-Cyrl-UZ" sz="2600" smtClean="0">
                <a:latin typeface="Times New Roman" pitchFamily="18" charset="0"/>
              </a:rPr>
              <a:t> – маълумотлар</a:t>
            </a:r>
            <a:r>
              <a:rPr lang="ru-RU" sz="2600" smtClean="0">
                <a:latin typeface="Times New Roman" pitchFamily="18" charset="0"/>
              </a:rPr>
              <a:t>га ишлов бериш</a:t>
            </a:r>
            <a:r>
              <a:rPr lang="uz-Cyrl-UZ" sz="2600" smtClean="0">
                <a:latin typeface="Times New Roman" pitchFamily="18" charset="0"/>
              </a:rPr>
              <a:t>, киритиш ва чиқариш тизими</a:t>
            </a:r>
            <a:r>
              <a:rPr lang="ru-RU" sz="2600" smtClean="0">
                <a:latin typeface="Times New Roman" pitchFamily="18" charset="0"/>
              </a:rPr>
              <a:t> </a:t>
            </a:r>
            <a:r>
              <a:rPr lang="uz-Cyrl-UZ" sz="2600" smtClean="0">
                <a:latin typeface="Times New Roman" pitchFamily="18" charset="0"/>
              </a:rPr>
              <a:t>ҳ</a:t>
            </a:r>
            <a:r>
              <a:rPr lang="ru-RU" sz="2600" smtClean="0">
                <a:latin typeface="Times New Roman" pitchFamily="18" charset="0"/>
              </a:rPr>
              <a:t>амда </a:t>
            </a:r>
            <a:r>
              <a:rPr lang="uz-Cyrl-UZ" sz="2600" smtClean="0">
                <a:latin typeface="Times New Roman" pitchFamily="18" charset="0"/>
              </a:rPr>
              <a:t>хотира тизими</a:t>
            </a:r>
          </a:p>
          <a:p>
            <a:pPr algn="just" eaLnBrk="1" hangingPunct="1">
              <a:spcBef>
                <a:spcPct val="50000"/>
              </a:spcBef>
              <a:defRPr/>
            </a:pPr>
            <a:r>
              <a:rPr lang="uz-Cyrl-UZ" sz="2600" b="1" smtClean="0">
                <a:effectLst>
                  <a:outerShdw blurRad="38100" dist="38100" dir="2700000" algn="tl">
                    <a:srgbClr val="C0C0C0"/>
                  </a:outerShdw>
                </a:effectLst>
                <a:latin typeface="Times New Roman" pitchFamily="18" charset="0"/>
              </a:rPr>
              <a:t>Ахборот тизими</a:t>
            </a:r>
            <a:r>
              <a:rPr lang="uz-Cyrl-UZ" sz="2600" smtClean="0">
                <a:latin typeface="Times New Roman" pitchFamily="18" charset="0"/>
              </a:rPr>
              <a:t> – компьютер, компьютер тармоқлари, фойдаланувчилар, ахборот ва дастурий таъминот.</a:t>
            </a:r>
            <a:endParaRPr lang="ru-RU" sz="2600" smtClean="0">
              <a:latin typeface="Times New Roman" pitchFamily="18" charset="0"/>
            </a:endParaRPr>
          </a:p>
        </p:txBody>
      </p:sp>
      <p:grpSp>
        <p:nvGrpSpPr>
          <p:cNvPr id="13316" name="Group 12"/>
          <p:cNvGrpSpPr>
            <a:grpSpLocks/>
          </p:cNvGrpSpPr>
          <p:nvPr/>
        </p:nvGrpSpPr>
        <p:grpSpPr bwMode="auto">
          <a:xfrm>
            <a:off x="611188" y="4724400"/>
            <a:ext cx="7920037" cy="1368425"/>
            <a:chOff x="431" y="3385"/>
            <a:chExt cx="4989" cy="862"/>
          </a:xfrm>
        </p:grpSpPr>
        <p:grpSp>
          <p:nvGrpSpPr>
            <p:cNvPr id="13317" name="Group 4"/>
            <p:cNvGrpSpPr>
              <a:grpSpLocks/>
            </p:cNvGrpSpPr>
            <p:nvPr/>
          </p:nvGrpSpPr>
          <p:grpSpPr bwMode="auto">
            <a:xfrm>
              <a:off x="681" y="3449"/>
              <a:ext cx="4376" cy="480"/>
              <a:chOff x="863" y="591"/>
              <a:chExt cx="4376" cy="480"/>
            </a:xfrm>
          </p:grpSpPr>
          <p:sp>
            <p:nvSpPr>
              <p:cNvPr id="13320" name="Line 5"/>
              <p:cNvSpPr>
                <a:spLocks noChangeShapeType="1"/>
              </p:cNvSpPr>
              <p:nvPr/>
            </p:nvSpPr>
            <p:spPr bwMode="auto">
              <a:xfrm>
                <a:off x="1746" y="845"/>
                <a:ext cx="363"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3321" name="AutoShape 6"/>
              <p:cNvSpPr>
                <a:spLocks noChangeArrowheads="1"/>
              </p:cNvSpPr>
              <p:nvPr/>
            </p:nvSpPr>
            <p:spPr bwMode="auto">
              <a:xfrm>
                <a:off x="2154" y="709"/>
                <a:ext cx="1815" cy="317"/>
              </a:xfrm>
              <a:prstGeom prst="roundRect">
                <a:avLst>
                  <a:gd name="adj" fmla="val 16667"/>
                </a:avLst>
              </a:prstGeom>
              <a:solidFill>
                <a:schemeClr val="accent1"/>
              </a:solidFill>
              <a:ln w="9525">
                <a:solidFill>
                  <a:schemeClr val="hlink"/>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uz-Cyrl-UZ" altLang="ru-RU" sz="1800">
                    <a:latin typeface="Comic Sans MS" panose="030F0702030302020204" pitchFamily="66" charset="0"/>
                  </a:rPr>
                  <a:t>Ахборот технологияси</a:t>
                </a:r>
                <a:endParaRPr lang="ru-RU" altLang="ru-RU" sz="1800">
                  <a:latin typeface="Comic Sans MS" panose="030F0702030302020204" pitchFamily="66" charset="0"/>
                </a:endParaRPr>
              </a:p>
            </p:txBody>
          </p:sp>
          <p:sp>
            <p:nvSpPr>
              <p:cNvPr id="13322" name="Line 7"/>
              <p:cNvSpPr>
                <a:spLocks noChangeShapeType="1"/>
              </p:cNvSpPr>
              <p:nvPr/>
            </p:nvSpPr>
            <p:spPr bwMode="auto">
              <a:xfrm>
                <a:off x="4014" y="845"/>
                <a:ext cx="363"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3323" name="Text Box 8"/>
              <p:cNvSpPr txBox="1">
                <a:spLocks noChangeArrowheads="1"/>
              </p:cNvSpPr>
              <p:nvPr/>
            </p:nvSpPr>
            <p:spPr bwMode="auto">
              <a:xfrm>
                <a:off x="863" y="709"/>
                <a:ext cx="8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Маълумот</a:t>
                </a:r>
                <a:endParaRPr lang="ru-RU" altLang="ru-RU" sz="2000"/>
              </a:p>
            </p:txBody>
          </p:sp>
          <p:sp>
            <p:nvSpPr>
              <p:cNvPr id="13324" name="Text Box 9"/>
              <p:cNvSpPr txBox="1">
                <a:spLocks noChangeArrowheads="1"/>
              </p:cNvSpPr>
              <p:nvPr/>
            </p:nvSpPr>
            <p:spPr bwMode="auto">
              <a:xfrm>
                <a:off x="4460" y="591"/>
                <a:ext cx="77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Ахборот </a:t>
                </a:r>
              </a:p>
              <a:p>
                <a:pPr eaLnBrk="1" hangingPunct="1">
                  <a:buFontTx/>
                  <a:buNone/>
                </a:pPr>
                <a:r>
                  <a:rPr lang="uz-Cyrl-UZ" altLang="ru-RU" sz="2000"/>
                  <a:t>маҳсули</a:t>
                </a:r>
                <a:endParaRPr lang="ru-RU" altLang="ru-RU" sz="2000"/>
              </a:p>
            </p:txBody>
          </p:sp>
        </p:grpSp>
        <p:sp>
          <p:nvSpPr>
            <p:cNvPr id="13318" name="Rectangle 10"/>
            <p:cNvSpPr>
              <a:spLocks noChangeArrowheads="1"/>
            </p:cNvSpPr>
            <p:nvPr/>
          </p:nvSpPr>
          <p:spPr bwMode="auto">
            <a:xfrm>
              <a:off x="476" y="3997"/>
              <a:ext cx="26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uz-Cyrl-UZ" altLang="ru-RU" sz="2000"/>
                <a:t>технологияни қўллаш структураси</a:t>
              </a:r>
              <a:endParaRPr lang="ru-RU" altLang="ru-RU" sz="2000"/>
            </a:p>
          </p:txBody>
        </p:sp>
        <p:sp>
          <p:nvSpPr>
            <p:cNvPr id="13319" name="Rectangle 11"/>
            <p:cNvSpPr>
              <a:spLocks noChangeArrowheads="1"/>
            </p:cNvSpPr>
            <p:nvPr/>
          </p:nvSpPr>
          <p:spPr bwMode="auto">
            <a:xfrm>
              <a:off x="431" y="3385"/>
              <a:ext cx="4989" cy="862"/>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ru-RU" altLang="ru-RU"/>
            </a:p>
          </p:txBody>
        </p:sp>
      </p:gr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ru-RU"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ru-RU" sz="32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1626</Words>
  <Application>Microsoft Office PowerPoint</Application>
  <PresentationFormat>Экран (4:3)</PresentationFormat>
  <Paragraphs>156</Paragraphs>
  <Slides>29</Slides>
  <Notes>1</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29</vt:i4>
      </vt:variant>
    </vt:vector>
  </HeadingPairs>
  <TitlesOfParts>
    <vt:vector size="37" baseType="lpstr">
      <vt:lpstr>Arial</vt:lpstr>
      <vt:lpstr>Calibri</vt:lpstr>
      <vt:lpstr>Times New Roman</vt:lpstr>
      <vt:lpstr>Comic Sans MS</vt:lpstr>
      <vt:lpstr>Verdana</vt:lpstr>
      <vt:lpstr>Symbol</vt:lpstr>
      <vt:lpstr>Оформление по умолчанию</vt:lpstr>
      <vt:lpstr>Изображение Paintbrush</vt:lpstr>
      <vt:lpstr>Презентация PowerPoint</vt:lpstr>
      <vt:lpstr>Презентация PowerPoint</vt:lpstr>
      <vt:lpstr>Ахборот турлари</vt:lpstr>
      <vt:lpstr>Ахборотнинг ўлчови ва ҳажм бирликлари</vt:lpstr>
      <vt:lpstr>Файл тушунчаси ва уларнинг турлари</vt:lpstr>
      <vt:lpstr>Файллар устида бажариладиган амаллар</vt:lpstr>
      <vt:lpstr>Ахборотларни узатиш </vt:lpstr>
      <vt:lpstr>Ахборот муҳитида тезлик тушунчаси, бирликлари ва ахборот каналлари сиғими</vt:lpstr>
      <vt:lpstr>Ахборот технологиялари</vt:lpstr>
      <vt:lpstr>Ахборот тизими ва технологиялари</vt:lpstr>
      <vt:lpstr>Компьютер ва уларнинг турлари</vt:lpstr>
      <vt:lpstr>Мини компьютерлар ва Ноутбук</vt:lpstr>
      <vt:lpstr>Шахсий компьютерлар ва серверлар</vt:lpstr>
      <vt:lpstr>Суперкомпьютерлар</vt:lpstr>
      <vt:lpstr>Шахсий компьютерларнинг асосий қурилмалари</vt:lpstr>
      <vt:lpstr>Асосий плата</vt:lpstr>
      <vt:lpstr>Процессорлар ва сокет</vt:lpstr>
      <vt:lpstr>Оператив хотира</vt:lpstr>
      <vt:lpstr>Маълумотларни киритиш ва чиқариш қурилмалари</vt:lpstr>
      <vt:lpstr>Сичқонча</vt:lpstr>
      <vt:lpstr>Чоп этиш қурилмалари</vt:lpstr>
      <vt:lpstr>Маълумотларни рақамли кўринишга ўгирувчи воситалар</vt:lpstr>
      <vt:lpstr>Видеопроектор  ва экран</vt:lpstr>
      <vt:lpstr>Ахборотларни сақловчи ва ташувчи воситалар: флешка, CD ва DVD дисклар</vt:lpstr>
      <vt:lpstr>Қаттиқ дисклар ва CDROM</vt:lpstr>
      <vt:lpstr>Мультимедиа воситалари</vt:lpstr>
      <vt:lpstr>Модем тушунчаси ва унинг вазифаси</vt:lpstr>
      <vt:lpstr>Интернетга боғланиш воситалари</vt:lpstr>
      <vt:lpstr>Эътиборларингиз учун рахмат!</vt:lpstr>
    </vt:vector>
  </TitlesOfParts>
  <Company>TATU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Raxmatulla</dc:creator>
  <cp:lastModifiedBy>Пользователь Windows</cp:lastModifiedBy>
  <cp:revision>246</cp:revision>
  <dcterms:created xsi:type="dcterms:W3CDTF">2010-03-20T07:19:08Z</dcterms:created>
  <dcterms:modified xsi:type="dcterms:W3CDTF">2018-01-14T19:49:54Z</dcterms:modified>
</cp:coreProperties>
</file>