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72" r:id="rId13"/>
    <p:sldId id="273" r:id="rId14"/>
    <p:sldId id="268" r:id="rId15"/>
    <p:sldId id="269" r:id="rId16"/>
    <p:sldId id="270" r:id="rId17"/>
    <p:sldId id="271"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769CF1CA-3D8A-4E6D-9660-99F365DBF3EF}" type="datetimeFigureOut">
              <a:rPr lang="ru-RU" smtClean="0"/>
              <a:pPr/>
              <a:t>10.07.2015</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10A2827-04F4-4B26-99EA-BEE14BE318D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69CF1CA-3D8A-4E6D-9660-99F365DBF3EF}" type="datetimeFigureOut">
              <a:rPr lang="ru-RU" smtClean="0"/>
              <a:pPr/>
              <a:t>10.07.2015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A2827-04F4-4B26-99EA-BEE14BE318D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69CF1CA-3D8A-4E6D-9660-99F365DBF3EF}" type="datetimeFigureOut">
              <a:rPr lang="ru-RU" smtClean="0"/>
              <a:pPr/>
              <a:t>10.07.2015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A2827-04F4-4B26-99EA-BEE14BE318D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769CF1CA-3D8A-4E6D-9660-99F365DBF3EF}" type="datetimeFigureOut">
              <a:rPr lang="ru-RU" smtClean="0"/>
              <a:pPr/>
              <a:t>10.07.2015</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F10A2827-04F4-4B26-99EA-BEE14BE318D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769CF1CA-3D8A-4E6D-9660-99F365DBF3EF}" type="datetimeFigureOut">
              <a:rPr lang="ru-RU" smtClean="0"/>
              <a:pPr/>
              <a:t>10.07.2015</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F10A2827-04F4-4B26-99EA-BEE14BE318D1}"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769CF1CA-3D8A-4E6D-9660-99F365DBF3EF}" type="datetimeFigureOut">
              <a:rPr lang="ru-RU" smtClean="0"/>
              <a:pPr/>
              <a:t>10.07.2015</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F10A2827-04F4-4B26-99EA-BEE14BE318D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769CF1CA-3D8A-4E6D-9660-99F365DBF3EF}" type="datetimeFigureOut">
              <a:rPr lang="ru-RU" smtClean="0"/>
              <a:pPr/>
              <a:t>10.07.2015</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F10A2827-04F4-4B26-99EA-BEE14BE318D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69CF1CA-3D8A-4E6D-9660-99F365DBF3EF}" type="datetimeFigureOut">
              <a:rPr lang="ru-RU" smtClean="0"/>
              <a:pPr/>
              <a:t>10.07.2015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10A2827-04F4-4B26-99EA-BEE14BE318D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769CF1CA-3D8A-4E6D-9660-99F365DBF3EF}" type="datetimeFigureOut">
              <a:rPr lang="ru-RU" smtClean="0"/>
              <a:pPr/>
              <a:t>10.07.2015</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F10A2827-04F4-4B26-99EA-BEE14BE318D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769CF1CA-3D8A-4E6D-9660-99F365DBF3EF}" type="datetimeFigureOut">
              <a:rPr lang="ru-RU" smtClean="0"/>
              <a:pPr/>
              <a:t>10.07.2015</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F10A2827-04F4-4B26-99EA-BEE14BE318D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769CF1CA-3D8A-4E6D-9660-99F365DBF3EF}" type="datetimeFigureOut">
              <a:rPr lang="ru-RU" smtClean="0"/>
              <a:pPr/>
              <a:t>10.07.2015</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F10A2827-04F4-4B26-99EA-BEE14BE318D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69CF1CA-3D8A-4E6D-9660-99F365DBF3EF}" type="datetimeFigureOut">
              <a:rPr lang="ru-RU" smtClean="0"/>
              <a:pPr/>
              <a:t>10.07.2015</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10A2827-04F4-4B26-99EA-BEE14BE318D1}"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3068960"/>
            <a:ext cx="8062912" cy="1470025"/>
          </a:xfrm>
        </p:spPr>
        <p:txBody>
          <a:bodyPr>
            <a:normAutofit fontScale="90000"/>
          </a:bodyPr>
          <a:lstStyle/>
          <a:p>
            <a:r>
              <a:rPr lang="ru-RU" dirty="0" err="1" smtClean="0"/>
              <a:t>Фукароларга</a:t>
            </a:r>
            <a:r>
              <a:rPr lang="ru-RU" dirty="0" smtClean="0"/>
              <a:t> </a:t>
            </a:r>
            <a:r>
              <a:rPr lang="ru-RU" dirty="0" err="1" smtClean="0"/>
              <a:t>давлат</a:t>
            </a:r>
            <a:r>
              <a:rPr lang="ru-RU" dirty="0" smtClean="0"/>
              <a:t> </a:t>
            </a:r>
            <a:r>
              <a:rPr lang="ru-RU" dirty="0" err="1" smtClean="0"/>
              <a:t>пенсиясини</a:t>
            </a:r>
            <a:r>
              <a:rPr lang="ru-RU" dirty="0" smtClean="0"/>
              <a:t> </a:t>
            </a:r>
            <a:r>
              <a:rPr lang="ru-RU" dirty="0" err="1" smtClean="0"/>
              <a:t>тайинлаш</a:t>
            </a:r>
            <a:r>
              <a:rPr lang="ru-RU" dirty="0" smtClean="0"/>
              <a:t> </a:t>
            </a:r>
            <a:r>
              <a:rPr lang="ru-RU" dirty="0" err="1" smtClean="0"/>
              <a:t>ва</a:t>
            </a:r>
            <a:r>
              <a:rPr lang="ru-RU" dirty="0" smtClean="0"/>
              <a:t> </a:t>
            </a:r>
            <a:r>
              <a:rPr lang="ru-RU" dirty="0" err="1" smtClean="0"/>
              <a:t>тулаш</a:t>
            </a:r>
            <a:r>
              <a:rPr lang="ru-RU" dirty="0" smtClean="0"/>
              <a:t> </a:t>
            </a:r>
            <a:r>
              <a:rPr lang="ru-RU" dirty="0" err="1" smtClean="0"/>
              <a:t>хамда</a:t>
            </a:r>
            <a:r>
              <a:rPr lang="ru-RU" dirty="0" smtClean="0"/>
              <a:t> </a:t>
            </a:r>
            <a:r>
              <a:rPr lang="ru-RU" dirty="0" err="1" smtClean="0"/>
              <a:t>молиялаштириш</a:t>
            </a:r>
            <a:r>
              <a:rPr lang="ru-RU" dirty="0" smtClean="0"/>
              <a:t> </a:t>
            </a:r>
            <a:r>
              <a:rPr lang="ru-RU" dirty="0" err="1" smtClean="0"/>
              <a:t>тартиби</a:t>
            </a:r>
            <a:r>
              <a:rPr lang="ru-RU" dirty="0" smtClean="0"/>
              <a:t>.</a:t>
            </a:r>
            <a:br>
              <a:rPr lang="ru-RU" dirty="0" smtClean="0"/>
            </a:br>
            <a:r>
              <a:rPr lang="ru-RU" dirty="0"/>
              <a:t/>
            </a:r>
            <a:br>
              <a:rPr lang="ru-RU" dirty="0"/>
            </a:br>
            <a:r>
              <a:rPr lang="ru-RU" sz="3100" dirty="0" smtClean="0"/>
              <a:t>.</a:t>
            </a:r>
            <a:endParaRPr lang="ru-RU" sz="3100" dirty="0"/>
          </a:p>
        </p:txBody>
      </p:sp>
      <p:sp>
        <p:nvSpPr>
          <p:cNvPr id="3" name="Заголовок 1"/>
          <p:cNvSpPr txBox="1">
            <a:spLocks/>
          </p:cNvSpPr>
          <p:nvPr/>
        </p:nvSpPr>
        <p:spPr>
          <a:xfrm>
            <a:off x="827584" y="4725144"/>
            <a:ext cx="8062912" cy="1470025"/>
          </a:xfrm>
          <a:prstGeom prst="rect">
            <a:avLst/>
          </a:prstGeom>
        </p:spPr>
        <p:txBody>
          <a:bodyPr vert="horz" anchor="b">
            <a:normAutofit fontScale="75000" lnSpcReduction="20000"/>
          </a:bodyPr>
          <a:lstStyle/>
          <a:p>
            <a:pPr marL="484632" marR="0" lvl="0" indent="0" algn="r" defTabSz="914400" rtl="0" eaLnBrk="1" fontAlgn="auto" latinLnBrk="0" hangingPunct="1">
              <a:lnSpc>
                <a:spcPct val="100000"/>
              </a:lnSpc>
              <a:spcBef>
                <a:spcPct val="0"/>
              </a:spcBef>
              <a:spcAft>
                <a:spcPts val="0"/>
              </a:spcAft>
              <a:buClrTx/>
              <a:buSzTx/>
              <a:buFontTx/>
              <a:buNone/>
              <a:tabLst/>
              <a:defRPr/>
            </a:pPr>
            <a: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ММ 22 </a:t>
            </a:r>
            <a:r>
              <a:rPr kumimoji="0" lang="ru-RU" sz="4400" b="0" i="0" u="none" strike="noStrike" kern="1200" cap="none" spc="0" normalizeH="0" baseline="0" noProof="0" dirty="0" err="1"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гурух</a:t>
            </a:r>
            <a: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 </a:t>
            </a:r>
            <a:r>
              <a:rPr kumimoji="0" lang="ru-RU" sz="4400" b="0" i="0" u="none" strike="noStrike" kern="1200" cap="none" spc="0" normalizeH="0" baseline="0" noProof="0" dirty="0" err="1"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талабаси</a:t>
            </a:r>
            <a: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 </a:t>
            </a:r>
            <a:r>
              <a:rPr kumimoji="0" lang="ru-RU" sz="4400" b="0" i="0" u="none" strike="noStrike" kern="1200" cap="none" spc="0" normalizeH="0" baseline="0" noProof="0" dirty="0" err="1"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Маматов</a:t>
            </a:r>
            <a: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 Б.</a:t>
            </a:r>
            <a:b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br>
            <a: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
            </a:r>
            <a:br>
              <a:rPr kumimoji="0" lang="ru-RU" sz="44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br>
            <a:r>
              <a:rPr kumimoji="0" lang="ru-RU" sz="3100" b="0" i="0" u="none" strike="noStrike" kern="1200" cap="none" spc="0" normalizeH="0" baseline="0" noProof="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a:t>
            </a:r>
            <a:endParaRPr kumimoji="0" lang="ru-RU" sz="3100" b="0" i="0" u="none" strike="noStrike" kern="1200" cap="none" spc="0" normalizeH="0" baseline="0" noProof="0"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04800" y="0"/>
            <a:ext cx="8686800" cy="7192963"/>
          </a:xfrm>
        </p:spPr>
        <p:txBody>
          <a:bodyPr>
            <a:normAutofit fontScale="90000"/>
          </a:bodyPr>
          <a:lstStyle/>
          <a:p>
            <a:pPr eaLnBrk="1" hangingPunct="1">
              <a:defRPr/>
            </a:pPr>
            <a:r>
              <a:rPr lang="uz-Cyrl-UZ"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n-lt"/>
                <a:cs typeface="Arial" pitchFamily="34" charset="0"/>
              </a:rPr>
              <a:t>Ногиронлик пенсияси</a:t>
            </a:r>
            <a:r>
              <a:rPr lang="uz-Cyrl-UZ" sz="3600" dirty="0" smtClean="0">
                <a:ln w="18415" cmpd="sng">
                  <a:solidFill>
                    <a:srgbClr val="FFFFFF"/>
                  </a:solidFill>
                  <a:prstDash val="solid"/>
                </a:ln>
                <a:solidFill>
                  <a:schemeClr val="accent1"/>
                </a:solidFill>
                <a:effectLst>
                  <a:outerShdw blurRad="63500" dir="3600000" algn="tl" rotWithShape="0">
                    <a:srgbClr val="000000">
                      <a:alpha val="70000"/>
                    </a:srgbClr>
                  </a:outerShdw>
                </a:effectLst>
                <a:latin typeface="+mn-lt"/>
                <a:cs typeface="Arial" pitchFamily="34" charset="0"/>
              </a:rPr>
              <a:t> </a:t>
            </a:r>
            <a:r>
              <a:rPr lang="uz-Cyrl-UZ"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cs typeface="Arial" pitchFamily="34" charset="0"/>
              </a:rPr>
              <a:t>– меҳнат қилиш қобилияти йўқотилиши муносабати билан белгиланади. Унинг миқдори касалликнинг сабаби, ногиронлик гурухи ва мехнат фаолиятининг давомийлиги ҳамда ўртача бир ойлик иш ҳақига боғлиқ бўлади.</a:t>
            </a:r>
            <a:r>
              <a:rPr lang="ru-RU"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cs typeface="Arial" pitchFamily="34" charset="0"/>
              </a:rPr>
              <a:t> </a:t>
            </a:r>
            <a:r>
              <a:rPr lang="uz-Cyrl-UZ"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cs typeface="Arial" pitchFamily="34" charset="0"/>
              </a:rPr>
              <a:t>Агар ногиронлик меҳнатда майибланиш ёки касб касаллиги сабабли бошланган бўлса, у холда пенсия ишнинг давомийдлигидан қатъий назар тайинланади</a:t>
            </a:r>
            <a:r>
              <a:rPr lang="ru-RU"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cs typeface="Arial" pitchFamily="34" charset="0"/>
              </a:rPr>
              <a:t/>
            </a:r>
            <a:br>
              <a:rPr lang="ru-RU"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cs typeface="Arial" pitchFamily="34" charset="0"/>
              </a:rPr>
            </a:br>
            <a:endParaRPr lang="ru-RU"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304800" y="304800"/>
            <a:ext cx="8534400" cy="6248400"/>
          </a:xfrm>
        </p:spPr>
        <p:txBody>
          <a:bodyPr>
            <a:normAutofit fontScale="90000"/>
          </a:bodyPr>
          <a:lstStyle/>
          <a:p>
            <a:pPr eaLnBrk="1" hangingPunct="1">
              <a:defRPr/>
            </a:pPr>
            <a:r>
              <a:rPr lang="uz-Cyrl-UZ"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Боқувчисини йўқотганлик пенсияси</a:t>
            </a:r>
            <a:r>
              <a:rPr lang="uz-Cyrl-UZ"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 Вафот этган боқувчининг қаромоғида бўлган мехнатга қобилиятсиз оила аъзоларига тайинланади. Унинг миқдори боқувчи ўлимининг сабаби, меҳнат фаолиятининг давомийлиги ва иш ҳақига боғлиқ бўлади.</a:t>
            </a:r>
            <a:r>
              <a:rPr lang="ru-RU"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r>
            <a:br>
              <a:rPr lang="ru-RU"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ru-RU" sz="40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1"/>
          </p:nvPr>
        </p:nvSpPr>
        <p:spPr>
          <a:xfrm>
            <a:off x="304800" y="404813"/>
            <a:ext cx="8610600" cy="5691187"/>
          </a:xfrm>
        </p:spPr>
        <p:txBody>
          <a:bodyPr/>
          <a:lstStyle/>
          <a:p>
            <a:pPr algn="ctr" eaLnBrk="1" hangingPunct="1">
              <a:lnSpc>
                <a:spcPct val="90000"/>
              </a:lnSpc>
              <a:buFontTx/>
              <a:buNone/>
            </a:pPr>
            <a:r>
              <a:rPr lang="uz-Cyrl-UZ" dirty="0" smtClean="0"/>
              <a:t>2010 йилнинг 1 январидан бошлаб пенсиялар, шунингдек ижтимоий нафақалар, компенсация ва бошқа тўловларни тайинлаш, молиялаштириш, уларнинг тўланишини ҳисобга олиш ва мониторингини юритиш Ўзбекистон Республикаси Молия вазирлиги ҳузуридаги бюджетдан ташқари Пенсия жамғармаси ва унинг тегишли ҳудудий бўлинмалари томонидан амалга оширилади.</a:t>
            </a:r>
            <a:endParaRPr lang="ru-RU"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idx="1"/>
          </p:nvPr>
        </p:nvSpPr>
        <p:spPr>
          <a:xfrm>
            <a:off x="179388" y="0"/>
            <a:ext cx="8785225" cy="6597650"/>
          </a:xfrm>
        </p:spPr>
        <p:txBody>
          <a:bodyPr>
            <a:normAutofit fontScale="92500"/>
          </a:bodyPr>
          <a:lstStyle/>
          <a:p>
            <a:pPr algn="ctr">
              <a:lnSpc>
                <a:spcPct val="90000"/>
              </a:lnSpc>
              <a:buNone/>
            </a:pPr>
            <a:r>
              <a:rPr lang="uz-Cyrl-UZ" sz="2400" b="1" dirty="0" smtClean="0"/>
              <a:t>Ўзбекистон Республикаси Президентининг 2009 йил 30 декабрдаги “Фуқароларнинг пенсия таъминоти тизимини янада такомиллаштириш чора-тадбирлари тўғрисида”ги ПФ-4161- сонли </a:t>
            </a:r>
            <a:r>
              <a:rPr lang="uz-Cyrl-UZ" sz="2400" dirty="0" smtClean="0"/>
              <a:t>Фармоннинг 4</a:t>
            </a:r>
            <a:r>
              <a:rPr lang="uz-Cyrl-UZ" sz="2400" b="1" dirty="0" smtClean="0"/>
              <a:t>-</a:t>
            </a:r>
            <a:r>
              <a:rPr lang="uz-Cyrl-UZ" sz="2400" dirty="0" smtClean="0"/>
              <a:t>бандига мувофиқ, </a:t>
            </a:r>
            <a:r>
              <a:rPr lang="ru-RU" sz="2400" dirty="0" err="1" smtClean="0"/>
              <a:t>Ўзбекистон</a:t>
            </a:r>
            <a:r>
              <a:rPr lang="ru-RU" sz="2400" dirty="0" smtClean="0"/>
              <a:t> </a:t>
            </a:r>
            <a:r>
              <a:rPr lang="ru-RU" sz="2400" dirty="0" err="1" smtClean="0"/>
              <a:t>Республикаси</a:t>
            </a:r>
            <a:r>
              <a:rPr lang="ru-RU" sz="2400" dirty="0" smtClean="0"/>
              <a:t> </a:t>
            </a:r>
            <a:r>
              <a:rPr lang="ru-RU" sz="2400" dirty="0" err="1" smtClean="0"/>
              <a:t>Молия</a:t>
            </a:r>
            <a:r>
              <a:rPr lang="ru-RU" sz="2400" dirty="0" smtClean="0"/>
              <a:t> </a:t>
            </a:r>
            <a:r>
              <a:rPr lang="ru-RU" sz="2400" dirty="0" err="1" smtClean="0"/>
              <a:t>вазирлиги</a:t>
            </a:r>
            <a:r>
              <a:rPr lang="ru-RU" sz="2400" dirty="0" smtClean="0"/>
              <a:t> </a:t>
            </a:r>
            <a:r>
              <a:rPr lang="ru-RU" sz="2400" dirty="0" err="1" smtClean="0"/>
              <a:t>зиммасига</a:t>
            </a:r>
            <a:r>
              <a:rPr lang="ru-RU" sz="2400" dirty="0" smtClean="0"/>
              <a:t>:</a:t>
            </a:r>
          </a:p>
          <a:p>
            <a:pPr eaLnBrk="1" hangingPunct="1">
              <a:lnSpc>
                <a:spcPct val="90000"/>
              </a:lnSpc>
            </a:pPr>
            <a:r>
              <a:rPr lang="ru-RU" sz="2400" b="1" dirty="0" err="1" smtClean="0"/>
              <a:t>фуқароларнинг </a:t>
            </a:r>
            <a:r>
              <a:rPr lang="ru-RU" sz="2400" b="1" dirty="0" smtClean="0"/>
              <a:t>пенсия </a:t>
            </a:r>
            <a:r>
              <a:rPr lang="ru-RU" sz="2400" b="1" dirty="0" err="1" smtClean="0"/>
              <a:t>таъминоти</a:t>
            </a:r>
            <a:r>
              <a:rPr lang="ru-RU" sz="2400" b="1" dirty="0" smtClean="0"/>
              <a:t> </a:t>
            </a:r>
            <a:r>
              <a:rPr lang="ru-RU" sz="2400" b="1" dirty="0" err="1" smtClean="0"/>
              <a:t>соҳасида давлат</a:t>
            </a:r>
            <a:r>
              <a:rPr lang="ru-RU" sz="2400" b="1" dirty="0" smtClean="0"/>
              <a:t> </a:t>
            </a:r>
            <a:r>
              <a:rPr lang="ru-RU" sz="2400" b="1" dirty="0" err="1" smtClean="0"/>
              <a:t>сиёсатининг</a:t>
            </a:r>
            <a:r>
              <a:rPr lang="ru-RU" sz="2400" b="1" dirty="0" smtClean="0"/>
              <a:t> </a:t>
            </a:r>
            <a:r>
              <a:rPr lang="ru-RU" sz="2400" b="1" dirty="0" err="1" smtClean="0"/>
              <a:t>асосий</a:t>
            </a:r>
            <a:r>
              <a:rPr lang="ru-RU" sz="2400" b="1" dirty="0" smtClean="0"/>
              <a:t> </a:t>
            </a:r>
            <a:r>
              <a:rPr lang="ru-RU" sz="2400" b="1" dirty="0" err="1" smtClean="0"/>
              <a:t>йўналишларини</a:t>
            </a:r>
            <a:r>
              <a:rPr lang="ru-RU" sz="2400" b="1" dirty="0" smtClean="0"/>
              <a:t> </a:t>
            </a:r>
            <a:r>
              <a:rPr lang="ru-RU" sz="2400" b="1" dirty="0" err="1" smtClean="0"/>
              <a:t>ишлаб</a:t>
            </a:r>
            <a:r>
              <a:rPr lang="ru-RU" sz="2400" b="1" dirty="0" smtClean="0"/>
              <a:t> </a:t>
            </a:r>
            <a:r>
              <a:rPr lang="ru-RU" sz="2400" b="1" dirty="0" err="1" smtClean="0"/>
              <a:t>чиқиш</a:t>
            </a:r>
            <a:r>
              <a:rPr lang="ru-RU" sz="2400" dirty="0" smtClean="0"/>
              <a:t>;</a:t>
            </a:r>
          </a:p>
          <a:p>
            <a:pPr eaLnBrk="1" hangingPunct="1">
              <a:lnSpc>
                <a:spcPct val="90000"/>
              </a:lnSpc>
            </a:pPr>
            <a:endParaRPr lang="uz-Cyrl-UZ" sz="2400" b="1" dirty="0" smtClean="0"/>
          </a:p>
          <a:p>
            <a:pPr eaLnBrk="1" hangingPunct="1">
              <a:lnSpc>
                <a:spcPct val="90000"/>
              </a:lnSpc>
            </a:pPr>
            <a:r>
              <a:rPr lang="ru-RU" sz="2400" dirty="0" err="1" smtClean="0"/>
              <a:t>бюджетдан</a:t>
            </a:r>
            <a:r>
              <a:rPr lang="ru-RU" sz="2400" dirty="0" smtClean="0"/>
              <a:t> </a:t>
            </a:r>
            <a:r>
              <a:rPr lang="ru-RU" sz="2400" dirty="0" err="1" smtClean="0"/>
              <a:t>ташқари </a:t>
            </a:r>
            <a:r>
              <a:rPr lang="ru-RU" sz="2400" dirty="0" smtClean="0"/>
              <a:t>Пенсия </a:t>
            </a:r>
            <a:r>
              <a:rPr lang="ru-RU" sz="2400" dirty="0" err="1" smtClean="0"/>
              <a:t>жамғармаси даромадлари</a:t>
            </a:r>
            <a:r>
              <a:rPr lang="ru-RU" sz="2400" dirty="0" smtClean="0"/>
              <a:t> </a:t>
            </a:r>
            <a:r>
              <a:rPr lang="ru-RU" sz="2400" dirty="0" err="1" smtClean="0"/>
              <a:t>ва</a:t>
            </a:r>
            <a:r>
              <a:rPr lang="ru-RU" sz="2400" dirty="0" smtClean="0"/>
              <a:t> </a:t>
            </a:r>
            <a:r>
              <a:rPr lang="ru-RU" sz="2400" dirty="0" err="1" smtClean="0"/>
              <a:t>харажатларининг</a:t>
            </a:r>
            <a:r>
              <a:rPr lang="ru-RU" sz="2400" dirty="0" smtClean="0"/>
              <a:t> </a:t>
            </a:r>
            <a:r>
              <a:rPr lang="ru-RU" sz="2400" dirty="0" err="1" smtClean="0"/>
              <a:t>мутаносиблигини</a:t>
            </a:r>
            <a:r>
              <a:rPr lang="ru-RU" sz="2400" dirty="0" smtClean="0"/>
              <a:t> </a:t>
            </a:r>
            <a:r>
              <a:rPr lang="ru-RU" sz="2400" dirty="0" err="1" smtClean="0"/>
              <a:t>таъминлаш</a:t>
            </a:r>
            <a:r>
              <a:rPr lang="ru-RU" sz="2400" dirty="0" smtClean="0"/>
              <a:t>;</a:t>
            </a:r>
          </a:p>
          <a:p>
            <a:pPr eaLnBrk="1" hangingPunct="1">
              <a:lnSpc>
                <a:spcPct val="90000"/>
              </a:lnSpc>
            </a:pPr>
            <a:endParaRPr lang="uz-Cyrl-UZ" sz="2400" b="1" dirty="0" smtClean="0"/>
          </a:p>
          <a:p>
            <a:pPr eaLnBrk="1" hangingPunct="1">
              <a:lnSpc>
                <a:spcPct val="90000"/>
              </a:lnSpc>
            </a:pPr>
            <a:r>
              <a:rPr lang="ru-RU" sz="2400" dirty="0" err="1" smtClean="0"/>
              <a:t>бюджетдан</a:t>
            </a:r>
            <a:r>
              <a:rPr lang="ru-RU" sz="2400" dirty="0" smtClean="0"/>
              <a:t> </a:t>
            </a:r>
            <a:r>
              <a:rPr lang="ru-RU" sz="2400" dirty="0" err="1" smtClean="0"/>
              <a:t>ташқари </a:t>
            </a:r>
            <a:r>
              <a:rPr lang="ru-RU" sz="2400" dirty="0" smtClean="0"/>
              <a:t>Пенсия </a:t>
            </a:r>
            <a:r>
              <a:rPr lang="ru-RU" sz="2400" dirty="0" err="1" smtClean="0"/>
              <a:t>жамғармаси ўз</a:t>
            </a:r>
            <a:r>
              <a:rPr lang="ru-RU" sz="2400" dirty="0" smtClean="0"/>
              <a:t> </a:t>
            </a:r>
            <a:r>
              <a:rPr lang="ru-RU" sz="2400" dirty="0" err="1" smtClean="0"/>
              <a:t>зиммасига</a:t>
            </a:r>
            <a:r>
              <a:rPr lang="ru-RU" sz="2400" dirty="0" smtClean="0"/>
              <a:t> </a:t>
            </a:r>
            <a:r>
              <a:rPr lang="ru-RU" sz="2400" dirty="0" err="1" smtClean="0"/>
              <a:t>юкланган</a:t>
            </a:r>
            <a:r>
              <a:rPr lang="ru-RU" sz="2400" dirty="0" smtClean="0"/>
              <a:t> </a:t>
            </a:r>
            <a:r>
              <a:rPr lang="ru-RU" sz="2400" dirty="0" err="1" smtClean="0"/>
              <a:t>вазифалар</a:t>
            </a:r>
            <a:r>
              <a:rPr lang="ru-RU" sz="2400" dirty="0" smtClean="0"/>
              <a:t> </a:t>
            </a:r>
            <a:r>
              <a:rPr lang="ru-RU" sz="2400" dirty="0" err="1" smtClean="0"/>
              <a:t>ва</a:t>
            </a:r>
            <a:r>
              <a:rPr lang="ru-RU" sz="2400" dirty="0" smtClean="0"/>
              <a:t> </a:t>
            </a:r>
            <a:r>
              <a:rPr lang="ru-RU" sz="2400" dirty="0" err="1" smtClean="0"/>
              <a:t>функцияларни</a:t>
            </a:r>
            <a:r>
              <a:rPr lang="ru-RU" sz="2400" dirty="0" smtClean="0"/>
              <a:t>, </a:t>
            </a:r>
            <a:r>
              <a:rPr lang="ru-RU" sz="2400" dirty="0" err="1" smtClean="0"/>
              <a:t>хусусан</a:t>
            </a:r>
            <a:r>
              <a:rPr lang="ru-RU" sz="2400" dirty="0" smtClean="0"/>
              <a:t>, </a:t>
            </a:r>
            <a:r>
              <a:rPr lang="ru-RU" sz="2400" dirty="0" err="1" smtClean="0"/>
              <a:t>пенсиялар</a:t>
            </a:r>
            <a:r>
              <a:rPr lang="ru-RU" sz="2400" dirty="0" smtClean="0"/>
              <a:t> </a:t>
            </a:r>
            <a:r>
              <a:rPr lang="ru-RU" sz="2400" dirty="0" err="1" smtClean="0"/>
              <a:t>ҳамда бошқа тегишли</a:t>
            </a:r>
            <a:r>
              <a:rPr lang="ru-RU" sz="2400" dirty="0" smtClean="0"/>
              <a:t> </a:t>
            </a:r>
            <a:r>
              <a:rPr lang="ru-RU" sz="2400" dirty="0" err="1" smtClean="0"/>
              <a:t>тўловларни</a:t>
            </a:r>
            <a:r>
              <a:rPr lang="ru-RU" sz="2400" dirty="0" smtClean="0"/>
              <a:t> </a:t>
            </a:r>
            <a:r>
              <a:rPr lang="ru-RU" sz="2400" dirty="0" err="1" smtClean="0"/>
              <a:t>тайинлаш</a:t>
            </a:r>
            <a:r>
              <a:rPr lang="ru-RU" sz="2400" dirty="0" smtClean="0"/>
              <a:t> </a:t>
            </a:r>
            <a:r>
              <a:rPr lang="ru-RU" sz="2400" dirty="0" err="1" smtClean="0"/>
              <a:t>ва</a:t>
            </a:r>
            <a:r>
              <a:rPr lang="ru-RU" sz="2400" dirty="0" smtClean="0"/>
              <a:t> </a:t>
            </a:r>
            <a:r>
              <a:rPr lang="ru-RU" sz="2400" dirty="0" err="1" smtClean="0"/>
              <a:t>тўлашда</a:t>
            </a:r>
            <a:r>
              <a:rPr lang="ru-RU" sz="2400" dirty="0" smtClean="0"/>
              <a:t> </a:t>
            </a:r>
            <a:r>
              <a:rPr lang="ru-RU" sz="2400" dirty="0" err="1" smtClean="0"/>
              <a:t>ўрнатилган</a:t>
            </a:r>
            <a:r>
              <a:rPr lang="ru-RU" sz="2400" dirty="0" smtClean="0"/>
              <a:t> </a:t>
            </a:r>
            <a:r>
              <a:rPr lang="ru-RU" sz="2400" dirty="0" err="1" smtClean="0"/>
              <a:t>қоидаларнинг қўлланиш қисмида уларнинг</a:t>
            </a:r>
            <a:r>
              <a:rPr lang="ru-RU" sz="2400" dirty="0" smtClean="0"/>
              <a:t> </a:t>
            </a:r>
            <a:r>
              <a:rPr lang="ru-RU" sz="2400" dirty="0" err="1" smtClean="0"/>
              <a:t>бажарилишини</a:t>
            </a:r>
            <a:r>
              <a:rPr lang="ru-RU" sz="2400" dirty="0" smtClean="0"/>
              <a:t> </a:t>
            </a:r>
            <a:r>
              <a:rPr lang="ru-RU" sz="2400" dirty="0" err="1" smtClean="0"/>
              <a:t>мувофиқлаштириш ва</a:t>
            </a:r>
            <a:r>
              <a:rPr lang="ru-RU" sz="2400" dirty="0" smtClean="0"/>
              <a:t> </a:t>
            </a:r>
            <a:r>
              <a:rPr lang="ru-RU" sz="2400" dirty="0" err="1" smtClean="0"/>
              <a:t>назоратни</a:t>
            </a:r>
            <a:r>
              <a:rPr lang="ru-RU" sz="2400" dirty="0" smtClean="0"/>
              <a:t> </a:t>
            </a:r>
            <a:r>
              <a:rPr lang="ru-RU" sz="2400" dirty="0" err="1" smtClean="0"/>
              <a:t>амалга</a:t>
            </a:r>
            <a:r>
              <a:rPr lang="ru-RU" sz="2400" dirty="0" smtClean="0"/>
              <a:t> </a:t>
            </a:r>
            <a:r>
              <a:rPr lang="ru-RU" sz="2400" dirty="0" err="1" smtClean="0"/>
              <a:t>ошириш</a:t>
            </a:r>
            <a:r>
              <a:rPr lang="ru-RU" sz="2400" dirty="0" smtClean="0"/>
              <a:t> </a:t>
            </a:r>
            <a:r>
              <a:rPr lang="ru-RU" sz="2400" dirty="0" err="1" smtClean="0"/>
              <a:t>юзасидан</a:t>
            </a:r>
            <a:r>
              <a:rPr lang="ru-RU" sz="2400" dirty="0" smtClean="0"/>
              <a:t> </a:t>
            </a:r>
            <a:r>
              <a:rPr lang="ru-RU" sz="2400" dirty="0" err="1" smtClean="0"/>
              <a:t>қўшимча вазифалар</a:t>
            </a:r>
            <a:r>
              <a:rPr lang="ru-RU" sz="2400" dirty="0" smtClean="0"/>
              <a:t> </a:t>
            </a:r>
            <a:r>
              <a:rPr lang="ru-RU" sz="2400" dirty="0" err="1" smtClean="0"/>
              <a:t>юкла</a:t>
            </a:r>
            <a:r>
              <a:rPr lang="uz-Cyrl-UZ" sz="2400" dirty="0" smtClean="0"/>
              <a:t>тилган</a:t>
            </a:r>
            <a:r>
              <a:rPr lang="ru-RU" sz="2400" dirty="0" smtClean="0"/>
              <a: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3203575" y="76200"/>
            <a:ext cx="2465388" cy="366713"/>
          </a:xfrm>
          <a:prstGeom prst="rect">
            <a:avLst/>
          </a:prstGeom>
          <a:noFill/>
          <a:ln w="9525" algn="ctr">
            <a:noFill/>
            <a:miter lim="800000"/>
            <a:headEnd/>
            <a:tailEnd/>
          </a:ln>
        </p:spPr>
        <p:txBody>
          <a:bodyPr wrap="none" anchor="ctr">
            <a:spAutoFit/>
          </a:bodyPr>
          <a:lstStyle/>
          <a:p>
            <a:pPr algn="just">
              <a:tabLst>
                <a:tab pos="1355725" algn="l"/>
              </a:tabLst>
            </a:pPr>
            <a:r>
              <a:rPr lang="uz-Cyrl-UZ" b="1">
                <a:latin typeface="Arial" charset="0"/>
              </a:rPr>
              <a:t>Пенсия жамғармаси</a:t>
            </a:r>
          </a:p>
        </p:txBody>
      </p:sp>
      <p:sp>
        <p:nvSpPr>
          <p:cNvPr id="46083" name="AutoShape 3"/>
          <p:cNvSpPr>
            <a:spLocks noChangeArrowheads="1"/>
          </p:cNvSpPr>
          <p:nvPr/>
        </p:nvSpPr>
        <p:spPr bwMode="auto">
          <a:xfrm>
            <a:off x="827088" y="488950"/>
            <a:ext cx="7589837" cy="520700"/>
          </a:xfrm>
          <a:prstGeom prst="roundRect">
            <a:avLst>
              <a:gd name="adj" fmla="val 16667"/>
            </a:avLst>
          </a:prstGeom>
          <a:solidFill>
            <a:srgbClr val="FFFFFF"/>
          </a:solidFill>
          <a:ln w="9525">
            <a:solidFill>
              <a:srgbClr val="000000"/>
            </a:solidFill>
            <a:round/>
            <a:headEnd/>
            <a:tailEnd/>
          </a:ln>
        </p:spPr>
        <p:txBody>
          <a:bodyPr/>
          <a:lstStyle/>
          <a:p>
            <a:pPr algn="ctr"/>
            <a:r>
              <a:rPr lang="uz-Cyrl-UZ" sz="1600" b="1">
                <a:solidFill>
                  <a:schemeClr val="bg1"/>
                </a:solidFill>
                <a:latin typeface="Times New Roman" pitchFamily="18" charset="0"/>
              </a:rPr>
              <a:t>Пенсия жамғармаси даромадларини шакллантириш манбалари</a:t>
            </a:r>
          </a:p>
          <a:p>
            <a:endParaRPr lang="ru-RU" b="1">
              <a:solidFill>
                <a:schemeClr val="bg1"/>
              </a:solidFill>
              <a:latin typeface="Arial" charset="0"/>
            </a:endParaRPr>
          </a:p>
        </p:txBody>
      </p:sp>
      <p:sp>
        <p:nvSpPr>
          <p:cNvPr id="46084" name="Rectangle 4"/>
          <p:cNvSpPr>
            <a:spLocks noChangeArrowheads="1"/>
          </p:cNvSpPr>
          <p:nvPr/>
        </p:nvSpPr>
        <p:spPr bwMode="auto">
          <a:xfrm>
            <a:off x="5270500" y="1376363"/>
            <a:ext cx="3319463" cy="434975"/>
          </a:xfrm>
          <a:prstGeom prst="rect">
            <a:avLst/>
          </a:prstGeom>
          <a:solidFill>
            <a:srgbClr val="FFFFFF"/>
          </a:solidFill>
          <a:ln w="9525">
            <a:solidFill>
              <a:srgbClr val="000000"/>
            </a:solidFill>
            <a:miter lim="800000"/>
            <a:headEnd/>
            <a:tailEnd/>
          </a:ln>
        </p:spPr>
        <p:txBody>
          <a:bodyPr/>
          <a:lstStyle/>
          <a:p>
            <a:pPr algn="ctr"/>
            <a:endParaRPr lang="uz-Cyrl-UZ" sz="600" b="1">
              <a:solidFill>
                <a:schemeClr val="bg1"/>
              </a:solidFill>
              <a:latin typeface="Times New Roman" pitchFamily="18" charset="0"/>
            </a:endParaRPr>
          </a:p>
          <a:p>
            <a:pPr algn="ctr"/>
            <a:r>
              <a:rPr lang="uz-Cyrl-UZ" sz="1600" b="1">
                <a:solidFill>
                  <a:schemeClr val="bg1"/>
                </a:solidFill>
                <a:latin typeface="Times New Roman" pitchFamily="18" charset="0"/>
              </a:rPr>
              <a:t>Бошқа тўловлар</a:t>
            </a:r>
          </a:p>
          <a:p>
            <a:endParaRPr lang="ru-RU" b="1">
              <a:solidFill>
                <a:schemeClr val="bg1"/>
              </a:solidFill>
              <a:latin typeface="Arial" charset="0"/>
            </a:endParaRPr>
          </a:p>
        </p:txBody>
      </p:sp>
      <p:sp>
        <p:nvSpPr>
          <p:cNvPr id="46085" name="Rectangle 5"/>
          <p:cNvSpPr>
            <a:spLocks noChangeArrowheads="1"/>
          </p:cNvSpPr>
          <p:nvPr/>
        </p:nvSpPr>
        <p:spPr bwMode="auto">
          <a:xfrm>
            <a:off x="5427663" y="5022850"/>
            <a:ext cx="2689225" cy="1565275"/>
          </a:xfrm>
          <a:prstGeom prst="rect">
            <a:avLst/>
          </a:prstGeom>
          <a:solidFill>
            <a:srgbClr val="FFFFFF"/>
          </a:solidFill>
          <a:ln w="9525">
            <a:solidFill>
              <a:srgbClr val="000000"/>
            </a:solidFill>
            <a:miter lim="800000"/>
            <a:headEnd/>
            <a:tailEnd/>
          </a:ln>
        </p:spPr>
        <p:txBody>
          <a:bodyPr/>
          <a:lstStyle/>
          <a:p>
            <a:pPr algn="ctr"/>
            <a:r>
              <a:rPr lang="uz-Cyrl-UZ" sz="1600">
                <a:solidFill>
                  <a:schemeClr val="bg1"/>
                </a:solidFill>
                <a:latin typeface="Times New Roman" pitchFamily="18" charset="0"/>
              </a:rPr>
              <a:t>қонун бўйича та-қиқланмаган бошқа манбалар, шунингдек, хорижий инвестициялар ва кредитлар, ихтиёрий тўланадиган бадаллар</a:t>
            </a:r>
          </a:p>
          <a:p>
            <a:endParaRPr lang="ru-RU" b="1">
              <a:solidFill>
                <a:schemeClr val="bg1"/>
              </a:solidFill>
              <a:latin typeface="Arial" charset="0"/>
            </a:endParaRPr>
          </a:p>
        </p:txBody>
      </p:sp>
      <p:sp>
        <p:nvSpPr>
          <p:cNvPr id="46086" name="Rectangle 6"/>
          <p:cNvSpPr>
            <a:spLocks noChangeArrowheads="1"/>
          </p:cNvSpPr>
          <p:nvPr/>
        </p:nvSpPr>
        <p:spPr bwMode="auto">
          <a:xfrm>
            <a:off x="842963" y="2073275"/>
            <a:ext cx="4110037" cy="955675"/>
          </a:xfrm>
          <a:prstGeom prst="rect">
            <a:avLst/>
          </a:prstGeom>
          <a:solidFill>
            <a:srgbClr val="FFFFFF"/>
          </a:solidFill>
          <a:ln w="9525">
            <a:solidFill>
              <a:srgbClr val="000000"/>
            </a:solidFill>
            <a:miter lim="800000"/>
            <a:headEnd/>
            <a:tailEnd/>
          </a:ln>
        </p:spPr>
        <p:txBody>
          <a:bodyPr/>
          <a:lstStyle/>
          <a:p>
            <a:pPr algn="ctr"/>
            <a:r>
              <a:rPr lang="uz-Cyrl-UZ" sz="1500">
                <a:solidFill>
                  <a:schemeClr val="bg1"/>
                </a:solidFill>
                <a:latin typeface="Times New Roman" pitchFamily="18" charset="0"/>
              </a:rPr>
              <a:t>мулк шаклидан қатъий назар, юридик шахс мақомида бўлган хўжалик субъектларининг иш ҳақи фондига нисбатан ўрнатилган ягона ижтимоий</a:t>
            </a:r>
            <a:r>
              <a:rPr lang="uz-Cyrl-UZ" sz="1600">
                <a:solidFill>
                  <a:schemeClr val="bg1"/>
                </a:solidFill>
                <a:latin typeface="Times New Roman" pitchFamily="18" charset="0"/>
              </a:rPr>
              <a:t> тўлов</a:t>
            </a:r>
            <a:endParaRPr lang="ru-RU" b="1">
              <a:solidFill>
                <a:schemeClr val="bg1"/>
              </a:solidFill>
              <a:latin typeface="Arial" charset="0"/>
            </a:endParaRPr>
          </a:p>
        </p:txBody>
      </p:sp>
      <p:sp>
        <p:nvSpPr>
          <p:cNvPr id="46087" name="Rectangle 7"/>
          <p:cNvSpPr>
            <a:spLocks noChangeArrowheads="1"/>
          </p:cNvSpPr>
          <p:nvPr/>
        </p:nvSpPr>
        <p:spPr bwMode="auto">
          <a:xfrm>
            <a:off x="827088" y="3141663"/>
            <a:ext cx="4110037" cy="508000"/>
          </a:xfrm>
          <a:prstGeom prst="rect">
            <a:avLst/>
          </a:prstGeom>
          <a:solidFill>
            <a:srgbClr val="FFFFFF"/>
          </a:solidFill>
          <a:ln w="9525">
            <a:solidFill>
              <a:srgbClr val="000000"/>
            </a:solidFill>
            <a:miter lim="800000"/>
            <a:headEnd/>
            <a:tailEnd/>
          </a:ln>
        </p:spPr>
        <p:txBody>
          <a:bodyPr/>
          <a:lstStyle/>
          <a:p>
            <a:pPr algn="ctr"/>
            <a:r>
              <a:rPr lang="uz-Cyrl-UZ" sz="1500">
                <a:solidFill>
                  <a:schemeClr val="bg1"/>
                </a:solidFill>
                <a:latin typeface="Times New Roman" pitchFamily="18" charset="0"/>
              </a:rPr>
              <a:t>алоҳида юридик шахслардан ижтимоий суғурта бадаллари</a:t>
            </a:r>
            <a:endParaRPr lang="ru-RU" sz="1500" b="1">
              <a:solidFill>
                <a:schemeClr val="bg1"/>
              </a:solidFill>
              <a:latin typeface="Arial" charset="0"/>
            </a:endParaRPr>
          </a:p>
        </p:txBody>
      </p:sp>
      <p:sp>
        <p:nvSpPr>
          <p:cNvPr id="46088" name="Rectangle 8"/>
          <p:cNvSpPr>
            <a:spLocks noChangeArrowheads="1"/>
          </p:cNvSpPr>
          <p:nvPr/>
        </p:nvSpPr>
        <p:spPr bwMode="auto">
          <a:xfrm>
            <a:off x="842963" y="3811588"/>
            <a:ext cx="4110037" cy="957262"/>
          </a:xfrm>
          <a:prstGeom prst="rect">
            <a:avLst/>
          </a:prstGeom>
          <a:solidFill>
            <a:srgbClr val="FFFFFF"/>
          </a:solidFill>
          <a:ln w="9525">
            <a:solidFill>
              <a:srgbClr val="000000"/>
            </a:solidFill>
            <a:miter lim="800000"/>
            <a:headEnd/>
            <a:tailEnd/>
          </a:ln>
        </p:spPr>
        <p:txBody>
          <a:bodyPr/>
          <a:lstStyle/>
          <a:p>
            <a:pPr algn="ctr"/>
            <a:r>
              <a:rPr lang="uz-Cyrl-UZ" sz="1500">
                <a:solidFill>
                  <a:schemeClr val="bg1"/>
                </a:solidFill>
                <a:latin typeface="Times New Roman" pitchFamily="18" charset="0"/>
              </a:rPr>
              <a:t>юридик шахс мақомини олмасдан тадбиркорлик фаолияти билан шуғулланаётган жисмоний шахслардан ижтимоий суғурта бадаллари</a:t>
            </a:r>
            <a:endParaRPr lang="ru-RU" sz="1500" b="1">
              <a:solidFill>
                <a:schemeClr val="bg1"/>
              </a:solidFill>
              <a:latin typeface="Arial" charset="0"/>
            </a:endParaRPr>
          </a:p>
        </p:txBody>
      </p:sp>
      <p:sp>
        <p:nvSpPr>
          <p:cNvPr id="46089" name="Rectangle 9"/>
          <p:cNvSpPr>
            <a:spLocks noChangeArrowheads="1"/>
          </p:cNvSpPr>
          <p:nvPr/>
        </p:nvSpPr>
        <p:spPr bwMode="auto">
          <a:xfrm>
            <a:off x="865188" y="4941888"/>
            <a:ext cx="4110037" cy="503237"/>
          </a:xfrm>
          <a:prstGeom prst="rect">
            <a:avLst/>
          </a:prstGeom>
          <a:solidFill>
            <a:srgbClr val="FFFFFF"/>
          </a:solidFill>
          <a:ln w="9525">
            <a:solidFill>
              <a:srgbClr val="000000"/>
            </a:solidFill>
            <a:miter lim="800000"/>
            <a:headEnd/>
            <a:tailEnd/>
          </a:ln>
        </p:spPr>
        <p:txBody>
          <a:bodyPr/>
          <a:lstStyle/>
          <a:p>
            <a:pPr algn="ctr"/>
            <a:r>
              <a:rPr lang="uz-Cyrl-UZ" sz="1500">
                <a:solidFill>
                  <a:schemeClr val="bg1"/>
                </a:solidFill>
                <a:latin typeface="Times New Roman" pitchFamily="18" charset="0"/>
              </a:rPr>
              <a:t>фуқароларнинг иш ҳақидан суғурта бадаллари</a:t>
            </a:r>
            <a:endParaRPr lang="ru-RU" sz="1500" b="1">
              <a:solidFill>
                <a:schemeClr val="bg1"/>
              </a:solidFill>
              <a:latin typeface="Arial" charset="0"/>
            </a:endParaRPr>
          </a:p>
        </p:txBody>
      </p:sp>
      <p:sp>
        <p:nvSpPr>
          <p:cNvPr id="46090" name="Rectangle 10"/>
          <p:cNvSpPr>
            <a:spLocks noChangeArrowheads="1"/>
          </p:cNvSpPr>
          <p:nvPr/>
        </p:nvSpPr>
        <p:spPr bwMode="auto">
          <a:xfrm>
            <a:off x="842963" y="5551488"/>
            <a:ext cx="4110037" cy="868362"/>
          </a:xfrm>
          <a:prstGeom prst="rect">
            <a:avLst/>
          </a:prstGeom>
          <a:solidFill>
            <a:srgbClr val="FFFFFF"/>
          </a:solidFill>
          <a:ln w="9525">
            <a:solidFill>
              <a:srgbClr val="000000"/>
            </a:solidFill>
            <a:miter lim="800000"/>
            <a:headEnd/>
            <a:tailEnd/>
          </a:ln>
        </p:spPr>
        <p:txBody>
          <a:bodyPr/>
          <a:lstStyle/>
          <a:p>
            <a:pPr algn="ctr"/>
            <a:r>
              <a:rPr lang="uz-Cyrl-UZ" sz="1500">
                <a:solidFill>
                  <a:schemeClr val="bg1"/>
                </a:solidFill>
                <a:latin typeface="Times New Roman" pitchFamily="18" charset="0"/>
              </a:rPr>
              <a:t>корхона, ташкилот ва муассасалар  товар (иш,  хизмат) ларининг реализация ҳажмидан ажратмалар</a:t>
            </a:r>
          </a:p>
          <a:p>
            <a:endParaRPr lang="ru-RU" sz="1500" b="1">
              <a:solidFill>
                <a:schemeClr val="bg1"/>
              </a:solidFill>
              <a:latin typeface="Arial" charset="0"/>
            </a:endParaRPr>
          </a:p>
        </p:txBody>
      </p:sp>
      <p:sp>
        <p:nvSpPr>
          <p:cNvPr id="46091" name="Rectangle 11"/>
          <p:cNvSpPr>
            <a:spLocks noChangeArrowheads="1"/>
          </p:cNvSpPr>
          <p:nvPr/>
        </p:nvSpPr>
        <p:spPr bwMode="auto">
          <a:xfrm>
            <a:off x="5427663" y="2073275"/>
            <a:ext cx="2689225" cy="1042988"/>
          </a:xfrm>
          <a:prstGeom prst="rect">
            <a:avLst/>
          </a:prstGeom>
          <a:solidFill>
            <a:srgbClr val="FFFFFF"/>
          </a:solidFill>
          <a:ln w="9525">
            <a:solidFill>
              <a:srgbClr val="000000"/>
            </a:solidFill>
            <a:miter lim="800000"/>
            <a:headEnd/>
            <a:tailEnd/>
          </a:ln>
        </p:spPr>
        <p:txBody>
          <a:bodyPr/>
          <a:lstStyle/>
          <a:p>
            <a:pPr algn="ctr"/>
            <a:r>
              <a:rPr lang="uz-Cyrl-UZ" sz="1500">
                <a:solidFill>
                  <a:schemeClr val="bg1"/>
                </a:solidFill>
                <a:latin typeface="Times New Roman" pitchFamily="18" charset="0"/>
              </a:rPr>
              <a:t>дехқон хўжалиги аъзолари томонидан ихтиёрий равишда тўланаётган суғурта бадаллари</a:t>
            </a:r>
            <a:endParaRPr lang="ru-RU" sz="1500" b="1">
              <a:solidFill>
                <a:schemeClr val="bg1"/>
              </a:solidFill>
              <a:latin typeface="Arial" charset="0"/>
            </a:endParaRPr>
          </a:p>
        </p:txBody>
      </p:sp>
      <p:sp>
        <p:nvSpPr>
          <p:cNvPr id="46092" name="Rectangle 12"/>
          <p:cNvSpPr>
            <a:spLocks noChangeArrowheads="1"/>
          </p:cNvSpPr>
          <p:nvPr/>
        </p:nvSpPr>
        <p:spPr bwMode="auto">
          <a:xfrm>
            <a:off x="5427663" y="3294063"/>
            <a:ext cx="2689225" cy="1565275"/>
          </a:xfrm>
          <a:prstGeom prst="rect">
            <a:avLst/>
          </a:prstGeom>
          <a:solidFill>
            <a:srgbClr val="FFFFFF"/>
          </a:solidFill>
          <a:ln w="9525">
            <a:solidFill>
              <a:srgbClr val="000000"/>
            </a:solidFill>
            <a:miter lim="800000"/>
            <a:headEnd/>
            <a:tailEnd/>
          </a:ln>
        </p:spPr>
        <p:txBody>
          <a:bodyPr/>
          <a:lstStyle/>
          <a:p>
            <a:pPr algn="ctr"/>
            <a:r>
              <a:rPr lang="uz-Cyrl-UZ" sz="1600">
                <a:solidFill>
                  <a:schemeClr val="bg1"/>
                </a:solidFill>
                <a:latin typeface="Times New Roman" pitchFamily="18" charset="0"/>
              </a:rPr>
              <a:t>мажбурий ажратма, тўлов ва бадалларни ўз вақтида тўламаган юридик шахс-лардан ундириладиган жарима ва пенялар</a:t>
            </a:r>
          </a:p>
          <a:p>
            <a:endParaRPr lang="ru-RU" b="1">
              <a:solidFill>
                <a:schemeClr val="bg1"/>
              </a:solidFill>
              <a:latin typeface="Arial" charset="0"/>
            </a:endParaRPr>
          </a:p>
        </p:txBody>
      </p:sp>
      <p:sp>
        <p:nvSpPr>
          <p:cNvPr id="46093" name="Line 13"/>
          <p:cNvSpPr>
            <a:spLocks noChangeShapeType="1"/>
          </p:cNvSpPr>
          <p:nvPr/>
        </p:nvSpPr>
        <p:spPr bwMode="auto">
          <a:xfrm flipH="1">
            <a:off x="2897188" y="1028700"/>
            <a:ext cx="1739900" cy="347663"/>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094" name="Line 14"/>
          <p:cNvSpPr>
            <a:spLocks noChangeShapeType="1"/>
          </p:cNvSpPr>
          <p:nvPr/>
        </p:nvSpPr>
        <p:spPr bwMode="auto">
          <a:xfrm>
            <a:off x="5427663" y="1028700"/>
            <a:ext cx="1739900" cy="347663"/>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095" name="Line 15"/>
          <p:cNvSpPr>
            <a:spLocks noChangeShapeType="1"/>
          </p:cNvSpPr>
          <p:nvPr/>
        </p:nvSpPr>
        <p:spPr bwMode="auto">
          <a:xfrm>
            <a:off x="8589963" y="1811338"/>
            <a:ext cx="1587" cy="4000500"/>
          </a:xfrm>
          <a:prstGeom prst="line">
            <a:avLst/>
          </a:prstGeom>
          <a:noFill/>
          <a:ln w="9525">
            <a:solidFill>
              <a:srgbClr val="000000"/>
            </a:solidFill>
            <a:round/>
            <a:headEnd/>
            <a:tailEnd/>
          </a:ln>
        </p:spPr>
        <p:txBody>
          <a:bodyPr/>
          <a:lstStyle/>
          <a:p>
            <a:endParaRPr lang="ru-RU">
              <a:solidFill>
                <a:schemeClr val="bg1"/>
              </a:solidFill>
            </a:endParaRPr>
          </a:p>
        </p:txBody>
      </p:sp>
      <p:sp>
        <p:nvSpPr>
          <p:cNvPr id="46096" name="Line 16"/>
          <p:cNvSpPr>
            <a:spLocks noChangeShapeType="1"/>
          </p:cNvSpPr>
          <p:nvPr/>
        </p:nvSpPr>
        <p:spPr bwMode="auto">
          <a:xfrm flipH="1">
            <a:off x="8116888" y="5811838"/>
            <a:ext cx="474662"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097" name="Line 17"/>
          <p:cNvSpPr>
            <a:spLocks noChangeShapeType="1"/>
          </p:cNvSpPr>
          <p:nvPr/>
        </p:nvSpPr>
        <p:spPr bwMode="auto">
          <a:xfrm flipH="1">
            <a:off x="8116888" y="3898900"/>
            <a:ext cx="474662"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098" name="Line 18"/>
          <p:cNvSpPr>
            <a:spLocks noChangeShapeType="1"/>
          </p:cNvSpPr>
          <p:nvPr/>
        </p:nvSpPr>
        <p:spPr bwMode="auto">
          <a:xfrm flipH="1">
            <a:off x="8116888" y="2506663"/>
            <a:ext cx="474662" cy="1587"/>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099" name="Rectangle 19"/>
          <p:cNvSpPr>
            <a:spLocks noChangeArrowheads="1"/>
          </p:cNvSpPr>
          <p:nvPr/>
        </p:nvSpPr>
        <p:spPr bwMode="auto">
          <a:xfrm>
            <a:off x="468313" y="1412875"/>
            <a:ext cx="4175125" cy="431800"/>
          </a:xfrm>
          <a:prstGeom prst="rect">
            <a:avLst/>
          </a:prstGeom>
          <a:solidFill>
            <a:srgbClr val="FFFFFF"/>
          </a:solidFill>
          <a:ln w="9525">
            <a:solidFill>
              <a:srgbClr val="000000"/>
            </a:solidFill>
            <a:miter lim="800000"/>
            <a:headEnd/>
            <a:tailEnd/>
          </a:ln>
        </p:spPr>
        <p:txBody>
          <a:bodyPr/>
          <a:lstStyle/>
          <a:p>
            <a:pPr algn="ctr"/>
            <a:r>
              <a:rPr lang="uz-Cyrl-UZ" sz="1600" b="1">
                <a:solidFill>
                  <a:schemeClr val="bg1"/>
                </a:solidFill>
                <a:latin typeface="Times New Roman" pitchFamily="18" charset="0"/>
              </a:rPr>
              <a:t>Мажбурий ажратма ва бадаллар</a:t>
            </a:r>
            <a:endParaRPr lang="ru-RU" b="1">
              <a:solidFill>
                <a:schemeClr val="bg1"/>
              </a:solidFill>
              <a:latin typeface="Arial" charset="0"/>
            </a:endParaRPr>
          </a:p>
        </p:txBody>
      </p:sp>
      <p:sp>
        <p:nvSpPr>
          <p:cNvPr id="46100" name="Line 20"/>
          <p:cNvSpPr>
            <a:spLocks noChangeShapeType="1"/>
          </p:cNvSpPr>
          <p:nvPr/>
        </p:nvSpPr>
        <p:spPr bwMode="auto">
          <a:xfrm>
            <a:off x="468313" y="1700213"/>
            <a:ext cx="0" cy="4249737"/>
          </a:xfrm>
          <a:prstGeom prst="line">
            <a:avLst/>
          </a:prstGeom>
          <a:noFill/>
          <a:ln w="9525">
            <a:solidFill>
              <a:srgbClr val="000000"/>
            </a:solidFill>
            <a:round/>
            <a:headEnd/>
            <a:tailEnd/>
          </a:ln>
        </p:spPr>
        <p:txBody>
          <a:bodyPr/>
          <a:lstStyle/>
          <a:p>
            <a:endParaRPr lang="ru-RU">
              <a:solidFill>
                <a:schemeClr val="bg1"/>
              </a:solidFill>
            </a:endParaRPr>
          </a:p>
        </p:txBody>
      </p:sp>
      <p:sp>
        <p:nvSpPr>
          <p:cNvPr id="46101" name="Line 21"/>
          <p:cNvSpPr>
            <a:spLocks noChangeShapeType="1"/>
          </p:cNvSpPr>
          <p:nvPr/>
        </p:nvSpPr>
        <p:spPr bwMode="auto">
          <a:xfrm>
            <a:off x="468313" y="2420938"/>
            <a:ext cx="358775"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102" name="Line 22"/>
          <p:cNvSpPr>
            <a:spLocks noChangeShapeType="1"/>
          </p:cNvSpPr>
          <p:nvPr/>
        </p:nvSpPr>
        <p:spPr bwMode="auto">
          <a:xfrm>
            <a:off x="468313" y="3357563"/>
            <a:ext cx="358775"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103" name="Line 23"/>
          <p:cNvSpPr>
            <a:spLocks noChangeShapeType="1"/>
          </p:cNvSpPr>
          <p:nvPr/>
        </p:nvSpPr>
        <p:spPr bwMode="auto">
          <a:xfrm>
            <a:off x="468313" y="4221163"/>
            <a:ext cx="358775"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104" name="Line 24"/>
          <p:cNvSpPr>
            <a:spLocks noChangeShapeType="1"/>
          </p:cNvSpPr>
          <p:nvPr/>
        </p:nvSpPr>
        <p:spPr bwMode="auto">
          <a:xfrm>
            <a:off x="468313" y="5157788"/>
            <a:ext cx="358775"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
        <p:nvSpPr>
          <p:cNvPr id="46105" name="Line 25"/>
          <p:cNvSpPr>
            <a:spLocks noChangeShapeType="1"/>
          </p:cNvSpPr>
          <p:nvPr/>
        </p:nvSpPr>
        <p:spPr bwMode="auto">
          <a:xfrm>
            <a:off x="468313" y="5949950"/>
            <a:ext cx="358775" cy="0"/>
          </a:xfrm>
          <a:prstGeom prst="line">
            <a:avLst/>
          </a:prstGeom>
          <a:noFill/>
          <a:ln w="9525">
            <a:solidFill>
              <a:srgbClr val="000000"/>
            </a:solidFill>
            <a:round/>
            <a:headEnd/>
            <a:tailEnd type="triangle" w="med" len="med"/>
          </a:ln>
        </p:spPr>
        <p:txBody>
          <a:bodyPr/>
          <a:lstStyle/>
          <a:p>
            <a:endParaRPr lang="ru-RU">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plus(in)">
                                      <p:cBhvr>
                                        <p:cTn id="7" dur="1000"/>
                                        <p:tgtEl>
                                          <p:spTgt spid="46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iterate type="wd">
                                    <p:tmPct val="6000"/>
                                  </p:iterate>
                                  <p:childTnLst>
                                    <p:set>
                                      <p:cBhvr>
                                        <p:cTn id="11" dur="1" fill="hold">
                                          <p:stCondLst>
                                            <p:cond delay="0"/>
                                          </p:stCondLst>
                                        </p:cTn>
                                        <p:tgtEl>
                                          <p:spTgt spid="46083"/>
                                        </p:tgtEl>
                                        <p:attrNameLst>
                                          <p:attrName>style.visibility</p:attrName>
                                        </p:attrNameLst>
                                      </p:cBhvr>
                                      <p:to>
                                        <p:strVal val="visible"/>
                                      </p:to>
                                    </p:set>
                                    <p:animEffect transition="in" filter="fade">
                                      <p:cBhvr>
                                        <p:cTn id="12" dur="800" decel="100000"/>
                                        <p:tgtEl>
                                          <p:spTgt spid="46083"/>
                                        </p:tgtEl>
                                      </p:cBhvr>
                                    </p:animEffect>
                                    <p:anim calcmode="lin" valueType="num">
                                      <p:cBhvr>
                                        <p:cTn id="13" dur="800" decel="100000" fill="hold"/>
                                        <p:tgtEl>
                                          <p:spTgt spid="46083"/>
                                        </p:tgtEl>
                                        <p:attrNameLst>
                                          <p:attrName>style.rotation</p:attrName>
                                        </p:attrNameLst>
                                      </p:cBhvr>
                                      <p:tavLst>
                                        <p:tav tm="0">
                                          <p:val>
                                            <p:fltVal val="-90"/>
                                          </p:val>
                                        </p:tav>
                                        <p:tav tm="100000">
                                          <p:val>
                                            <p:fltVal val="0"/>
                                          </p:val>
                                        </p:tav>
                                      </p:tavLst>
                                    </p:anim>
                                    <p:anim calcmode="lin" valueType="num">
                                      <p:cBhvr>
                                        <p:cTn id="14" dur="800" decel="100000" fill="hold"/>
                                        <p:tgtEl>
                                          <p:spTgt spid="46083"/>
                                        </p:tgtEl>
                                        <p:attrNameLst>
                                          <p:attrName>ppt_x</p:attrName>
                                        </p:attrNameLst>
                                      </p:cBhvr>
                                      <p:tavLst>
                                        <p:tav tm="0">
                                          <p:val>
                                            <p:strVal val="#ppt_x+0.4"/>
                                          </p:val>
                                        </p:tav>
                                        <p:tav tm="100000">
                                          <p:val>
                                            <p:strVal val="#ppt_x-0.05"/>
                                          </p:val>
                                        </p:tav>
                                      </p:tavLst>
                                    </p:anim>
                                    <p:anim calcmode="lin" valueType="num">
                                      <p:cBhvr>
                                        <p:cTn id="15" dur="800" decel="100000" fill="hold"/>
                                        <p:tgtEl>
                                          <p:spTgt spid="46083"/>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46083"/>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46083"/>
                                        </p:tgtEl>
                                        <p:attrNameLst>
                                          <p:attrName>ppt_y</p:attrName>
                                        </p:attrNameLst>
                                      </p:cBhvr>
                                      <p:tavLst>
                                        <p:tav tm="0">
                                          <p:val>
                                            <p:strVal val="#ppt_y+0.1"/>
                                          </p:val>
                                        </p:tav>
                                        <p:tav tm="100000">
                                          <p:val>
                                            <p:strVal val="#ppt_y"/>
                                          </p:val>
                                        </p:tav>
                                      </p:tavLst>
                                    </p:anim>
                                  </p:childTnLst>
                                </p:cTn>
                              </p:par>
                              <p:par>
                                <p:cTn id="18" presetID="30" presetClass="entr" presetSubtype="0" fill="hold" grpId="0" nodeType="withEffect">
                                  <p:stCondLst>
                                    <p:cond delay="0"/>
                                  </p:stCondLst>
                                  <p:iterate type="wd">
                                    <p:tmPct val="6000"/>
                                  </p:iterate>
                                  <p:childTnLst>
                                    <p:set>
                                      <p:cBhvr>
                                        <p:cTn id="19" dur="1" fill="hold">
                                          <p:stCondLst>
                                            <p:cond delay="0"/>
                                          </p:stCondLst>
                                        </p:cTn>
                                        <p:tgtEl>
                                          <p:spTgt spid="46084"/>
                                        </p:tgtEl>
                                        <p:attrNameLst>
                                          <p:attrName>style.visibility</p:attrName>
                                        </p:attrNameLst>
                                      </p:cBhvr>
                                      <p:to>
                                        <p:strVal val="visible"/>
                                      </p:to>
                                    </p:set>
                                    <p:animEffect transition="in" filter="fade">
                                      <p:cBhvr>
                                        <p:cTn id="20" dur="800" decel="100000"/>
                                        <p:tgtEl>
                                          <p:spTgt spid="46084"/>
                                        </p:tgtEl>
                                      </p:cBhvr>
                                    </p:animEffect>
                                    <p:anim calcmode="lin" valueType="num">
                                      <p:cBhvr>
                                        <p:cTn id="21" dur="800" decel="100000" fill="hold"/>
                                        <p:tgtEl>
                                          <p:spTgt spid="46084"/>
                                        </p:tgtEl>
                                        <p:attrNameLst>
                                          <p:attrName>style.rotation</p:attrName>
                                        </p:attrNameLst>
                                      </p:cBhvr>
                                      <p:tavLst>
                                        <p:tav tm="0">
                                          <p:val>
                                            <p:fltVal val="-90"/>
                                          </p:val>
                                        </p:tav>
                                        <p:tav tm="100000">
                                          <p:val>
                                            <p:fltVal val="0"/>
                                          </p:val>
                                        </p:tav>
                                      </p:tavLst>
                                    </p:anim>
                                    <p:anim calcmode="lin" valueType="num">
                                      <p:cBhvr>
                                        <p:cTn id="22" dur="800" decel="100000" fill="hold"/>
                                        <p:tgtEl>
                                          <p:spTgt spid="46084"/>
                                        </p:tgtEl>
                                        <p:attrNameLst>
                                          <p:attrName>ppt_x</p:attrName>
                                        </p:attrNameLst>
                                      </p:cBhvr>
                                      <p:tavLst>
                                        <p:tav tm="0">
                                          <p:val>
                                            <p:strVal val="#ppt_x+0.4"/>
                                          </p:val>
                                        </p:tav>
                                        <p:tav tm="100000">
                                          <p:val>
                                            <p:strVal val="#ppt_x-0.05"/>
                                          </p:val>
                                        </p:tav>
                                      </p:tavLst>
                                    </p:anim>
                                    <p:anim calcmode="lin" valueType="num">
                                      <p:cBhvr>
                                        <p:cTn id="23" dur="800" decel="100000" fill="hold"/>
                                        <p:tgtEl>
                                          <p:spTgt spid="46084"/>
                                        </p:tgtEl>
                                        <p:attrNameLst>
                                          <p:attrName>ppt_y</p:attrName>
                                        </p:attrNameLst>
                                      </p:cBhvr>
                                      <p:tavLst>
                                        <p:tav tm="0">
                                          <p:val>
                                            <p:strVal val="#ppt_y-0.4"/>
                                          </p:val>
                                        </p:tav>
                                        <p:tav tm="100000">
                                          <p:val>
                                            <p:strVal val="#ppt_y+0.1"/>
                                          </p:val>
                                        </p:tav>
                                      </p:tavLst>
                                    </p:anim>
                                    <p:anim calcmode="lin" valueType="num">
                                      <p:cBhvr>
                                        <p:cTn id="24" dur="200" accel="100000" fill="hold">
                                          <p:stCondLst>
                                            <p:cond delay="800"/>
                                          </p:stCondLst>
                                        </p:cTn>
                                        <p:tgtEl>
                                          <p:spTgt spid="46084"/>
                                        </p:tgtEl>
                                        <p:attrNameLst>
                                          <p:attrName>ppt_x</p:attrName>
                                        </p:attrNameLst>
                                      </p:cBhvr>
                                      <p:tavLst>
                                        <p:tav tm="0">
                                          <p:val>
                                            <p:strVal val="#ppt_x-0.05"/>
                                          </p:val>
                                        </p:tav>
                                        <p:tav tm="100000">
                                          <p:val>
                                            <p:strVal val="#ppt_x"/>
                                          </p:val>
                                        </p:tav>
                                      </p:tavLst>
                                    </p:anim>
                                    <p:anim calcmode="lin" valueType="num">
                                      <p:cBhvr>
                                        <p:cTn id="25" dur="200" accel="100000" fill="hold">
                                          <p:stCondLst>
                                            <p:cond delay="800"/>
                                          </p:stCondLst>
                                        </p:cTn>
                                        <p:tgtEl>
                                          <p:spTgt spid="46084"/>
                                        </p:tgtEl>
                                        <p:attrNameLst>
                                          <p:attrName>ppt_y</p:attrName>
                                        </p:attrNameLst>
                                      </p:cBhvr>
                                      <p:tavLst>
                                        <p:tav tm="0">
                                          <p:val>
                                            <p:strVal val="#ppt_y+0.1"/>
                                          </p:val>
                                        </p:tav>
                                        <p:tav tm="100000">
                                          <p:val>
                                            <p:strVal val="#ppt_y"/>
                                          </p:val>
                                        </p:tav>
                                      </p:tavLst>
                                    </p:anim>
                                  </p:childTnLst>
                                </p:cTn>
                              </p:par>
                              <p:par>
                                <p:cTn id="26" presetID="30" presetClass="entr" presetSubtype="0" fill="hold" grpId="0" nodeType="withEffect">
                                  <p:stCondLst>
                                    <p:cond delay="0"/>
                                  </p:stCondLst>
                                  <p:iterate type="wd">
                                    <p:tmPct val="6000"/>
                                  </p:iterate>
                                  <p:childTnLst>
                                    <p:set>
                                      <p:cBhvr>
                                        <p:cTn id="27" dur="1" fill="hold">
                                          <p:stCondLst>
                                            <p:cond delay="0"/>
                                          </p:stCondLst>
                                        </p:cTn>
                                        <p:tgtEl>
                                          <p:spTgt spid="46085"/>
                                        </p:tgtEl>
                                        <p:attrNameLst>
                                          <p:attrName>style.visibility</p:attrName>
                                        </p:attrNameLst>
                                      </p:cBhvr>
                                      <p:to>
                                        <p:strVal val="visible"/>
                                      </p:to>
                                    </p:set>
                                    <p:animEffect transition="in" filter="fade">
                                      <p:cBhvr>
                                        <p:cTn id="28" dur="800" decel="100000"/>
                                        <p:tgtEl>
                                          <p:spTgt spid="46085"/>
                                        </p:tgtEl>
                                      </p:cBhvr>
                                    </p:animEffect>
                                    <p:anim calcmode="lin" valueType="num">
                                      <p:cBhvr>
                                        <p:cTn id="29" dur="800" decel="100000" fill="hold"/>
                                        <p:tgtEl>
                                          <p:spTgt spid="46085"/>
                                        </p:tgtEl>
                                        <p:attrNameLst>
                                          <p:attrName>style.rotation</p:attrName>
                                        </p:attrNameLst>
                                      </p:cBhvr>
                                      <p:tavLst>
                                        <p:tav tm="0">
                                          <p:val>
                                            <p:fltVal val="-90"/>
                                          </p:val>
                                        </p:tav>
                                        <p:tav tm="100000">
                                          <p:val>
                                            <p:fltVal val="0"/>
                                          </p:val>
                                        </p:tav>
                                      </p:tavLst>
                                    </p:anim>
                                    <p:anim calcmode="lin" valueType="num">
                                      <p:cBhvr>
                                        <p:cTn id="30" dur="800" decel="100000" fill="hold"/>
                                        <p:tgtEl>
                                          <p:spTgt spid="46085"/>
                                        </p:tgtEl>
                                        <p:attrNameLst>
                                          <p:attrName>ppt_x</p:attrName>
                                        </p:attrNameLst>
                                      </p:cBhvr>
                                      <p:tavLst>
                                        <p:tav tm="0">
                                          <p:val>
                                            <p:strVal val="#ppt_x+0.4"/>
                                          </p:val>
                                        </p:tav>
                                        <p:tav tm="100000">
                                          <p:val>
                                            <p:strVal val="#ppt_x-0.05"/>
                                          </p:val>
                                        </p:tav>
                                      </p:tavLst>
                                    </p:anim>
                                    <p:anim calcmode="lin" valueType="num">
                                      <p:cBhvr>
                                        <p:cTn id="31" dur="800" decel="100000" fill="hold"/>
                                        <p:tgtEl>
                                          <p:spTgt spid="46085"/>
                                        </p:tgtEl>
                                        <p:attrNameLst>
                                          <p:attrName>ppt_y</p:attrName>
                                        </p:attrNameLst>
                                      </p:cBhvr>
                                      <p:tavLst>
                                        <p:tav tm="0">
                                          <p:val>
                                            <p:strVal val="#ppt_y-0.4"/>
                                          </p:val>
                                        </p:tav>
                                        <p:tav tm="100000">
                                          <p:val>
                                            <p:strVal val="#ppt_y+0.1"/>
                                          </p:val>
                                        </p:tav>
                                      </p:tavLst>
                                    </p:anim>
                                    <p:anim calcmode="lin" valueType="num">
                                      <p:cBhvr>
                                        <p:cTn id="32" dur="200" accel="100000" fill="hold">
                                          <p:stCondLst>
                                            <p:cond delay="800"/>
                                          </p:stCondLst>
                                        </p:cTn>
                                        <p:tgtEl>
                                          <p:spTgt spid="46085"/>
                                        </p:tgtEl>
                                        <p:attrNameLst>
                                          <p:attrName>ppt_x</p:attrName>
                                        </p:attrNameLst>
                                      </p:cBhvr>
                                      <p:tavLst>
                                        <p:tav tm="0">
                                          <p:val>
                                            <p:strVal val="#ppt_x-0.05"/>
                                          </p:val>
                                        </p:tav>
                                        <p:tav tm="100000">
                                          <p:val>
                                            <p:strVal val="#ppt_x"/>
                                          </p:val>
                                        </p:tav>
                                      </p:tavLst>
                                    </p:anim>
                                    <p:anim calcmode="lin" valueType="num">
                                      <p:cBhvr>
                                        <p:cTn id="33" dur="200" accel="100000" fill="hold">
                                          <p:stCondLst>
                                            <p:cond delay="800"/>
                                          </p:stCondLst>
                                        </p:cTn>
                                        <p:tgtEl>
                                          <p:spTgt spid="46085"/>
                                        </p:tgtEl>
                                        <p:attrNameLst>
                                          <p:attrName>ppt_y</p:attrName>
                                        </p:attrNameLst>
                                      </p:cBhvr>
                                      <p:tavLst>
                                        <p:tav tm="0">
                                          <p:val>
                                            <p:strVal val="#ppt_y+0.1"/>
                                          </p:val>
                                        </p:tav>
                                        <p:tav tm="100000">
                                          <p:val>
                                            <p:strVal val="#ppt_y"/>
                                          </p:val>
                                        </p:tav>
                                      </p:tavLst>
                                    </p:anim>
                                  </p:childTnLst>
                                </p:cTn>
                              </p:par>
                              <p:par>
                                <p:cTn id="34" presetID="30" presetClass="entr" presetSubtype="0" fill="hold" grpId="0" nodeType="withEffect">
                                  <p:stCondLst>
                                    <p:cond delay="0"/>
                                  </p:stCondLst>
                                  <p:iterate type="wd">
                                    <p:tmPct val="6000"/>
                                  </p:iterate>
                                  <p:childTnLst>
                                    <p:set>
                                      <p:cBhvr>
                                        <p:cTn id="35" dur="1" fill="hold">
                                          <p:stCondLst>
                                            <p:cond delay="0"/>
                                          </p:stCondLst>
                                        </p:cTn>
                                        <p:tgtEl>
                                          <p:spTgt spid="46086"/>
                                        </p:tgtEl>
                                        <p:attrNameLst>
                                          <p:attrName>style.visibility</p:attrName>
                                        </p:attrNameLst>
                                      </p:cBhvr>
                                      <p:to>
                                        <p:strVal val="visible"/>
                                      </p:to>
                                    </p:set>
                                    <p:animEffect transition="in" filter="fade">
                                      <p:cBhvr>
                                        <p:cTn id="36" dur="800" decel="100000"/>
                                        <p:tgtEl>
                                          <p:spTgt spid="46086"/>
                                        </p:tgtEl>
                                      </p:cBhvr>
                                    </p:animEffect>
                                    <p:anim calcmode="lin" valueType="num">
                                      <p:cBhvr>
                                        <p:cTn id="37" dur="800" decel="100000" fill="hold"/>
                                        <p:tgtEl>
                                          <p:spTgt spid="46086"/>
                                        </p:tgtEl>
                                        <p:attrNameLst>
                                          <p:attrName>style.rotation</p:attrName>
                                        </p:attrNameLst>
                                      </p:cBhvr>
                                      <p:tavLst>
                                        <p:tav tm="0">
                                          <p:val>
                                            <p:fltVal val="-90"/>
                                          </p:val>
                                        </p:tav>
                                        <p:tav tm="100000">
                                          <p:val>
                                            <p:fltVal val="0"/>
                                          </p:val>
                                        </p:tav>
                                      </p:tavLst>
                                    </p:anim>
                                    <p:anim calcmode="lin" valueType="num">
                                      <p:cBhvr>
                                        <p:cTn id="38" dur="800" decel="100000" fill="hold"/>
                                        <p:tgtEl>
                                          <p:spTgt spid="46086"/>
                                        </p:tgtEl>
                                        <p:attrNameLst>
                                          <p:attrName>ppt_x</p:attrName>
                                        </p:attrNameLst>
                                      </p:cBhvr>
                                      <p:tavLst>
                                        <p:tav tm="0">
                                          <p:val>
                                            <p:strVal val="#ppt_x+0.4"/>
                                          </p:val>
                                        </p:tav>
                                        <p:tav tm="100000">
                                          <p:val>
                                            <p:strVal val="#ppt_x-0.05"/>
                                          </p:val>
                                        </p:tav>
                                      </p:tavLst>
                                    </p:anim>
                                    <p:anim calcmode="lin" valueType="num">
                                      <p:cBhvr>
                                        <p:cTn id="39" dur="800" decel="100000" fill="hold"/>
                                        <p:tgtEl>
                                          <p:spTgt spid="46086"/>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46086"/>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46086"/>
                                        </p:tgtEl>
                                        <p:attrNameLst>
                                          <p:attrName>ppt_y</p:attrName>
                                        </p:attrNameLst>
                                      </p:cBhvr>
                                      <p:tavLst>
                                        <p:tav tm="0">
                                          <p:val>
                                            <p:strVal val="#ppt_y+0.1"/>
                                          </p:val>
                                        </p:tav>
                                        <p:tav tm="100000">
                                          <p:val>
                                            <p:strVal val="#ppt_y"/>
                                          </p:val>
                                        </p:tav>
                                      </p:tavLst>
                                    </p:anim>
                                  </p:childTnLst>
                                </p:cTn>
                              </p:par>
                              <p:par>
                                <p:cTn id="42" presetID="30" presetClass="entr" presetSubtype="0" fill="hold" grpId="0" nodeType="withEffect">
                                  <p:stCondLst>
                                    <p:cond delay="0"/>
                                  </p:stCondLst>
                                  <p:iterate type="wd">
                                    <p:tmPct val="6000"/>
                                  </p:iterate>
                                  <p:childTnLst>
                                    <p:set>
                                      <p:cBhvr>
                                        <p:cTn id="43" dur="1" fill="hold">
                                          <p:stCondLst>
                                            <p:cond delay="0"/>
                                          </p:stCondLst>
                                        </p:cTn>
                                        <p:tgtEl>
                                          <p:spTgt spid="46087"/>
                                        </p:tgtEl>
                                        <p:attrNameLst>
                                          <p:attrName>style.visibility</p:attrName>
                                        </p:attrNameLst>
                                      </p:cBhvr>
                                      <p:to>
                                        <p:strVal val="visible"/>
                                      </p:to>
                                    </p:set>
                                    <p:animEffect transition="in" filter="fade">
                                      <p:cBhvr>
                                        <p:cTn id="44" dur="800" decel="100000"/>
                                        <p:tgtEl>
                                          <p:spTgt spid="46087"/>
                                        </p:tgtEl>
                                      </p:cBhvr>
                                    </p:animEffect>
                                    <p:anim calcmode="lin" valueType="num">
                                      <p:cBhvr>
                                        <p:cTn id="45" dur="800" decel="100000" fill="hold"/>
                                        <p:tgtEl>
                                          <p:spTgt spid="46087"/>
                                        </p:tgtEl>
                                        <p:attrNameLst>
                                          <p:attrName>style.rotation</p:attrName>
                                        </p:attrNameLst>
                                      </p:cBhvr>
                                      <p:tavLst>
                                        <p:tav tm="0">
                                          <p:val>
                                            <p:fltVal val="-90"/>
                                          </p:val>
                                        </p:tav>
                                        <p:tav tm="100000">
                                          <p:val>
                                            <p:fltVal val="0"/>
                                          </p:val>
                                        </p:tav>
                                      </p:tavLst>
                                    </p:anim>
                                    <p:anim calcmode="lin" valueType="num">
                                      <p:cBhvr>
                                        <p:cTn id="46" dur="800" decel="100000" fill="hold"/>
                                        <p:tgtEl>
                                          <p:spTgt spid="46087"/>
                                        </p:tgtEl>
                                        <p:attrNameLst>
                                          <p:attrName>ppt_x</p:attrName>
                                        </p:attrNameLst>
                                      </p:cBhvr>
                                      <p:tavLst>
                                        <p:tav tm="0">
                                          <p:val>
                                            <p:strVal val="#ppt_x+0.4"/>
                                          </p:val>
                                        </p:tav>
                                        <p:tav tm="100000">
                                          <p:val>
                                            <p:strVal val="#ppt_x-0.05"/>
                                          </p:val>
                                        </p:tav>
                                      </p:tavLst>
                                    </p:anim>
                                    <p:anim calcmode="lin" valueType="num">
                                      <p:cBhvr>
                                        <p:cTn id="47" dur="800" decel="100000" fill="hold"/>
                                        <p:tgtEl>
                                          <p:spTgt spid="46087"/>
                                        </p:tgtEl>
                                        <p:attrNameLst>
                                          <p:attrName>ppt_y</p:attrName>
                                        </p:attrNameLst>
                                      </p:cBhvr>
                                      <p:tavLst>
                                        <p:tav tm="0">
                                          <p:val>
                                            <p:strVal val="#ppt_y-0.4"/>
                                          </p:val>
                                        </p:tav>
                                        <p:tav tm="100000">
                                          <p:val>
                                            <p:strVal val="#ppt_y+0.1"/>
                                          </p:val>
                                        </p:tav>
                                      </p:tavLst>
                                    </p:anim>
                                    <p:anim calcmode="lin" valueType="num">
                                      <p:cBhvr>
                                        <p:cTn id="48" dur="200" accel="100000" fill="hold">
                                          <p:stCondLst>
                                            <p:cond delay="800"/>
                                          </p:stCondLst>
                                        </p:cTn>
                                        <p:tgtEl>
                                          <p:spTgt spid="46087"/>
                                        </p:tgtEl>
                                        <p:attrNameLst>
                                          <p:attrName>ppt_x</p:attrName>
                                        </p:attrNameLst>
                                      </p:cBhvr>
                                      <p:tavLst>
                                        <p:tav tm="0">
                                          <p:val>
                                            <p:strVal val="#ppt_x-0.05"/>
                                          </p:val>
                                        </p:tav>
                                        <p:tav tm="100000">
                                          <p:val>
                                            <p:strVal val="#ppt_x"/>
                                          </p:val>
                                        </p:tav>
                                      </p:tavLst>
                                    </p:anim>
                                    <p:anim calcmode="lin" valueType="num">
                                      <p:cBhvr>
                                        <p:cTn id="49" dur="200" accel="100000" fill="hold">
                                          <p:stCondLst>
                                            <p:cond delay="800"/>
                                          </p:stCondLst>
                                        </p:cTn>
                                        <p:tgtEl>
                                          <p:spTgt spid="46087"/>
                                        </p:tgtEl>
                                        <p:attrNameLst>
                                          <p:attrName>ppt_y</p:attrName>
                                        </p:attrNameLst>
                                      </p:cBhvr>
                                      <p:tavLst>
                                        <p:tav tm="0">
                                          <p:val>
                                            <p:strVal val="#ppt_y+0.1"/>
                                          </p:val>
                                        </p:tav>
                                        <p:tav tm="100000">
                                          <p:val>
                                            <p:strVal val="#ppt_y"/>
                                          </p:val>
                                        </p:tav>
                                      </p:tavLst>
                                    </p:anim>
                                  </p:childTnLst>
                                </p:cTn>
                              </p:par>
                              <p:par>
                                <p:cTn id="50" presetID="30" presetClass="entr" presetSubtype="0" fill="hold" grpId="0" nodeType="withEffect">
                                  <p:stCondLst>
                                    <p:cond delay="0"/>
                                  </p:stCondLst>
                                  <p:iterate type="wd">
                                    <p:tmPct val="6000"/>
                                  </p:iterate>
                                  <p:childTnLst>
                                    <p:set>
                                      <p:cBhvr>
                                        <p:cTn id="51" dur="1" fill="hold">
                                          <p:stCondLst>
                                            <p:cond delay="0"/>
                                          </p:stCondLst>
                                        </p:cTn>
                                        <p:tgtEl>
                                          <p:spTgt spid="46088"/>
                                        </p:tgtEl>
                                        <p:attrNameLst>
                                          <p:attrName>style.visibility</p:attrName>
                                        </p:attrNameLst>
                                      </p:cBhvr>
                                      <p:to>
                                        <p:strVal val="visible"/>
                                      </p:to>
                                    </p:set>
                                    <p:animEffect transition="in" filter="fade">
                                      <p:cBhvr>
                                        <p:cTn id="52" dur="800" decel="100000"/>
                                        <p:tgtEl>
                                          <p:spTgt spid="46088"/>
                                        </p:tgtEl>
                                      </p:cBhvr>
                                    </p:animEffect>
                                    <p:anim calcmode="lin" valueType="num">
                                      <p:cBhvr>
                                        <p:cTn id="53" dur="800" decel="100000" fill="hold"/>
                                        <p:tgtEl>
                                          <p:spTgt spid="46088"/>
                                        </p:tgtEl>
                                        <p:attrNameLst>
                                          <p:attrName>style.rotation</p:attrName>
                                        </p:attrNameLst>
                                      </p:cBhvr>
                                      <p:tavLst>
                                        <p:tav tm="0">
                                          <p:val>
                                            <p:fltVal val="-90"/>
                                          </p:val>
                                        </p:tav>
                                        <p:tav tm="100000">
                                          <p:val>
                                            <p:fltVal val="0"/>
                                          </p:val>
                                        </p:tav>
                                      </p:tavLst>
                                    </p:anim>
                                    <p:anim calcmode="lin" valueType="num">
                                      <p:cBhvr>
                                        <p:cTn id="54" dur="800" decel="100000" fill="hold"/>
                                        <p:tgtEl>
                                          <p:spTgt spid="46088"/>
                                        </p:tgtEl>
                                        <p:attrNameLst>
                                          <p:attrName>ppt_x</p:attrName>
                                        </p:attrNameLst>
                                      </p:cBhvr>
                                      <p:tavLst>
                                        <p:tav tm="0">
                                          <p:val>
                                            <p:strVal val="#ppt_x+0.4"/>
                                          </p:val>
                                        </p:tav>
                                        <p:tav tm="100000">
                                          <p:val>
                                            <p:strVal val="#ppt_x-0.05"/>
                                          </p:val>
                                        </p:tav>
                                      </p:tavLst>
                                    </p:anim>
                                    <p:anim calcmode="lin" valueType="num">
                                      <p:cBhvr>
                                        <p:cTn id="55" dur="800" decel="100000" fill="hold"/>
                                        <p:tgtEl>
                                          <p:spTgt spid="46088"/>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46088"/>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46088"/>
                                        </p:tgtEl>
                                        <p:attrNameLst>
                                          <p:attrName>ppt_y</p:attrName>
                                        </p:attrNameLst>
                                      </p:cBhvr>
                                      <p:tavLst>
                                        <p:tav tm="0">
                                          <p:val>
                                            <p:strVal val="#ppt_y+0.1"/>
                                          </p:val>
                                        </p:tav>
                                        <p:tav tm="100000">
                                          <p:val>
                                            <p:strVal val="#ppt_y"/>
                                          </p:val>
                                        </p:tav>
                                      </p:tavLst>
                                    </p:anim>
                                  </p:childTnLst>
                                </p:cTn>
                              </p:par>
                              <p:par>
                                <p:cTn id="58" presetID="30" presetClass="entr" presetSubtype="0" fill="hold" grpId="0" nodeType="withEffect">
                                  <p:stCondLst>
                                    <p:cond delay="0"/>
                                  </p:stCondLst>
                                  <p:iterate type="wd">
                                    <p:tmPct val="6000"/>
                                  </p:iterate>
                                  <p:childTnLst>
                                    <p:set>
                                      <p:cBhvr>
                                        <p:cTn id="59" dur="1" fill="hold">
                                          <p:stCondLst>
                                            <p:cond delay="0"/>
                                          </p:stCondLst>
                                        </p:cTn>
                                        <p:tgtEl>
                                          <p:spTgt spid="46089"/>
                                        </p:tgtEl>
                                        <p:attrNameLst>
                                          <p:attrName>style.visibility</p:attrName>
                                        </p:attrNameLst>
                                      </p:cBhvr>
                                      <p:to>
                                        <p:strVal val="visible"/>
                                      </p:to>
                                    </p:set>
                                    <p:animEffect transition="in" filter="fade">
                                      <p:cBhvr>
                                        <p:cTn id="60" dur="800" decel="100000"/>
                                        <p:tgtEl>
                                          <p:spTgt spid="46089"/>
                                        </p:tgtEl>
                                      </p:cBhvr>
                                    </p:animEffect>
                                    <p:anim calcmode="lin" valueType="num">
                                      <p:cBhvr>
                                        <p:cTn id="61" dur="800" decel="100000" fill="hold"/>
                                        <p:tgtEl>
                                          <p:spTgt spid="46089"/>
                                        </p:tgtEl>
                                        <p:attrNameLst>
                                          <p:attrName>style.rotation</p:attrName>
                                        </p:attrNameLst>
                                      </p:cBhvr>
                                      <p:tavLst>
                                        <p:tav tm="0">
                                          <p:val>
                                            <p:fltVal val="-90"/>
                                          </p:val>
                                        </p:tav>
                                        <p:tav tm="100000">
                                          <p:val>
                                            <p:fltVal val="0"/>
                                          </p:val>
                                        </p:tav>
                                      </p:tavLst>
                                    </p:anim>
                                    <p:anim calcmode="lin" valueType="num">
                                      <p:cBhvr>
                                        <p:cTn id="62" dur="800" decel="100000" fill="hold"/>
                                        <p:tgtEl>
                                          <p:spTgt spid="46089"/>
                                        </p:tgtEl>
                                        <p:attrNameLst>
                                          <p:attrName>ppt_x</p:attrName>
                                        </p:attrNameLst>
                                      </p:cBhvr>
                                      <p:tavLst>
                                        <p:tav tm="0">
                                          <p:val>
                                            <p:strVal val="#ppt_x+0.4"/>
                                          </p:val>
                                        </p:tav>
                                        <p:tav tm="100000">
                                          <p:val>
                                            <p:strVal val="#ppt_x-0.05"/>
                                          </p:val>
                                        </p:tav>
                                      </p:tavLst>
                                    </p:anim>
                                    <p:anim calcmode="lin" valueType="num">
                                      <p:cBhvr>
                                        <p:cTn id="63" dur="800" decel="100000" fill="hold"/>
                                        <p:tgtEl>
                                          <p:spTgt spid="46089"/>
                                        </p:tgtEl>
                                        <p:attrNameLst>
                                          <p:attrName>ppt_y</p:attrName>
                                        </p:attrNameLst>
                                      </p:cBhvr>
                                      <p:tavLst>
                                        <p:tav tm="0">
                                          <p:val>
                                            <p:strVal val="#ppt_y-0.4"/>
                                          </p:val>
                                        </p:tav>
                                        <p:tav tm="100000">
                                          <p:val>
                                            <p:strVal val="#ppt_y+0.1"/>
                                          </p:val>
                                        </p:tav>
                                      </p:tavLst>
                                    </p:anim>
                                    <p:anim calcmode="lin" valueType="num">
                                      <p:cBhvr>
                                        <p:cTn id="64" dur="200" accel="100000" fill="hold">
                                          <p:stCondLst>
                                            <p:cond delay="800"/>
                                          </p:stCondLst>
                                        </p:cTn>
                                        <p:tgtEl>
                                          <p:spTgt spid="46089"/>
                                        </p:tgtEl>
                                        <p:attrNameLst>
                                          <p:attrName>ppt_x</p:attrName>
                                        </p:attrNameLst>
                                      </p:cBhvr>
                                      <p:tavLst>
                                        <p:tav tm="0">
                                          <p:val>
                                            <p:strVal val="#ppt_x-0.05"/>
                                          </p:val>
                                        </p:tav>
                                        <p:tav tm="100000">
                                          <p:val>
                                            <p:strVal val="#ppt_x"/>
                                          </p:val>
                                        </p:tav>
                                      </p:tavLst>
                                    </p:anim>
                                    <p:anim calcmode="lin" valueType="num">
                                      <p:cBhvr>
                                        <p:cTn id="65" dur="200" accel="100000" fill="hold">
                                          <p:stCondLst>
                                            <p:cond delay="800"/>
                                          </p:stCondLst>
                                        </p:cTn>
                                        <p:tgtEl>
                                          <p:spTgt spid="46089"/>
                                        </p:tgtEl>
                                        <p:attrNameLst>
                                          <p:attrName>ppt_y</p:attrName>
                                        </p:attrNameLst>
                                      </p:cBhvr>
                                      <p:tavLst>
                                        <p:tav tm="0">
                                          <p:val>
                                            <p:strVal val="#ppt_y+0.1"/>
                                          </p:val>
                                        </p:tav>
                                        <p:tav tm="100000">
                                          <p:val>
                                            <p:strVal val="#ppt_y"/>
                                          </p:val>
                                        </p:tav>
                                      </p:tavLst>
                                    </p:anim>
                                  </p:childTnLst>
                                </p:cTn>
                              </p:par>
                              <p:par>
                                <p:cTn id="66" presetID="30" presetClass="entr" presetSubtype="0" fill="hold" grpId="0" nodeType="withEffect">
                                  <p:stCondLst>
                                    <p:cond delay="0"/>
                                  </p:stCondLst>
                                  <p:iterate type="wd">
                                    <p:tmPct val="6000"/>
                                  </p:iterate>
                                  <p:childTnLst>
                                    <p:set>
                                      <p:cBhvr>
                                        <p:cTn id="67" dur="1" fill="hold">
                                          <p:stCondLst>
                                            <p:cond delay="0"/>
                                          </p:stCondLst>
                                        </p:cTn>
                                        <p:tgtEl>
                                          <p:spTgt spid="46090"/>
                                        </p:tgtEl>
                                        <p:attrNameLst>
                                          <p:attrName>style.visibility</p:attrName>
                                        </p:attrNameLst>
                                      </p:cBhvr>
                                      <p:to>
                                        <p:strVal val="visible"/>
                                      </p:to>
                                    </p:set>
                                    <p:animEffect transition="in" filter="fade">
                                      <p:cBhvr>
                                        <p:cTn id="68" dur="800" decel="100000"/>
                                        <p:tgtEl>
                                          <p:spTgt spid="46090"/>
                                        </p:tgtEl>
                                      </p:cBhvr>
                                    </p:animEffect>
                                    <p:anim calcmode="lin" valueType="num">
                                      <p:cBhvr>
                                        <p:cTn id="69" dur="800" decel="100000" fill="hold"/>
                                        <p:tgtEl>
                                          <p:spTgt spid="46090"/>
                                        </p:tgtEl>
                                        <p:attrNameLst>
                                          <p:attrName>style.rotation</p:attrName>
                                        </p:attrNameLst>
                                      </p:cBhvr>
                                      <p:tavLst>
                                        <p:tav tm="0">
                                          <p:val>
                                            <p:fltVal val="-90"/>
                                          </p:val>
                                        </p:tav>
                                        <p:tav tm="100000">
                                          <p:val>
                                            <p:fltVal val="0"/>
                                          </p:val>
                                        </p:tav>
                                      </p:tavLst>
                                    </p:anim>
                                    <p:anim calcmode="lin" valueType="num">
                                      <p:cBhvr>
                                        <p:cTn id="70" dur="800" decel="100000" fill="hold"/>
                                        <p:tgtEl>
                                          <p:spTgt spid="46090"/>
                                        </p:tgtEl>
                                        <p:attrNameLst>
                                          <p:attrName>ppt_x</p:attrName>
                                        </p:attrNameLst>
                                      </p:cBhvr>
                                      <p:tavLst>
                                        <p:tav tm="0">
                                          <p:val>
                                            <p:strVal val="#ppt_x+0.4"/>
                                          </p:val>
                                        </p:tav>
                                        <p:tav tm="100000">
                                          <p:val>
                                            <p:strVal val="#ppt_x-0.05"/>
                                          </p:val>
                                        </p:tav>
                                      </p:tavLst>
                                    </p:anim>
                                    <p:anim calcmode="lin" valueType="num">
                                      <p:cBhvr>
                                        <p:cTn id="71" dur="800" decel="100000" fill="hold"/>
                                        <p:tgtEl>
                                          <p:spTgt spid="46090"/>
                                        </p:tgtEl>
                                        <p:attrNameLst>
                                          <p:attrName>ppt_y</p:attrName>
                                        </p:attrNameLst>
                                      </p:cBhvr>
                                      <p:tavLst>
                                        <p:tav tm="0">
                                          <p:val>
                                            <p:strVal val="#ppt_y-0.4"/>
                                          </p:val>
                                        </p:tav>
                                        <p:tav tm="100000">
                                          <p:val>
                                            <p:strVal val="#ppt_y+0.1"/>
                                          </p:val>
                                        </p:tav>
                                      </p:tavLst>
                                    </p:anim>
                                    <p:anim calcmode="lin" valueType="num">
                                      <p:cBhvr>
                                        <p:cTn id="72" dur="200" accel="100000" fill="hold">
                                          <p:stCondLst>
                                            <p:cond delay="800"/>
                                          </p:stCondLst>
                                        </p:cTn>
                                        <p:tgtEl>
                                          <p:spTgt spid="46090"/>
                                        </p:tgtEl>
                                        <p:attrNameLst>
                                          <p:attrName>ppt_x</p:attrName>
                                        </p:attrNameLst>
                                      </p:cBhvr>
                                      <p:tavLst>
                                        <p:tav tm="0">
                                          <p:val>
                                            <p:strVal val="#ppt_x-0.05"/>
                                          </p:val>
                                        </p:tav>
                                        <p:tav tm="100000">
                                          <p:val>
                                            <p:strVal val="#ppt_x"/>
                                          </p:val>
                                        </p:tav>
                                      </p:tavLst>
                                    </p:anim>
                                    <p:anim calcmode="lin" valueType="num">
                                      <p:cBhvr>
                                        <p:cTn id="73" dur="200" accel="100000" fill="hold">
                                          <p:stCondLst>
                                            <p:cond delay="800"/>
                                          </p:stCondLst>
                                        </p:cTn>
                                        <p:tgtEl>
                                          <p:spTgt spid="46090"/>
                                        </p:tgtEl>
                                        <p:attrNameLst>
                                          <p:attrName>ppt_y</p:attrName>
                                        </p:attrNameLst>
                                      </p:cBhvr>
                                      <p:tavLst>
                                        <p:tav tm="0">
                                          <p:val>
                                            <p:strVal val="#ppt_y+0.1"/>
                                          </p:val>
                                        </p:tav>
                                        <p:tav tm="100000">
                                          <p:val>
                                            <p:strVal val="#ppt_y"/>
                                          </p:val>
                                        </p:tav>
                                      </p:tavLst>
                                    </p:anim>
                                  </p:childTnLst>
                                </p:cTn>
                              </p:par>
                              <p:par>
                                <p:cTn id="74" presetID="30" presetClass="entr" presetSubtype="0" fill="hold" grpId="0" nodeType="withEffect">
                                  <p:stCondLst>
                                    <p:cond delay="0"/>
                                  </p:stCondLst>
                                  <p:iterate type="wd">
                                    <p:tmPct val="6000"/>
                                  </p:iterate>
                                  <p:childTnLst>
                                    <p:set>
                                      <p:cBhvr>
                                        <p:cTn id="75" dur="1" fill="hold">
                                          <p:stCondLst>
                                            <p:cond delay="0"/>
                                          </p:stCondLst>
                                        </p:cTn>
                                        <p:tgtEl>
                                          <p:spTgt spid="46091"/>
                                        </p:tgtEl>
                                        <p:attrNameLst>
                                          <p:attrName>style.visibility</p:attrName>
                                        </p:attrNameLst>
                                      </p:cBhvr>
                                      <p:to>
                                        <p:strVal val="visible"/>
                                      </p:to>
                                    </p:set>
                                    <p:animEffect transition="in" filter="fade">
                                      <p:cBhvr>
                                        <p:cTn id="76" dur="800" decel="100000"/>
                                        <p:tgtEl>
                                          <p:spTgt spid="46091"/>
                                        </p:tgtEl>
                                      </p:cBhvr>
                                    </p:animEffect>
                                    <p:anim calcmode="lin" valueType="num">
                                      <p:cBhvr>
                                        <p:cTn id="77" dur="800" decel="100000" fill="hold"/>
                                        <p:tgtEl>
                                          <p:spTgt spid="46091"/>
                                        </p:tgtEl>
                                        <p:attrNameLst>
                                          <p:attrName>style.rotation</p:attrName>
                                        </p:attrNameLst>
                                      </p:cBhvr>
                                      <p:tavLst>
                                        <p:tav tm="0">
                                          <p:val>
                                            <p:fltVal val="-90"/>
                                          </p:val>
                                        </p:tav>
                                        <p:tav tm="100000">
                                          <p:val>
                                            <p:fltVal val="0"/>
                                          </p:val>
                                        </p:tav>
                                      </p:tavLst>
                                    </p:anim>
                                    <p:anim calcmode="lin" valueType="num">
                                      <p:cBhvr>
                                        <p:cTn id="78" dur="800" decel="100000" fill="hold"/>
                                        <p:tgtEl>
                                          <p:spTgt spid="46091"/>
                                        </p:tgtEl>
                                        <p:attrNameLst>
                                          <p:attrName>ppt_x</p:attrName>
                                        </p:attrNameLst>
                                      </p:cBhvr>
                                      <p:tavLst>
                                        <p:tav tm="0">
                                          <p:val>
                                            <p:strVal val="#ppt_x+0.4"/>
                                          </p:val>
                                        </p:tav>
                                        <p:tav tm="100000">
                                          <p:val>
                                            <p:strVal val="#ppt_x-0.05"/>
                                          </p:val>
                                        </p:tav>
                                      </p:tavLst>
                                    </p:anim>
                                    <p:anim calcmode="lin" valueType="num">
                                      <p:cBhvr>
                                        <p:cTn id="79" dur="800" decel="100000" fill="hold"/>
                                        <p:tgtEl>
                                          <p:spTgt spid="46091"/>
                                        </p:tgtEl>
                                        <p:attrNameLst>
                                          <p:attrName>ppt_y</p:attrName>
                                        </p:attrNameLst>
                                      </p:cBhvr>
                                      <p:tavLst>
                                        <p:tav tm="0">
                                          <p:val>
                                            <p:strVal val="#ppt_y-0.4"/>
                                          </p:val>
                                        </p:tav>
                                        <p:tav tm="100000">
                                          <p:val>
                                            <p:strVal val="#ppt_y+0.1"/>
                                          </p:val>
                                        </p:tav>
                                      </p:tavLst>
                                    </p:anim>
                                    <p:anim calcmode="lin" valueType="num">
                                      <p:cBhvr>
                                        <p:cTn id="80" dur="200" accel="100000" fill="hold">
                                          <p:stCondLst>
                                            <p:cond delay="800"/>
                                          </p:stCondLst>
                                        </p:cTn>
                                        <p:tgtEl>
                                          <p:spTgt spid="46091"/>
                                        </p:tgtEl>
                                        <p:attrNameLst>
                                          <p:attrName>ppt_x</p:attrName>
                                        </p:attrNameLst>
                                      </p:cBhvr>
                                      <p:tavLst>
                                        <p:tav tm="0">
                                          <p:val>
                                            <p:strVal val="#ppt_x-0.05"/>
                                          </p:val>
                                        </p:tav>
                                        <p:tav tm="100000">
                                          <p:val>
                                            <p:strVal val="#ppt_x"/>
                                          </p:val>
                                        </p:tav>
                                      </p:tavLst>
                                    </p:anim>
                                    <p:anim calcmode="lin" valueType="num">
                                      <p:cBhvr>
                                        <p:cTn id="81" dur="200" accel="100000" fill="hold">
                                          <p:stCondLst>
                                            <p:cond delay="800"/>
                                          </p:stCondLst>
                                        </p:cTn>
                                        <p:tgtEl>
                                          <p:spTgt spid="46091"/>
                                        </p:tgtEl>
                                        <p:attrNameLst>
                                          <p:attrName>ppt_y</p:attrName>
                                        </p:attrNameLst>
                                      </p:cBhvr>
                                      <p:tavLst>
                                        <p:tav tm="0">
                                          <p:val>
                                            <p:strVal val="#ppt_y+0.1"/>
                                          </p:val>
                                        </p:tav>
                                        <p:tav tm="100000">
                                          <p:val>
                                            <p:strVal val="#ppt_y"/>
                                          </p:val>
                                        </p:tav>
                                      </p:tavLst>
                                    </p:anim>
                                  </p:childTnLst>
                                </p:cTn>
                              </p:par>
                              <p:par>
                                <p:cTn id="82" presetID="30" presetClass="entr" presetSubtype="0" fill="hold" grpId="0" nodeType="withEffect">
                                  <p:stCondLst>
                                    <p:cond delay="0"/>
                                  </p:stCondLst>
                                  <p:iterate type="wd">
                                    <p:tmPct val="6000"/>
                                  </p:iterate>
                                  <p:childTnLst>
                                    <p:set>
                                      <p:cBhvr>
                                        <p:cTn id="83" dur="1" fill="hold">
                                          <p:stCondLst>
                                            <p:cond delay="0"/>
                                          </p:stCondLst>
                                        </p:cTn>
                                        <p:tgtEl>
                                          <p:spTgt spid="46092"/>
                                        </p:tgtEl>
                                        <p:attrNameLst>
                                          <p:attrName>style.visibility</p:attrName>
                                        </p:attrNameLst>
                                      </p:cBhvr>
                                      <p:to>
                                        <p:strVal val="visible"/>
                                      </p:to>
                                    </p:set>
                                    <p:animEffect transition="in" filter="fade">
                                      <p:cBhvr>
                                        <p:cTn id="84" dur="800" decel="100000"/>
                                        <p:tgtEl>
                                          <p:spTgt spid="46092"/>
                                        </p:tgtEl>
                                      </p:cBhvr>
                                    </p:animEffect>
                                    <p:anim calcmode="lin" valueType="num">
                                      <p:cBhvr>
                                        <p:cTn id="85" dur="800" decel="100000" fill="hold"/>
                                        <p:tgtEl>
                                          <p:spTgt spid="46092"/>
                                        </p:tgtEl>
                                        <p:attrNameLst>
                                          <p:attrName>style.rotation</p:attrName>
                                        </p:attrNameLst>
                                      </p:cBhvr>
                                      <p:tavLst>
                                        <p:tav tm="0">
                                          <p:val>
                                            <p:fltVal val="-90"/>
                                          </p:val>
                                        </p:tav>
                                        <p:tav tm="100000">
                                          <p:val>
                                            <p:fltVal val="0"/>
                                          </p:val>
                                        </p:tav>
                                      </p:tavLst>
                                    </p:anim>
                                    <p:anim calcmode="lin" valueType="num">
                                      <p:cBhvr>
                                        <p:cTn id="86" dur="800" decel="100000" fill="hold"/>
                                        <p:tgtEl>
                                          <p:spTgt spid="46092"/>
                                        </p:tgtEl>
                                        <p:attrNameLst>
                                          <p:attrName>ppt_x</p:attrName>
                                        </p:attrNameLst>
                                      </p:cBhvr>
                                      <p:tavLst>
                                        <p:tav tm="0">
                                          <p:val>
                                            <p:strVal val="#ppt_x+0.4"/>
                                          </p:val>
                                        </p:tav>
                                        <p:tav tm="100000">
                                          <p:val>
                                            <p:strVal val="#ppt_x-0.05"/>
                                          </p:val>
                                        </p:tav>
                                      </p:tavLst>
                                    </p:anim>
                                    <p:anim calcmode="lin" valueType="num">
                                      <p:cBhvr>
                                        <p:cTn id="87" dur="800" decel="100000" fill="hold"/>
                                        <p:tgtEl>
                                          <p:spTgt spid="46092"/>
                                        </p:tgtEl>
                                        <p:attrNameLst>
                                          <p:attrName>ppt_y</p:attrName>
                                        </p:attrNameLst>
                                      </p:cBhvr>
                                      <p:tavLst>
                                        <p:tav tm="0">
                                          <p:val>
                                            <p:strVal val="#ppt_y-0.4"/>
                                          </p:val>
                                        </p:tav>
                                        <p:tav tm="100000">
                                          <p:val>
                                            <p:strVal val="#ppt_y+0.1"/>
                                          </p:val>
                                        </p:tav>
                                      </p:tavLst>
                                    </p:anim>
                                    <p:anim calcmode="lin" valueType="num">
                                      <p:cBhvr>
                                        <p:cTn id="88" dur="200" accel="100000" fill="hold">
                                          <p:stCondLst>
                                            <p:cond delay="800"/>
                                          </p:stCondLst>
                                        </p:cTn>
                                        <p:tgtEl>
                                          <p:spTgt spid="46092"/>
                                        </p:tgtEl>
                                        <p:attrNameLst>
                                          <p:attrName>ppt_x</p:attrName>
                                        </p:attrNameLst>
                                      </p:cBhvr>
                                      <p:tavLst>
                                        <p:tav tm="0">
                                          <p:val>
                                            <p:strVal val="#ppt_x-0.05"/>
                                          </p:val>
                                        </p:tav>
                                        <p:tav tm="100000">
                                          <p:val>
                                            <p:strVal val="#ppt_x"/>
                                          </p:val>
                                        </p:tav>
                                      </p:tavLst>
                                    </p:anim>
                                    <p:anim calcmode="lin" valueType="num">
                                      <p:cBhvr>
                                        <p:cTn id="89" dur="200" accel="100000" fill="hold">
                                          <p:stCondLst>
                                            <p:cond delay="800"/>
                                          </p:stCondLst>
                                        </p:cTn>
                                        <p:tgtEl>
                                          <p:spTgt spid="46092"/>
                                        </p:tgtEl>
                                        <p:attrNameLst>
                                          <p:attrName>ppt_y</p:attrName>
                                        </p:attrNameLst>
                                      </p:cBhvr>
                                      <p:tavLst>
                                        <p:tav tm="0">
                                          <p:val>
                                            <p:strVal val="#ppt_y+0.1"/>
                                          </p:val>
                                        </p:tav>
                                        <p:tav tm="100000">
                                          <p:val>
                                            <p:strVal val="#ppt_y"/>
                                          </p:val>
                                        </p:tav>
                                      </p:tavLst>
                                    </p:anim>
                                  </p:childTnLst>
                                </p:cTn>
                              </p:par>
                              <p:par>
                                <p:cTn id="90" presetID="30" presetClass="entr" presetSubtype="0" fill="hold" grpId="0" nodeType="withEffect">
                                  <p:stCondLst>
                                    <p:cond delay="0"/>
                                  </p:stCondLst>
                                  <p:iterate type="wd">
                                    <p:tmPct val="6000"/>
                                  </p:iterate>
                                  <p:childTnLst>
                                    <p:set>
                                      <p:cBhvr>
                                        <p:cTn id="91" dur="1" fill="hold">
                                          <p:stCondLst>
                                            <p:cond delay="0"/>
                                          </p:stCondLst>
                                        </p:cTn>
                                        <p:tgtEl>
                                          <p:spTgt spid="46093"/>
                                        </p:tgtEl>
                                        <p:attrNameLst>
                                          <p:attrName>style.visibility</p:attrName>
                                        </p:attrNameLst>
                                      </p:cBhvr>
                                      <p:to>
                                        <p:strVal val="visible"/>
                                      </p:to>
                                    </p:set>
                                    <p:animEffect transition="in" filter="fade">
                                      <p:cBhvr>
                                        <p:cTn id="92" dur="800" decel="100000"/>
                                        <p:tgtEl>
                                          <p:spTgt spid="46093"/>
                                        </p:tgtEl>
                                      </p:cBhvr>
                                    </p:animEffect>
                                    <p:anim calcmode="lin" valueType="num">
                                      <p:cBhvr>
                                        <p:cTn id="93" dur="800" decel="100000" fill="hold"/>
                                        <p:tgtEl>
                                          <p:spTgt spid="46093"/>
                                        </p:tgtEl>
                                        <p:attrNameLst>
                                          <p:attrName>style.rotation</p:attrName>
                                        </p:attrNameLst>
                                      </p:cBhvr>
                                      <p:tavLst>
                                        <p:tav tm="0">
                                          <p:val>
                                            <p:fltVal val="-90"/>
                                          </p:val>
                                        </p:tav>
                                        <p:tav tm="100000">
                                          <p:val>
                                            <p:fltVal val="0"/>
                                          </p:val>
                                        </p:tav>
                                      </p:tavLst>
                                    </p:anim>
                                    <p:anim calcmode="lin" valueType="num">
                                      <p:cBhvr>
                                        <p:cTn id="94" dur="800" decel="100000" fill="hold"/>
                                        <p:tgtEl>
                                          <p:spTgt spid="46093"/>
                                        </p:tgtEl>
                                        <p:attrNameLst>
                                          <p:attrName>ppt_x</p:attrName>
                                        </p:attrNameLst>
                                      </p:cBhvr>
                                      <p:tavLst>
                                        <p:tav tm="0">
                                          <p:val>
                                            <p:strVal val="#ppt_x+0.4"/>
                                          </p:val>
                                        </p:tav>
                                        <p:tav tm="100000">
                                          <p:val>
                                            <p:strVal val="#ppt_x-0.05"/>
                                          </p:val>
                                        </p:tav>
                                      </p:tavLst>
                                    </p:anim>
                                    <p:anim calcmode="lin" valueType="num">
                                      <p:cBhvr>
                                        <p:cTn id="95" dur="800" decel="100000" fill="hold"/>
                                        <p:tgtEl>
                                          <p:spTgt spid="46093"/>
                                        </p:tgtEl>
                                        <p:attrNameLst>
                                          <p:attrName>ppt_y</p:attrName>
                                        </p:attrNameLst>
                                      </p:cBhvr>
                                      <p:tavLst>
                                        <p:tav tm="0">
                                          <p:val>
                                            <p:strVal val="#ppt_y-0.4"/>
                                          </p:val>
                                        </p:tav>
                                        <p:tav tm="100000">
                                          <p:val>
                                            <p:strVal val="#ppt_y+0.1"/>
                                          </p:val>
                                        </p:tav>
                                      </p:tavLst>
                                    </p:anim>
                                    <p:anim calcmode="lin" valueType="num">
                                      <p:cBhvr>
                                        <p:cTn id="96" dur="200" accel="100000" fill="hold">
                                          <p:stCondLst>
                                            <p:cond delay="800"/>
                                          </p:stCondLst>
                                        </p:cTn>
                                        <p:tgtEl>
                                          <p:spTgt spid="46093"/>
                                        </p:tgtEl>
                                        <p:attrNameLst>
                                          <p:attrName>ppt_x</p:attrName>
                                        </p:attrNameLst>
                                      </p:cBhvr>
                                      <p:tavLst>
                                        <p:tav tm="0">
                                          <p:val>
                                            <p:strVal val="#ppt_x-0.05"/>
                                          </p:val>
                                        </p:tav>
                                        <p:tav tm="100000">
                                          <p:val>
                                            <p:strVal val="#ppt_x"/>
                                          </p:val>
                                        </p:tav>
                                      </p:tavLst>
                                    </p:anim>
                                    <p:anim calcmode="lin" valueType="num">
                                      <p:cBhvr>
                                        <p:cTn id="97" dur="200" accel="100000" fill="hold">
                                          <p:stCondLst>
                                            <p:cond delay="800"/>
                                          </p:stCondLst>
                                        </p:cTn>
                                        <p:tgtEl>
                                          <p:spTgt spid="46093"/>
                                        </p:tgtEl>
                                        <p:attrNameLst>
                                          <p:attrName>ppt_y</p:attrName>
                                        </p:attrNameLst>
                                      </p:cBhvr>
                                      <p:tavLst>
                                        <p:tav tm="0">
                                          <p:val>
                                            <p:strVal val="#ppt_y+0.1"/>
                                          </p:val>
                                        </p:tav>
                                        <p:tav tm="100000">
                                          <p:val>
                                            <p:strVal val="#ppt_y"/>
                                          </p:val>
                                        </p:tav>
                                      </p:tavLst>
                                    </p:anim>
                                  </p:childTnLst>
                                </p:cTn>
                              </p:par>
                              <p:par>
                                <p:cTn id="98" presetID="30" presetClass="entr" presetSubtype="0" fill="hold" grpId="0" nodeType="withEffect">
                                  <p:stCondLst>
                                    <p:cond delay="0"/>
                                  </p:stCondLst>
                                  <p:iterate type="wd">
                                    <p:tmPct val="6000"/>
                                  </p:iterate>
                                  <p:childTnLst>
                                    <p:set>
                                      <p:cBhvr>
                                        <p:cTn id="99" dur="1" fill="hold">
                                          <p:stCondLst>
                                            <p:cond delay="0"/>
                                          </p:stCondLst>
                                        </p:cTn>
                                        <p:tgtEl>
                                          <p:spTgt spid="46094"/>
                                        </p:tgtEl>
                                        <p:attrNameLst>
                                          <p:attrName>style.visibility</p:attrName>
                                        </p:attrNameLst>
                                      </p:cBhvr>
                                      <p:to>
                                        <p:strVal val="visible"/>
                                      </p:to>
                                    </p:set>
                                    <p:animEffect transition="in" filter="fade">
                                      <p:cBhvr>
                                        <p:cTn id="100" dur="800" decel="100000"/>
                                        <p:tgtEl>
                                          <p:spTgt spid="46094"/>
                                        </p:tgtEl>
                                      </p:cBhvr>
                                    </p:animEffect>
                                    <p:anim calcmode="lin" valueType="num">
                                      <p:cBhvr>
                                        <p:cTn id="101" dur="800" decel="100000" fill="hold"/>
                                        <p:tgtEl>
                                          <p:spTgt spid="46094"/>
                                        </p:tgtEl>
                                        <p:attrNameLst>
                                          <p:attrName>style.rotation</p:attrName>
                                        </p:attrNameLst>
                                      </p:cBhvr>
                                      <p:tavLst>
                                        <p:tav tm="0">
                                          <p:val>
                                            <p:fltVal val="-90"/>
                                          </p:val>
                                        </p:tav>
                                        <p:tav tm="100000">
                                          <p:val>
                                            <p:fltVal val="0"/>
                                          </p:val>
                                        </p:tav>
                                      </p:tavLst>
                                    </p:anim>
                                    <p:anim calcmode="lin" valueType="num">
                                      <p:cBhvr>
                                        <p:cTn id="102" dur="800" decel="100000" fill="hold"/>
                                        <p:tgtEl>
                                          <p:spTgt spid="46094"/>
                                        </p:tgtEl>
                                        <p:attrNameLst>
                                          <p:attrName>ppt_x</p:attrName>
                                        </p:attrNameLst>
                                      </p:cBhvr>
                                      <p:tavLst>
                                        <p:tav tm="0">
                                          <p:val>
                                            <p:strVal val="#ppt_x+0.4"/>
                                          </p:val>
                                        </p:tav>
                                        <p:tav tm="100000">
                                          <p:val>
                                            <p:strVal val="#ppt_x-0.05"/>
                                          </p:val>
                                        </p:tav>
                                      </p:tavLst>
                                    </p:anim>
                                    <p:anim calcmode="lin" valueType="num">
                                      <p:cBhvr>
                                        <p:cTn id="103" dur="800" decel="100000" fill="hold"/>
                                        <p:tgtEl>
                                          <p:spTgt spid="46094"/>
                                        </p:tgtEl>
                                        <p:attrNameLst>
                                          <p:attrName>ppt_y</p:attrName>
                                        </p:attrNameLst>
                                      </p:cBhvr>
                                      <p:tavLst>
                                        <p:tav tm="0">
                                          <p:val>
                                            <p:strVal val="#ppt_y-0.4"/>
                                          </p:val>
                                        </p:tav>
                                        <p:tav tm="100000">
                                          <p:val>
                                            <p:strVal val="#ppt_y+0.1"/>
                                          </p:val>
                                        </p:tav>
                                      </p:tavLst>
                                    </p:anim>
                                    <p:anim calcmode="lin" valueType="num">
                                      <p:cBhvr>
                                        <p:cTn id="104" dur="200" accel="100000" fill="hold">
                                          <p:stCondLst>
                                            <p:cond delay="800"/>
                                          </p:stCondLst>
                                        </p:cTn>
                                        <p:tgtEl>
                                          <p:spTgt spid="46094"/>
                                        </p:tgtEl>
                                        <p:attrNameLst>
                                          <p:attrName>ppt_x</p:attrName>
                                        </p:attrNameLst>
                                      </p:cBhvr>
                                      <p:tavLst>
                                        <p:tav tm="0">
                                          <p:val>
                                            <p:strVal val="#ppt_x-0.05"/>
                                          </p:val>
                                        </p:tav>
                                        <p:tav tm="100000">
                                          <p:val>
                                            <p:strVal val="#ppt_x"/>
                                          </p:val>
                                        </p:tav>
                                      </p:tavLst>
                                    </p:anim>
                                    <p:anim calcmode="lin" valueType="num">
                                      <p:cBhvr>
                                        <p:cTn id="105" dur="200" accel="100000" fill="hold">
                                          <p:stCondLst>
                                            <p:cond delay="800"/>
                                          </p:stCondLst>
                                        </p:cTn>
                                        <p:tgtEl>
                                          <p:spTgt spid="46094"/>
                                        </p:tgtEl>
                                        <p:attrNameLst>
                                          <p:attrName>ppt_y</p:attrName>
                                        </p:attrNameLst>
                                      </p:cBhvr>
                                      <p:tavLst>
                                        <p:tav tm="0">
                                          <p:val>
                                            <p:strVal val="#ppt_y+0.1"/>
                                          </p:val>
                                        </p:tav>
                                        <p:tav tm="100000">
                                          <p:val>
                                            <p:strVal val="#ppt_y"/>
                                          </p:val>
                                        </p:tav>
                                      </p:tavLst>
                                    </p:anim>
                                  </p:childTnLst>
                                </p:cTn>
                              </p:par>
                              <p:par>
                                <p:cTn id="106" presetID="30" presetClass="entr" presetSubtype="0" fill="hold" grpId="0" nodeType="withEffect">
                                  <p:stCondLst>
                                    <p:cond delay="0"/>
                                  </p:stCondLst>
                                  <p:iterate type="wd">
                                    <p:tmPct val="6000"/>
                                  </p:iterate>
                                  <p:childTnLst>
                                    <p:set>
                                      <p:cBhvr>
                                        <p:cTn id="107" dur="1" fill="hold">
                                          <p:stCondLst>
                                            <p:cond delay="0"/>
                                          </p:stCondLst>
                                        </p:cTn>
                                        <p:tgtEl>
                                          <p:spTgt spid="46095"/>
                                        </p:tgtEl>
                                        <p:attrNameLst>
                                          <p:attrName>style.visibility</p:attrName>
                                        </p:attrNameLst>
                                      </p:cBhvr>
                                      <p:to>
                                        <p:strVal val="visible"/>
                                      </p:to>
                                    </p:set>
                                    <p:animEffect transition="in" filter="fade">
                                      <p:cBhvr>
                                        <p:cTn id="108" dur="800" decel="100000"/>
                                        <p:tgtEl>
                                          <p:spTgt spid="46095"/>
                                        </p:tgtEl>
                                      </p:cBhvr>
                                    </p:animEffect>
                                    <p:anim calcmode="lin" valueType="num">
                                      <p:cBhvr>
                                        <p:cTn id="109" dur="800" decel="100000" fill="hold"/>
                                        <p:tgtEl>
                                          <p:spTgt spid="46095"/>
                                        </p:tgtEl>
                                        <p:attrNameLst>
                                          <p:attrName>style.rotation</p:attrName>
                                        </p:attrNameLst>
                                      </p:cBhvr>
                                      <p:tavLst>
                                        <p:tav tm="0">
                                          <p:val>
                                            <p:fltVal val="-90"/>
                                          </p:val>
                                        </p:tav>
                                        <p:tav tm="100000">
                                          <p:val>
                                            <p:fltVal val="0"/>
                                          </p:val>
                                        </p:tav>
                                      </p:tavLst>
                                    </p:anim>
                                    <p:anim calcmode="lin" valueType="num">
                                      <p:cBhvr>
                                        <p:cTn id="110" dur="800" decel="100000" fill="hold"/>
                                        <p:tgtEl>
                                          <p:spTgt spid="46095"/>
                                        </p:tgtEl>
                                        <p:attrNameLst>
                                          <p:attrName>ppt_x</p:attrName>
                                        </p:attrNameLst>
                                      </p:cBhvr>
                                      <p:tavLst>
                                        <p:tav tm="0">
                                          <p:val>
                                            <p:strVal val="#ppt_x+0.4"/>
                                          </p:val>
                                        </p:tav>
                                        <p:tav tm="100000">
                                          <p:val>
                                            <p:strVal val="#ppt_x-0.05"/>
                                          </p:val>
                                        </p:tav>
                                      </p:tavLst>
                                    </p:anim>
                                    <p:anim calcmode="lin" valueType="num">
                                      <p:cBhvr>
                                        <p:cTn id="111" dur="800" decel="100000" fill="hold"/>
                                        <p:tgtEl>
                                          <p:spTgt spid="46095"/>
                                        </p:tgtEl>
                                        <p:attrNameLst>
                                          <p:attrName>ppt_y</p:attrName>
                                        </p:attrNameLst>
                                      </p:cBhvr>
                                      <p:tavLst>
                                        <p:tav tm="0">
                                          <p:val>
                                            <p:strVal val="#ppt_y-0.4"/>
                                          </p:val>
                                        </p:tav>
                                        <p:tav tm="100000">
                                          <p:val>
                                            <p:strVal val="#ppt_y+0.1"/>
                                          </p:val>
                                        </p:tav>
                                      </p:tavLst>
                                    </p:anim>
                                    <p:anim calcmode="lin" valueType="num">
                                      <p:cBhvr>
                                        <p:cTn id="112" dur="200" accel="100000" fill="hold">
                                          <p:stCondLst>
                                            <p:cond delay="800"/>
                                          </p:stCondLst>
                                        </p:cTn>
                                        <p:tgtEl>
                                          <p:spTgt spid="46095"/>
                                        </p:tgtEl>
                                        <p:attrNameLst>
                                          <p:attrName>ppt_x</p:attrName>
                                        </p:attrNameLst>
                                      </p:cBhvr>
                                      <p:tavLst>
                                        <p:tav tm="0">
                                          <p:val>
                                            <p:strVal val="#ppt_x-0.05"/>
                                          </p:val>
                                        </p:tav>
                                        <p:tav tm="100000">
                                          <p:val>
                                            <p:strVal val="#ppt_x"/>
                                          </p:val>
                                        </p:tav>
                                      </p:tavLst>
                                    </p:anim>
                                    <p:anim calcmode="lin" valueType="num">
                                      <p:cBhvr>
                                        <p:cTn id="113" dur="200" accel="100000" fill="hold">
                                          <p:stCondLst>
                                            <p:cond delay="800"/>
                                          </p:stCondLst>
                                        </p:cTn>
                                        <p:tgtEl>
                                          <p:spTgt spid="46095"/>
                                        </p:tgtEl>
                                        <p:attrNameLst>
                                          <p:attrName>ppt_y</p:attrName>
                                        </p:attrNameLst>
                                      </p:cBhvr>
                                      <p:tavLst>
                                        <p:tav tm="0">
                                          <p:val>
                                            <p:strVal val="#ppt_y+0.1"/>
                                          </p:val>
                                        </p:tav>
                                        <p:tav tm="100000">
                                          <p:val>
                                            <p:strVal val="#ppt_y"/>
                                          </p:val>
                                        </p:tav>
                                      </p:tavLst>
                                    </p:anim>
                                  </p:childTnLst>
                                </p:cTn>
                              </p:par>
                              <p:par>
                                <p:cTn id="114" presetID="30" presetClass="entr" presetSubtype="0" fill="hold" grpId="0" nodeType="withEffect">
                                  <p:stCondLst>
                                    <p:cond delay="0"/>
                                  </p:stCondLst>
                                  <p:iterate type="wd">
                                    <p:tmPct val="6000"/>
                                  </p:iterate>
                                  <p:childTnLst>
                                    <p:set>
                                      <p:cBhvr>
                                        <p:cTn id="115" dur="1" fill="hold">
                                          <p:stCondLst>
                                            <p:cond delay="0"/>
                                          </p:stCondLst>
                                        </p:cTn>
                                        <p:tgtEl>
                                          <p:spTgt spid="46096"/>
                                        </p:tgtEl>
                                        <p:attrNameLst>
                                          <p:attrName>style.visibility</p:attrName>
                                        </p:attrNameLst>
                                      </p:cBhvr>
                                      <p:to>
                                        <p:strVal val="visible"/>
                                      </p:to>
                                    </p:set>
                                    <p:animEffect transition="in" filter="fade">
                                      <p:cBhvr>
                                        <p:cTn id="116" dur="800" decel="100000"/>
                                        <p:tgtEl>
                                          <p:spTgt spid="46096"/>
                                        </p:tgtEl>
                                      </p:cBhvr>
                                    </p:animEffect>
                                    <p:anim calcmode="lin" valueType="num">
                                      <p:cBhvr>
                                        <p:cTn id="117" dur="800" decel="100000" fill="hold"/>
                                        <p:tgtEl>
                                          <p:spTgt spid="46096"/>
                                        </p:tgtEl>
                                        <p:attrNameLst>
                                          <p:attrName>style.rotation</p:attrName>
                                        </p:attrNameLst>
                                      </p:cBhvr>
                                      <p:tavLst>
                                        <p:tav tm="0">
                                          <p:val>
                                            <p:fltVal val="-90"/>
                                          </p:val>
                                        </p:tav>
                                        <p:tav tm="100000">
                                          <p:val>
                                            <p:fltVal val="0"/>
                                          </p:val>
                                        </p:tav>
                                      </p:tavLst>
                                    </p:anim>
                                    <p:anim calcmode="lin" valueType="num">
                                      <p:cBhvr>
                                        <p:cTn id="118" dur="800" decel="100000" fill="hold"/>
                                        <p:tgtEl>
                                          <p:spTgt spid="46096"/>
                                        </p:tgtEl>
                                        <p:attrNameLst>
                                          <p:attrName>ppt_x</p:attrName>
                                        </p:attrNameLst>
                                      </p:cBhvr>
                                      <p:tavLst>
                                        <p:tav tm="0">
                                          <p:val>
                                            <p:strVal val="#ppt_x+0.4"/>
                                          </p:val>
                                        </p:tav>
                                        <p:tav tm="100000">
                                          <p:val>
                                            <p:strVal val="#ppt_x-0.05"/>
                                          </p:val>
                                        </p:tav>
                                      </p:tavLst>
                                    </p:anim>
                                    <p:anim calcmode="lin" valueType="num">
                                      <p:cBhvr>
                                        <p:cTn id="119" dur="800" decel="100000" fill="hold"/>
                                        <p:tgtEl>
                                          <p:spTgt spid="46096"/>
                                        </p:tgtEl>
                                        <p:attrNameLst>
                                          <p:attrName>ppt_y</p:attrName>
                                        </p:attrNameLst>
                                      </p:cBhvr>
                                      <p:tavLst>
                                        <p:tav tm="0">
                                          <p:val>
                                            <p:strVal val="#ppt_y-0.4"/>
                                          </p:val>
                                        </p:tav>
                                        <p:tav tm="100000">
                                          <p:val>
                                            <p:strVal val="#ppt_y+0.1"/>
                                          </p:val>
                                        </p:tav>
                                      </p:tavLst>
                                    </p:anim>
                                    <p:anim calcmode="lin" valueType="num">
                                      <p:cBhvr>
                                        <p:cTn id="120" dur="200" accel="100000" fill="hold">
                                          <p:stCondLst>
                                            <p:cond delay="800"/>
                                          </p:stCondLst>
                                        </p:cTn>
                                        <p:tgtEl>
                                          <p:spTgt spid="46096"/>
                                        </p:tgtEl>
                                        <p:attrNameLst>
                                          <p:attrName>ppt_x</p:attrName>
                                        </p:attrNameLst>
                                      </p:cBhvr>
                                      <p:tavLst>
                                        <p:tav tm="0">
                                          <p:val>
                                            <p:strVal val="#ppt_x-0.05"/>
                                          </p:val>
                                        </p:tav>
                                        <p:tav tm="100000">
                                          <p:val>
                                            <p:strVal val="#ppt_x"/>
                                          </p:val>
                                        </p:tav>
                                      </p:tavLst>
                                    </p:anim>
                                    <p:anim calcmode="lin" valueType="num">
                                      <p:cBhvr>
                                        <p:cTn id="121" dur="200" accel="100000" fill="hold">
                                          <p:stCondLst>
                                            <p:cond delay="800"/>
                                          </p:stCondLst>
                                        </p:cTn>
                                        <p:tgtEl>
                                          <p:spTgt spid="46096"/>
                                        </p:tgtEl>
                                        <p:attrNameLst>
                                          <p:attrName>ppt_y</p:attrName>
                                        </p:attrNameLst>
                                      </p:cBhvr>
                                      <p:tavLst>
                                        <p:tav tm="0">
                                          <p:val>
                                            <p:strVal val="#ppt_y+0.1"/>
                                          </p:val>
                                        </p:tav>
                                        <p:tav tm="100000">
                                          <p:val>
                                            <p:strVal val="#ppt_y"/>
                                          </p:val>
                                        </p:tav>
                                      </p:tavLst>
                                    </p:anim>
                                  </p:childTnLst>
                                </p:cTn>
                              </p:par>
                              <p:par>
                                <p:cTn id="122" presetID="30" presetClass="entr" presetSubtype="0" fill="hold" grpId="0" nodeType="withEffect">
                                  <p:stCondLst>
                                    <p:cond delay="0"/>
                                  </p:stCondLst>
                                  <p:iterate type="wd">
                                    <p:tmPct val="6000"/>
                                  </p:iterate>
                                  <p:childTnLst>
                                    <p:set>
                                      <p:cBhvr>
                                        <p:cTn id="123" dur="1" fill="hold">
                                          <p:stCondLst>
                                            <p:cond delay="0"/>
                                          </p:stCondLst>
                                        </p:cTn>
                                        <p:tgtEl>
                                          <p:spTgt spid="46097"/>
                                        </p:tgtEl>
                                        <p:attrNameLst>
                                          <p:attrName>style.visibility</p:attrName>
                                        </p:attrNameLst>
                                      </p:cBhvr>
                                      <p:to>
                                        <p:strVal val="visible"/>
                                      </p:to>
                                    </p:set>
                                    <p:animEffect transition="in" filter="fade">
                                      <p:cBhvr>
                                        <p:cTn id="124" dur="800" decel="100000"/>
                                        <p:tgtEl>
                                          <p:spTgt spid="46097"/>
                                        </p:tgtEl>
                                      </p:cBhvr>
                                    </p:animEffect>
                                    <p:anim calcmode="lin" valueType="num">
                                      <p:cBhvr>
                                        <p:cTn id="125" dur="800" decel="100000" fill="hold"/>
                                        <p:tgtEl>
                                          <p:spTgt spid="46097"/>
                                        </p:tgtEl>
                                        <p:attrNameLst>
                                          <p:attrName>style.rotation</p:attrName>
                                        </p:attrNameLst>
                                      </p:cBhvr>
                                      <p:tavLst>
                                        <p:tav tm="0">
                                          <p:val>
                                            <p:fltVal val="-90"/>
                                          </p:val>
                                        </p:tav>
                                        <p:tav tm="100000">
                                          <p:val>
                                            <p:fltVal val="0"/>
                                          </p:val>
                                        </p:tav>
                                      </p:tavLst>
                                    </p:anim>
                                    <p:anim calcmode="lin" valueType="num">
                                      <p:cBhvr>
                                        <p:cTn id="126" dur="800" decel="100000" fill="hold"/>
                                        <p:tgtEl>
                                          <p:spTgt spid="46097"/>
                                        </p:tgtEl>
                                        <p:attrNameLst>
                                          <p:attrName>ppt_x</p:attrName>
                                        </p:attrNameLst>
                                      </p:cBhvr>
                                      <p:tavLst>
                                        <p:tav tm="0">
                                          <p:val>
                                            <p:strVal val="#ppt_x+0.4"/>
                                          </p:val>
                                        </p:tav>
                                        <p:tav tm="100000">
                                          <p:val>
                                            <p:strVal val="#ppt_x-0.05"/>
                                          </p:val>
                                        </p:tav>
                                      </p:tavLst>
                                    </p:anim>
                                    <p:anim calcmode="lin" valueType="num">
                                      <p:cBhvr>
                                        <p:cTn id="127" dur="800" decel="100000" fill="hold"/>
                                        <p:tgtEl>
                                          <p:spTgt spid="46097"/>
                                        </p:tgtEl>
                                        <p:attrNameLst>
                                          <p:attrName>ppt_y</p:attrName>
                                        </p:attrNameLst>
                                      </p:cBhvr>
                                      <p:tavLst>
                                        <p:tav tm="0">
                                          <p:val>
                                            <p:strVal val="#ppt_y-0.4"/>
                                          </p:val>
                                        </p:tav>
                                        <p:tav tm="100000">
                                          <p:val>
                                            <p:strVal val="#ppt_y+0.1"/>
                                          </p:val>
                                        </p:tav>
                                      </p:tavLst>
                                    </p:anim>
                                    <p:anim calcmode="lin" valueType="num">
                                      <p:cBhvr>
                                        <p:cTn id="128" dur="200" accel="100000" fill="hold">
                                          <p:stCondLst>
                                            <p:cond delay="800"/>
                                          </p:stCondLst>
                                        </p:cTn>
                                        <p:tgtEl>
                                          <p:spTgt spid="46097"/>
                                        </p:tgtEl>
                                        <p:attrNameLst>
                                          <p:attrName>ppt_x</p:attrName>
                                        </p:attrNameLst>
                                      </p:cBhvr>
                                      <p:tavLst>
                                        <p:tav tm="0">
                                          <p:val>
                                            <p:strVal val="#ppt_x-0.05"/>
                                          </p:val>
                                        </p:tav>
                                        <p:tav tm="100000">
                                          <p:val>
                                            <p:strVal val="#ppt_x"/>
                                          </p:val>
                                        </p:tav>
                                      </p:tavLst>
                                    </p:anim>
                                    <p:anim calcmode="lin" valueType="num">
                                      <p:cBhvr>
                                        <p:cTn id="129" dur="200" accel="100000" fill="hold">
                                          <p:stCondLst>
                                            <p:cond delay="800"/>
                                          </p:stCondLst>
                                        </p:cTn>
                                        <p:tgtEl>
                                          <p:spTgt spid="46097"/>
                                        </p:tgtEl>
                                        <p:attrNameLst>
                                          <p:attrName>ppt_y</p:attrName>
                                        </p:attrNameLst>
                                      </p:cBhvr>
                                      <p:tavLst>
                                        <p:tav tm="0">
                                          <p:val>
                                            <p:strVal val="#ppt_y+0.1"/>
                                          </p:val>
                                        </p:tav>
                                        <p:tav tm="100000">
                                          <p:val>
                                            <p:strVal val="#ppt_y"/>
                                          </p:val>
                                        </p:tav>
                                      </p:tavLst>
                                    </p:anim>
                                  </p:childTnLst>
                                </p:cTn>
                              </p:par>
                              <p:par>
                                <p:cTn id="130" presetID="30" presetClass="entr" presetSubtype="0" fill="hold" grpId="0" nodeType="withEffect">
                                  <p:stCondLst>
                                    <p:cond delay="0"/>
                                  </p:stCondLst>
                                  <p:iterate type="wd">
                                    <p:tmPct val="6000"/>
                                  </p:iterate>
                                  <p:childTnLst>
                                    <p:set>
                                      <p:cBhvr>
                                        <p:cTn id="131" dur="1" fill="hold">
                                          <p:stCondLst>
                                            <p:cond delay="0"/>
                                          </p:stCondLst>
                                        </p:cTn>
                                        <p:tgtEl>
                                          <p:spTgt spid="46098"/>
                                        </p:tgtEl>
                                        <p:attrNameLst>
                                          <p:attrName>style.visibility</p:attrName>
                                        </p:attrNameLst>
                                      </p:cBhvr>
                                      <p:to>
                                        <p:strVal val="visible"/>
                                      </p:to>
                                    </p:set>
                                    <p:animEffect transition="in" filter="fade">
                                      <p:cBhvr>
                                        <p:cTn id="132" dur="800" decel="100000"/>
                                        <p:tgtEl>
                                          <p:spTgt spid="46098"/>
                                        </p:tgtEl>
                                      </p:cBhvr>
                                    </p:animEffect>
                                    <p:anim calcmode="lin" valueType="num">
                                      <p:cBhvr>
                                        <p:cTn id="133" dur="800" decel="100000" fill="hold"/>
                                        <p:tgtEl>
                                          <p:spTgt spid="46098"/>
                                        </p:tgtEl>
                                        <p:attrNameLst>
                                          <p:attrName>style.rotation</p:attrName>
                                        </p:attrNameLst>
                                      </p:cBhvr>
                                      <p:tavLst>
                                        <p:tav tm="0">
                                          <p:val>
                                            <p:fltVal val="-90"/>
                                          </p:val>
                                        </p:tav>
                                        <p:tav tm="100000">
                                          <p:val>
                                            <p:fltVal val="0"/>
                                          </p:val>
                                        </p:tav>
                                      </p:tavLst>
                                    </p:anim>
                                    <p:anim calcmode="lin" valueType="num">
                                      <p:cBhvr>
                                        <p:cTn id="134" dur="800" decel="100000" fill="hold"/>
                                        <p:tgtEl>
                                          <p:spTgt spid="46098"/>
                                        </p:tgtEl>
                                        <p:attrNameLst>
                                          <p:attrName>ppt_x</p:attrName>
                                        </p:attrNameLst>
                                      </p:cBhvr>
                                      <p:tavLst>
                                        <p:tav tm="0">
                                          <p:val>
                                            <p:strVal val="#ppt_x+0.4"/>
                                          </p:val>
                                        </p:tav>
                                        <p:tav tm="100000">
                                          <p:val>
                                            <p:strVal val="#ppt_x-0.05"/>
                                          </p:val>
                                        </p:tav>
                                      </p:tavLst>
                                    </p:anim>
                                    <p:anim calcmode="lin" valueType="num">
                                      <p:cBhvr>
                                        <p:cTn id="135" dur="800" decel="100000" fill="hold"/>
                                        <p:tgtEl>
                                          <p:spTgt spid="46098"/>
                                        </p:tgtEl>
                                        <p:attrNameLst>
                                          <p:attrName>ppt_y</p:attrName>
                                        </p:attrNameLst>
                                      </p:cBhvr>
                                      <p:tavLst>
                                        <p:tav tm="0">
                                          <p:val>
                                            <p:strVal val="#ppt_y-0.4"/>
                                          </p:val>
                                        </p:tav>
                                        <p:tav tm="100000">
                                          <p:val>
                                            <p:strVal val="#ppt_y+0.1"/>
                                          </p:val>
                                        </p:tav>
                                      </p:tavLst>
                                    </p:anim>
                                    <p:anim calcmode="lin" valueType="num">
                                      <p:cBhvr>
                                        <p:cTn id="136" dur="200" accel="100000" fill="hold">
                                          <p:stCondLst>
                                            <p:cond delay="800"/>
                                          </p:stCondLst>
                                        </p:cTn>
                                        <p:tgtEl>
                                          <p:spTgt spid="46098"/>
                                        </p:tgtEl>
                                        <p:attrNameLst>
                                          <p:attrName>ppt_x</p:attrName>
                                        </p:attrNameLst>
                                      </p:cBhvr>
                                      <p:tavLst>
                                        <p:tav tm="0">
                                          <p:val>
                                            <p:strVal val="#ppt_x-0.05"/>
                                          </p:val>
                                        </p:tav>
                                        <p:tav tm="100000">
                                          <p:val>
                                            <p:strVal val="#ppt_x"/>
                                          </p:val>
                                        </p:tav>
                                      </p:tavLst>
                                    </p:anim>
                                    <p:anim calcmode="lin" valueType="num">
                                      <p:cBhvr>
                                        <p:cTn id="137" dur="200" accel="100000" fill="hold">
                                          <p:stCondLst>
                                            <p:cond delay="800"/>
                                          </p:stCondLst>
                                        </p:cTn>
                                        <p:tgtEl>
                                          <p:spTgt spid="46098"/>
                                        </p:tgtEl>
                                        <p:attrNameLst>
                                          <p:attrName>ppt_y</p:attrName>
                                        </p:attrNameLst>
                                      </p:cBhvr>
                                      <p:tavLst>
                                        <p:tav tm="0">
                                          <p:val>
                                            <p:strVal val="#ppt_y+0.1"/>
                                          </p:val>
                                        </p:tav>
                                        <p:tav tm="100000">
                                          <p:val>
                                            <p:strVal val="#ppt_y"/>
                                          </p:val>
                                        </p:tav>
                                      </p:tavLst>
                                    </p:anim>
                                  </p:childTnLst>
                                </p:cTn>
                              </p:par>
                              <p:par>
                                <p:cTn id="138" presetID="30" presetClass="entr" presetSubtype="0" fill="hold" grpId="0" nodeType="withEffect">
                                  <p:stCondLst>
                                    <p:cond delay="0"/>
                                  </p:stCondLst>
                                  <p:iterate type="wd">
                                    <p:tmPct val="6000"/>
                                  </p:iterate>
                                  <p:childTnLst>
                                    <p:set>
                                      <p:cBhvr>
                                        <p:cTn id="139" dur="1" fill="hold">
                                          <p:stCondLst>
                                            <p:cond delay="0"/>
                                          </p:stCondLst>
                                        </p:cTn>
                                        <p:tgtEl>
                                          <p:spTgt spid="46099"/>
                                        </p:tgtEl>
                                        <p:attrNameLst>
                                          <p:attrName>style.visibility</p:attrName>
                                        </p:attrNameLst>
                                      </p:cBhvr>
                                      <p:to>
                                        <p:strVal val="visible"/>
                                      </p:to>
                                    </p:set>
                                    <p:animEffect transition="in" filter="fade">
                                      <p:cBhvr>
                                        <p:cTn id="140" dur="800" decel="100000"/>
                                        <p:tgtEl>
                                          <p:spTgt spid="46099"/>
                                        </p:tgtEl>
                                      </p:cBhvr>
                                    </p:animEffect>
                                    <p:anim calcmode="lin" valueType="num">
                                      <p:cBhvr>
                                        <p:cTn id="141" dur="800" decel="100000" fill="hold"/>
                                        <p:tgtEl>
                                          <p:spTgt spid="46099"/>
                                        </p:tgtEl>
                                        <p:attrNameLst>
                                          <p:attrName>style.rotation</p:attrName>
                                        </p:attrNameLst>
                                      </p:cBhvr>
                                      <p:tavLst>
                                        <p:tav tm="0">
                                          <p:val>
                                            <p:fltVal val="-90"/>
                                          </p:val>
                                        </p:tav>
                                        <p:tav tm="100000">
                                          <p:val>
                                            <p:fltVal val="0"/>
                                          </p:val>
                                        </p:tav>
                                      </p:tavLst>
                                    </p:anim>
                                    <p:anim calcmode="lin" valueType="num">
                                      <p:cBhvr>
                                        <p:cTn id="142" dur="800" decel="100000" fill="hold"/>
                                        <p:tgtEl>
                                          <p:spTgt spid="46099"/>
                                        </p:tgtEl>
                                        <p:attrNameLst>
                                          <p:attrName>ppt_x</p:attrName>
                                        </p:attrNameLst>
                                      </p:cBhvr>
                                      <p:tavLst>
                                        <p:tav tm="0">
                                          <p:val>
                                            <p:strVal val="#ppt_x+0.4"/>
                                          </p:val>
                                        </p:tav>
                                        <p:tav tm="100000">
                                          <p:val>
                                            <p:strVal val="#ppt_x-0.05"/>
                                          </p:val>
                                        </p:tav>
                                      </p:tavLst>
                                    </p:anim>
                                    <p:anim calcmode="lin" valueType="num">
                                      <p:cBhvr>
                                        <p:cTn id="143" dur="800" decel="100000" fill="hold"/>
                                        <p:tgtEl>
                                          <p:spTgt spid="46099"/>
                                        </p:tgtEl>
                                        <p:attrNameLst>
                                          <p:attrName>ppt_y</p:attrName>
                                        </p:attrNameLst>
                                      </p:cBhvr>
                                      <p:tavLst>
                                        <p:tav tm="0">
                                          <p:val>
                                            <p:strVal val="#ppt_y-0.4"/>
                                          </p:val>
                                        </p:tav>
                                        <p:tav tm="100000">
                                          <p:val>
                                            <p:strVal val="#ppt_y+0.1"/>
                                          </p:val>
                                        </p:tav>
                                      </p:tavLst>
                                    </p:anim>
                                    <p:anim calcmode="lin" valueType="num">
                                      <p:cBhvr>
                                        <p:cTn id="144" dur="200" accel="100000" fill="hold">
                                          <p:stCondLst>
                                            <p:cond delay="800"/>
                                          </p:stCondLst>
                                        </p:cTn>
                                        <p:tgtEl>
                                          <p:spTgt spid="46099"/>
                                        </p:tgtEl>
                                        <p:attrNameLst>
                                          <p:attrName>ppt_x</p:attrName>
                                        </p:attrNameLst>
                                      </p:cBhvr>
                                      <p:tavLst>
                                        <p:tav tm="0">
                                          <p:val>
                                            <p:strVal val="#ppt_x-0.05"/>
                                          </p:val>
                                        </p:tav>
                                        <p:tav tm="100000">
                                          <p:val>
                                            <p:strVal val="#ppt_x"/>
                                          </p:val>
                                        </p:tav>
                                      </p:tavLst>
                                    </p:anim>
                                    <p:anim calcmode="lin" valueType="num">
                                      <p:cBhvr>
                                        <p:cTn id="145" dur="200" accel="100000" fill="hold">
                                          <p:stCondLst>
                                            <p:cond delay="800"/>
                                          </p:stCondLst>
                                        </p:cTn>
                                        <p:tgtEl>
                                          <p:spTgt spid="46099"/>
                                        </p:tgtEl>
                                        <p:attrNameLst>
                                          <p:attrName>ppt_y</p:attrName>
                                        </p:attrNameLst>
                                      </p:cBhvr>
                                      <p:tavLst>
                                        <p:tav tm="0">
                                          <p:val>
                                            <p:strVal val="#ppt_y+0.1"/>
                                          </p:val>
                                        </p:tav>
                                        <p:tav tm="100000">
                                          <p:val>
                                            <p:strVal val="#ppt_y"/>
                                          </p:val>
                                        </p:tav>
                                      </p:tavLst>
                                    </p:anim>
                                  </p:childTnLst>
                                </p:cTn>
                              </p:par>
                              <p:par>
                                <p:cTn id="146" presetID="30" presetClass="entr" presetSubtype="0" fill="hold" grpId="0" nodeType="withEffect">
                                  <p:stCondLst>
                                    <p:cond delay="0"/>
                                  </p:stCondLst>
                                  <p:iterate type="wd">
                                    <p:tmPct val="6000"/>
                                  </p:iterate>
                                  <p:childTnLst>
                                    <p:set>
                                      <p:cBhvr>
                                        <p:cTn id="147" dur="1" fill="hold">
                                          <p:stCondLst>
                                            <p:cond delay="0"/>
                                          </p:stCondLst>
                                        </p:cTn>
                                        <p:tgtEl>
                                          <p:spTgt spid="46100"/>
                                        </p:tgtEl>
                                        <p:attrNameLst>
                                          <p:attrName>style.visibility</p:attrName>
                                        </p:attrNameLst>
                                      </p:cBhvr>
                                      <p:to>
                                        <p:strVal val="visible"/>
                                      </p:to>
                                    </p:set>
                                    <p:animEffect transition="in" filter="fade">
                                      <p:cBhvr>
                                        <p:cTn id="148" dur="800" decel="100000"/>
                                        <p:tgtEl>
                                          <p:spTgt spid="46100"/>
                                        </p:tgtEl>
                                      </p:cBhvr>
                                    </p:animEffect>
                                    <p:anim calcmode="lin" valueType="num">
                                      <p:cBhvr>
                                        <p:cTn id="149" dur="800" decel="100000" fill="hold"/>
                                        <p:tgtEl>
                                          <p:spTgt spid="46100"/>
                                        </p:tgtEl>
                                        <p:attrNameLst>
                                          <p:attrName>style.rotation</p:attrName>
                                        </p:attrNameLst>
                                      </p:cBhvr>
                                      <p:tavLst>
                                        <p:tav tm="0">
                                          <p:val>
                                            <p:fltVal val="-90"/>
                                          </p:val>
                                        </p:tav>
                                        <p:tav tm="100000">
                                          <p:val>
                                            <p:fltVal val="0"/>
                                          </p:val>
                                        </p:tav>
                                      </p:tavLst>
                                    </p:anim>
                                    <p:anim calcmode="lin" valueType="num">
                                      <p:cBhvr>
                                        <p:cTn id="150" dur="800" decel="100000" fill="hold"/>
                                        <p:tgtEl>
                                          <p:spTgt spid="46100"/>
                                        </p:tgtEl>
                                        <p:attrNameLst>
                                          <p:attrName>ppt_x</p:attrName>
                                        </p:attrNameLst>
                                      </p:cBhvr>
                                      <p:tavLst>
                                        <p:tav tm="0">
                                          <p:val>
                                            <p:strVal val="#ppt_x+0.4"/>
                                          </p:val>
                                        </p:tav>
                                        <p:tav tm="100000">
                                          <p:val>
                                            <p:strVal val="#ppt_x-0.05"/>
                                          </p:val>
                                        </p:tav>
                                      </p:tavLst>
                                    </p:anim>
                                    <p:anim calcmode="lin" valueType="num">
                                      <p:cBhvr>
                                        <p:cTn id="151" dur="800" decel="100000" fill="hold"/>
                                        <p:tgtEl>
                                          <p:spTgt spid="46100"/>
                                        </p:tgtEl>
                                        <p:attrNameLst>
                                          <p:attrName>ppt_y</p:attrName>
                                        </p:attrNameLst>
                                      </p:cBhvr>
                                      <p:tavLst>
                                        <p:tav tm="0">
                                          <p:val>
                                            <p:strVal val="#ppt_y-0.4"/>
                                          </p:val>
                                        </p:tav>
                                        <p:tav tm="100000">
                                          <p:val>
                                            <p:strVal val="#ppt_y+0.1"/>
                                          </p:val>
                                        </p:tav>
                                      </p:tavLst>
                                    </p:anim>
                                    <p:anim calcmode="lin" valueType="num">
                                      <p:cBhvr>
                                        <p:cTn id="152" dur="200" accel="100000" fill="hold">
                                          <p:stCondLst>
                                            <p:cond delay="800"/>
                                          </p:stCondLst>
                                        </p:cTn>
                                        <p:tgtEl>
                                          <p:spTgt spid="46100"/>
                                        </p:tgtEl>
                                        <p:attrNameLst>
                                          <p:attrName>ppt_x</p:attrName>
                                        </p:attrNameLst>
                                      </p:cBhvr>
                                      <p:tavLst>
                                        <p:tav tm="0">
                                          <p:val>
                                            <p:strVal val="#ppt_x-0.05"/>
                                          </p:val>
                                        </p:tav>
                                        <p:tav tm="100000">
                                          <p:val>
                                            <p:strVal val="#ppt_x"/>
                                          </p:val>
                                        </p:tav>
                                      </p:tavLst>
                                    </p:anim>
                                    <p:anim calcmode="lin" valueType="num">
                                      <p:cBhvr>
                                        <p:cTn id="153" dur="200" accel="100000" fill="hold">
                                          <p:stCondLst>
                                            <p:cond delay="800"/>
                                          </p:stCondLst>
                                        </p:cTn>
                                        <p:tgtEl>
                                          <p:spTgt spid="46100"/>
                                        </p:tgtEl>
                                        <p:attrNameLst>
                                          <p:attrName>ppt_y</p:attrName>
                                        </p:attrNameLst>
                                      </p:cBhvr>
                                      <p:tavLst>
                                        <p:tav tm="0">
                                          <p:val>
                                            <p:strVal val="#ppt_y+0.1"/>
                                          </p:val>
                                        </p:tav>
                                        <p:tav tm="100000">
                                          <p:val>
                                            <p:strVal val="#ppt_y"/>
                                          </p:val>
                                        </p:tav>
                                      </p:tavLst>
                                    </p:anim>
                                  </p:childTnLst>
                                </p:cTn>
                              </p:par>
                              <p:par>
                                <p:cTn id="154" presetID="30" presetClass="entr" presetSubtype="0" fill="hold" grpId="0" nodeType="withEffect">
                                  <p:stCondLst>
                                    <p:cond delay="0"/>
                                  </p:stCondLst>
                                  <p:iterate type="wd">
                                    <p:tmPct val="6000"/>
                                  </p:iterate>
                                  <p:childTnLst>
                                    <p:set>
                                      <p:cBhvr>
                                        <p:cTn id="155" dur="1" fill="hold">
                                          <p:stCondLst>
                                            <p:cond delay="0"/>
                                          </p:stCondLst>
                                        </p:cTn>
                                        <p:tgtEl>
                                          <p:spTgt spid="46101"/>
                                        </p:tgtEl>
                                        <p:attrNameLst>
                                          <p:attrName>style.visibility</p:attrName>
                                        </p:attrNameLst>
                                      </p:cBhvr>
                                      <p:to>
                                        <p:strVal val="visible"/>
                                      </p:to>
                                    </p:set>
                                    <p:animEffect transition="in" filter="fade">
                                      <p:cBhvr>
                                        <p:cTn id="156" dur="800" decel="100000"/>
                                        <p:tgtEl>
                                          <p:spTgt spid="46101"/>
                                        </p:tgtEl>
                                      </p:cBhvr>
                                    </p:animEffect>
                                    <p:anim calcmode="lin" valueType="num">
                                      <p:cBhvr>
                                        <p:cTn id="157" dur="800" decel="100000" fill="hold"/>
                                        <p:tgtEl>
                                          <p:spTgt spid="46101"/>
                                        </p:tgtEl>
                                        <p:attrNameLst>
                                          <p:attrName>style.rotation</p:attrName>
                                        </p:attrNameLst>
                                      </p:cBhvr>
                                      <p:tavLst>
                                        <p:tav tm="0">
                                          <p:val>
                                            <p:fltVal val="-90"/>
                                          </p:val>
                                        </p:tav>
                                        <p:tav tm="100000">
                                          <p:val>
                                            <p:fltVal val="0"/>
                                          </p:val>
                                        </p:tav>
                                      </p:tavLst>
                                    </p:anim>
                                    <p:anim calcmode="lin" valueType="num">
                                      <p:cBhvr>
                                        <p:cTn id="158" dur="800" decel="100000" fill="hold"/>
                                        <p:tgtEl>
                                          <p:spTgt spid="46101"/>
                                        </p:tgtEl>
                                        <p:attrNameLst>
                                          <p:attrName>ppt_x</p:attrName>
                                        </p:attrNameLst>
                                      </p:cBhvr>
                                      <p:tavLst>
                                        <p:tav tm="0">
                                          <p:val>
                                            <p:strVal val="#ppt_x+0.4"/>
                                          </p:val>
                                        </p:tav>
                                        <p:tav tm="100000">
                                          <p:val>
                                            <p:strVal val="#ppt_x-0.05"/>
                                          </p:val>
                                        </p:tav>
                                      </p:tavLst>
                                    </p:anim>
                                    <p:anim calcmode="lin" valueType="num">
                                      <p:cBhvr>
                                        <p:cTn id="159" dur="800" decel="100000" fill="hold"/>
                                        <p:tgtEl>
                                          <p:spTgt spid="46101"/>
                                        </p:tgtEl>
                                        <p:attrNameLst>
                                          <p:attrName>ppt_y</p:attrName>
                                        </p:attrNameLst>
                                      </p:cBhvr>
                                      <p:tavLst>
                                        <p:tav tm="0">
                                          <p:val>
                                            <p:strVal val="#ppt_y-0.4"/>
                                          </p:val>
                                        </p:tav>
                                        <p:tav tm="100000">
                                          <p:val>
                                            <p:strVal val="#ppt_y+0.1"/>
                                          </p:val>
                                        </p:tav>
                                      </p:tavLst>
                                    </p:anim>
                                    <p:anim calcmode="lin" valueType="num">
                                      <p:cBhvr>
                                        <p:cTn id="160" dur="200" accel="100000" fill="hold">
                                          <p:stCondLst>
                                            <p:cond delay="800"/>
                                          </p:stCondLst>
                                        </p:cTn>
                                        <p:tgtEl>
                                          <p:spTgt spid="46101"/>
                                        </p:tgtEl>
                                        <p:attrNameLst>
                                          <p:attrName>ppt_x</p:attrName>
                                        </p:attrNameLst>
                                      </p:cBhvr>
                                      <p:tavLst>
                                        <p:tav tm="0">
                                          <p:val>
                                            <p:strVal val="#ppt_x-0.05"/>
                                          </p:val>
                                        </p:tav>
                                        <p:tav tm="100000">
                                          <p:val>
                                            <p:strVal val="#ppt_x"/>
                                          </p:val>
                                        </p:tav>
                                      </p:tavLst>
                                    </p:anim>
                                    <p:anim calcmode="lin" valueType="num">
                                      <p:cBhvr>
                                        <p:cTn id="161" dur="200" accel="100000" fill="hold">
                                          <p:stCondLst>
                                            <p:cond delay="800"/>
                                          </p:stCondLst>
                                        </p:cTn>
                                        <p:tgtEl>
                                          <p:spTgt spid="46101"/>
                                        </p:tgtEl>
                                        <p:attrNameLst>
                                          <p:attrName>ppt_y</p:attrName>
                                        </p:attrNameLst>
                                      </p:cBhvr>
                                      <p:tavLst>
                                        <p:tav tm="0">
                                          <p:val>
                                            <p:strVal val="#ppt_y+0.1"/>
                                          </p:val>
                                        </p:tav>
                                        <p:tav tm="100000">
                                          <p:val>
                                            <p:strVal val="#ppt_y"/>
                                          </p:val>
                                        </p:tav>
                                      </p:tavLst>
                                    </p:anim>
                                  </p:childTnLst>
                                </p:cTn>
                              </p:par>
                              <p:par>
                                <p:cTn id="162" presetID="30" presetClass="entr" presetSubtype="0" fill="hold" grpId="0" nodeType="withEffect">
                                  <p:stCondLst>
                                    <p:cond delay="0"/>
                                  </p:stCondLst>
                                  <p:iterate type="wd">
                                    <p:tmPct val="6000"/>
                                  </p:iterate>
                                  <p:childTnLst>
                                    <p:set>
                                      <p:cBhvr>
                                        <p:cTn id="163" dur="1" fill="hold">
                                          <p:stCondLst>
                                            <p:cond delay="0"/>
                                          </p:stCondLst>
                                        </p:cTn>
                                        <p:tgtEl>
                                          <p:spTgt spid="46102"/>
                                        </p:tgtEl>
                                        <p:attrNameLst>
                                          <p:attrName>style.visibility</p:attrName>
                                        </p:attrNameLst>
                                      </p:cBhvr>
                                      <p:to>
                                        <p:strVal val="visible"/>
                                      </p:to>
                                    </p:set>
                                    <p:animEffect transition="in" filter="fade">
                                      <p:cBhvr>
                                        <p:cTn id="164" dur="800" decel="100000"/>
                                        <p:tgtEl>
                                          <p:spTgt spid="46102"/>
                                        </p:tgtEl>
                                      </p:cBhvr>
                                    </p:animEffect>
                                    <p:anim calcmode="lin" valueType="num">
                                      <p:cBhvr>
                                        <p:cTn id="165" dur="800" decel="100000" fill="hold"/>
                                        <p:tgtEl>
                                          <p:spTgt spid="46102"/>
                                        </p:tgtEl>
                                        <p:attrNameLst>
                                          <p:attrName>style.rotation</p:attrName>
                                        </p:attrNameLst>
                                      </p:cBhvr>
                                      <p:tavLst>
                                        <p:tav tm="0">
                                          <p:val>
                                            <p:fltVal val="-90"/>
                                          </p:val>
                                        </p:tav>
                                        <p:tav tm="100000">
                                          <p:val>
                                            <p:fltVal val="0"/>
                                          </p:val>
                                        </p:tav>
                                      </p:tavLst>
                                    </p:anim>
                                    <p:anim calcmode="lin" valueType="num">
                                      <p:cBhvr>
                                        <p:cTn id="166" dur="800" decel="100000" fill="hold"/>
                                        <p:tgtEl>
                                          <p:spTgt spid="46102"/>
                                        </p:tgtEl>
                                        <p:attrNameLst>
                                          <p:attrName>ppt_x</p:attrName>
                                        </p:attrNameLst>
                                      </p:cBhvr>
                                      <p:tavLst>
                                        <p:tav tm="0">
                                          <p:val>
                                            <p:strVal val="#ppt_x+0.4"/>
                                          </p:val>
                                        </p:tav>
                                        <p:tav tm="100000">
                                          <p:val>
                                            <p:strVal val="#ppt_x-0.05"/>
                                          </p:val>
                                        </p:tav>
                                      </p:tavLst>
                                    </p:anim>
                                    <p:anim calcmode="lin" valueType="num">
                                      <p:cBhvr>
                                        <p:cTn id="167" dur="800" decel="100000" fill="hold"/>
                                        <p:tgtEl>
                                          <p:spTgt spid="46102"/>
                                        </p:tgtEl>
                                        <p:attrNameLst>
                                          <p:attrName>ppt_y</p:attrName>
                                        </p:attrNameLst>
                                      </p:cBhvr>
                                      <p:tavLst>
                                        <p:tav tm="0">
                                          <p:val>
                                            <p:strVal val="#ppt_y-0.4"/>
                                          </p:val>
                                        </p:tav>
                                        <p:tav tm="100000">
                                          <p:val>
                                            <p:strVal val="#ppt_y+0.1"/>
                                          </p:val>
                                        </p:tav>
                                      </p:tavLst>
                                    </p:anim>
                                    <p:anim calcmode="lin" valueType="num">
                                      <p:cBhvr>
                                        <p:cTn id="168" dur="200" accel="100000" fill="hold">
                                          <p:stCondLst>
                                            <p:cond delay="800"/>
                                          </p:stCondLst>
                                        </p:cTn>
                                        <p:tgtEl>
                                          <p:spTgt spid="46102"/>
                                        </p:tgtEl>
                                        <p:attrNameLst>
                                          <p:attrName>ppt_x</p:attrName>
                                        </p:attrNameLst>
                                      </p:cBhvr>
                                      <p:tavLst>
                                        <p:tav tm="0">
                                          <p:val>
                                            <p:strVal val="#ppt_x-0.05"/>
                                          </p:val>
                                        </p:tav>
                                        <p:tav tm="100000">
                                          <p:val>
                                            <p:strVal val="#ppt_x"/>
                                          </p:val>
                                        </p:tav>
                                      </p:tavLst>
                                    </p:anim>
                                    <p:anim calcmode="lin" valueType="num">
                                      <p:cBhvr>
                                        <p:cTn id="169" dur="200" accel="100000" fill="hold">
                                          <p:stCondLst>
                                            <p:cond delay="800"/>
                                          </p:stCondLst>
                                        </p:cTn>
                                        <p:tgtEl>
                                          <p:spTgt spid="46102"/>
                                        </p:tgtEl>
                                        <p:attrNameLst>
                                          <p:attrName>ppt_y</p:attrName>
                                        </p:attrNameLst>
                                      </p:cBhvr>
                                      <p:tavLst>
                                        <p:tav tm="0">
                                          <p:val>
                                            <p:strVal val="#ppt_y+0.1"/>
                                          </p:val>
                                        </p:tav>
                                        <p:tav tm="100000">
                                          <p:val>
                                            <p:strVal val="#ppt_y"/>
                                          </p:val>
                                        </p:tav>
                                      </p:tavLst>
                                    </p:anim>
                                  </p:childTnLst>
                                </p:cTn>
                              </p:par>
                              <p:par>
                                <p:cTn id="170" presetID="30" presetClass="entr" presetSubtype="0" fill="hold" grpId="0" nodeType="withEffect">
                                  <p:stCondLst>
                                    <p:cond delay="0"/>
                                  </p:stCondLst>
                                  <p:iterate type="wd">
                                    <p:tmPct val="6000"/>
                                  </p:iterate>
                                  <p:childTnLst>
                                    <p:set>
                                      <p:cBhvr>
                                        <p:cTn id="171" dur="1" fill="hold">
                                          <p:stCondLst>
                                            <p:cond delay="0"/>
                                          </p:stCondLst>
                                        </p:cTn>
                                        <p:tgtEl>
                                          <p:spTgt spid="46103"/>
                                        </p:tgtEl>
                                        <p:attrNameLst>
                                          <p:attrName>style.visibility</p:attrName>
                                        </p:attrNameLst>
                                      </p:cBhvr>
                                      <p:to>
                                        <p:strVal val="visible"/>
                                      </p:to>
                                    </p:set>
                                    <p:animEffect transition="in" filter="fade">
                                      <p:cBhvr>
                                        <p:cTn id="172" dur="800" decel="100000"/>
                                        <p:tgtEl>
                                          <p:spTgt spid="46103"/>
                                        </p:tgtEl>
                                      </p:cBhvr>
                                    </p:animEffect>
                                    <p:anim calcmode="lin" valueType="num">
                                      <p:cBhvr>
                                        <p:cTn id="173" dur="800" decel="100000" fill="hold"/>
                                        <p:tgtEl>
                                          <p:spTgt spid="46103"/>
                                        </p:tgtEl>
                                        <p:attrNameLst>
                                          <p:attrName>style.rotation</p:attrName>
                                        </p:attrNameLst>
                                      </p:cBhvr>
                                      <p:tavLst>
                                        <p:tav tm="0">
                                          <p:val>
                                            <p:fltVal val="-90"/>
                                          </p:val>
                                        </p:tav>
                                        <p:tav tm="100000">
                                          <p:val>
                                            <p:fltVal val="0"/>
                                          </p:val>
                                        </p:tav>
                                      </p:tavLst>
                                    </p:anim>
                                    <p:anim calcmode="lin" valueType="num">
                                      <p:cBhvr>
                                        <p:cTn id="174" dur="800" decel="100000" fill="hold"/>
                                        <p:tgtEl>
                                          <p:spTgt spid="46103"/>
                                        </p:tgtEl>
                                        <p:attrNameLst>
                                          <p:attrName>ppt_x</p:attrName>
                                        </p:attrNameLst>
                                      </p:cBhvr>
                                      <p:tavLst>
                                        <p:tav tm="0">
                                          <p:val>
                                            <p:strVal val="#ppt_x+0.4"/>
                                          </p:val>
                                        </p:tav>
                                        <p:tav tm="100000">
                                          <p:val>
                                            <p:strVal val="#ppt_x-0.05"/>
                                          </p:val>
                                        </p:tav>
                                      </p:tavLst>
                                    </p:anim>
                                    <p:anim calcmode="lin" valueType="num">
                                      <p:cBhvr>
                                        <p:cTn id="175" dur="800" decel="100000" fill="hold"/>
                                        <p:tgtEl>
                                          <p:spTgt spid="46103"/>
                                        </p:tgtEl>
                                        <p:attrNameLst>
                                          <p:attrName>ppt_y</p:attrName>
                                        </p:attrNameLst>
                                      </p:cBhvr>
                                      <p:tavLst>
                                        <p:tav tm="0">
                                          <p:val>
                                            <p:strVal val="#ppt_y-0.4"/>
                                          </p:val>
                                        </p:tav>
                                        <p:tav tm="100000">
                                          <p:val>
                                            <p:strVal val="#ppt_y+0.1"/>
                                          </p:val>
                                        </p:tav>
                                      </p:tavLst>
                                    </p:anim>
                                    <p:anim calcmode="lin" valueType="num">
                                      <p:cBhvr>
                                        <p:cTn id="176" dur="200" accel="100000" fill="hold">
                                          <p:stCondLst>
                                            <p:cond delay="800"/>
                                          </p:stCondLst>
                                        </p:cTn>
                                        <p:tgtEl>
                                          <p:spTgt spid="46103"/>
                                        </p:tgtEl>
                                        <p:attrNameLst>
                                          <p:attrName>ppt_x</p:attrName>
                                        </p:attrNameLst>
                                      </p:cBhvr>
                                      <p:tavLst>
                                        <p:tav tm="0">
                                          <p:val>
                                            <p:strVal val="#ppt_x-0.05"/>
                                          </p:val>
                                        </p:tav>
                                        <p:tav tm="100000">
                                          <p:val>
                                            <p:strVal val="#ppt_x"/>
                                          </p:val>
                                        </p:tav>
                                      </p:tavLst>
                                    </p:anim>
                                    <p:anim calcmode="lin" valueType="num">
                                      <p:cBhvr>
                                        <p:cTn id="177" dur="200" accel="100000" fill="hold">
                                          <p:stCondLst>
                                            <p:cond delay="800"/>
                                          </p:stCondLst>
                                        </p:cTn>
                                        <p:tgtEl>
                                          <p:spTgt spid="46103"/>
                                        </p:tgtEl>
                                        <p:attrNameLst>
                                          <p:attrName>ppt_y</p:attrName>
                                        </p:attrNameLst>
                                      </p:cBhvr>
                                      <p:tavLst>
                                        <p:tav tm="0">
                                          <p:val>
                                            <p:strVal val="#ppt_y+0.1"/>
                                          </p:val>
                                        </p:tav>
                                        <p:tav tm="100000">
                                          <p:val>
                                            <p:strVal val="#ppt_y"/>
                                          </p:val>
                                        </p:tav>
                                      </p:tavLst>
                                    </p:anim>
                                  </p:childTnLst>
                                </p:cTn>
                              </p:par>
                              <p:par>
                                <p:cTn id="178" presetID="30" presetClass="entr" presetSubtype="0" fill="hold" grpId="0" nodeType="withEffect">
                                  <p:stCondLst>
                                    <p:cond delay="0"/>
                                  </p:stCondLst>
                                  <p:iterate type="wd">
                                    <p:tmPct val="6000"/>
                                  </p:iterate>
                                  <p:childTnLst>
                                    <p:set>
                                      <p:cBhvr>
                                        <p:cTn id="179" dur="1" fill="hold">
                                          <p:stCondLst>
                                            <p:cond delay="0"/>
                                          </p:stCondLst>
                                        </p:cTn>
                                        <p:tgtEl>
                                          <p:spTgt spid="46104"/>
                                        </p:tgtEl>
                                        <p:attrNameLst>
                                          <p:attrName>style.visibility</p:attrName>
                                        </p:attrNameLst>
                                      </p:cBhvr>
                                      <p:to>
                                        <p:strVal val="visible"/>
                                      </p:to>
                                    </p:set>
                                    <p:animEffect transition="in" filter="fade">
                                      <p:cBhvr>
                                        <p:cTn id="180" dur="800" decel="100000"/>
                                        <p:tgtEl>
                                          <p:spTgt spid="46104"/>
                                        </p:tgtEl>
                                      </p:cBhvr>
                                    </p:animEffect>
                                    <p:anim calcmode="lin" valueType="num">
                                      <p:cBhvr>
                                        <p:cTn id="181" dur="800" decel="100000" fill="hold"/>
                                        <p:tgtEl>
                                          <p:spTgt spid="46104"/>
                                        </p:tgtEl>
                                        <p:attrNameLst>
                                          <p:attrName>style.rotation</p:attrName>
                                        </p:attrNameLst>
                                      </p:cBhvr>
                                      <p:tavLst>
                                        <p:tav tm="0">
                                          <p:val>
                                            <p:fltVal val="-90"/>
                                          </p:val>
                                        </p:tav>
                                        <p:tav tm="100000">
                                          <p:val>
                                            <p:fltVal val="0"/>
                                          </p:val>
                                        </p:tav>
                                      </p:tavLst>
                                    </p:anim>
                                    <p:anim calcmode="lin" valueType="num">
                                      <p:cBhvr>
                                        <p:cTn id="182" dur="800" decel="100000" fill="hold"/>
                                        <p:tgtEl>
                                          <p:spTgt spid="46104"/>
                                        </p:tgtEl>
                                        <p:attrNameLst>
                                          <p:attrName>ppt_x</p:attrName>
                                        </p:attrNameLst>
                                      </p:cBhvr>
                                      <p:tavLst>
                                        <p:tav tm="0">
                                          <p:val>
                                            <p:strVal val="#ppt_x+0.4"/>
                                          </p:val>
                                        </p:tav>
                                        <p:tav tm="100000">
                                          <p:val>
                                            <p:strVal val="#ppt_x-0.05"/>
                                          </p:val>
                                        </p:tav>
                                      </p:tavLst>
                                    </p:anim>
                                    <p:anim calcmode="lin" valueType="num">
                                      <p:cBhvr>
                                        <p:cTn id="183" dur="800" decel="100000" fill="hold"/>
                                        <p:tgtEl>
                                          <p:spTgt spid="46104"/>
                                        </p:tgtEl>
                                        <p:attrNameLst>
                                          <p:attrName>ppt_y</p:attrName>
                                        </p:attrNameLst>
                                      </p:cBhvr>
                                      <p:tavLst>
                                        <p:tav tm="0">
                                          <p:val>
                                            <p:strVal val="#ppt_y-0.4"/>
                                          </p:val>
                                        </p:tav>
                                        <p:tav tm="100000">
                                          <p:val>
                                            <p:strVal val="#ppt_y+0.1"/>
                                          </p:val>
                                        </p:tav>
                                      </p:tavLst>
                                    </p:anim>
                                    <p:anim calcmode="lin" valueType="num">
                                      <p:cBhvr>
                                        <p:cTn id="184" dur="200" accel="100000" fill="hold">
                                          <p:stCondLst>
                                            <p:cond delay="800"/>
                                          </p:stCondLst>
                                        </p:cTn>
                                        <p:tgtEl>
                                          <p:spTgt spid="46104"/>
                                        </p:tgtEl>
                                        <p:attrNameLst>
                                          <p:attrName>ppt_x</p:attrName>
                                        </p:attrNameLst>
                                      </p:cBhvr>
                                      <p:tavLst>
                                        <p:tav tm="0">
                                          <p:val>
                                            <p:strVal val="#ppt_x-0.05"/>
                                          </p:val>
                                        </p:tav>
                                        <p:tav tm="100000">
                                          <p:val>
                                            <p:strVal val="#ppt_x"/>
                                          </p:val>
                                        </p:tav>
                                      </p:tavLst>
                                    </p:anim>
                                    <p:anim calcmode="lin" valueType="num">
                                      <p:cBhvr>
                                        <p:cTn id="185" dur="200" accel="100000" fill="hold">
                                          <p:stCondLst>
                                            <p:cond delay="800"/>
                                          </p:stCondLst>
                                        </p:cTn>
                                        <p:tgtEl>
                                          <p:spTgt spid="46104"/>
                                        </p:tgtEl>
                                        <p:attrNameLst>
                                          <p:attrName>ppt_y</p:attrName>
                                        </p:attrNameLst>
                                      </p:cBhvr>
                                      <p:tavLst>
                                        <p:tav tm="0">
                                          <p:val>
                                            <p:strVal val="#ppt_y+0.1"/>
                                          </p:val>
                                        </p:tav>
                                        <p:tav tm="100000">
                                          <p:val>
                                            <p:strVal val="#ppt_y"/>
                                          </p:val>
                                        </p:tav>
                                      </p:tavLst>
                                    </p:anim>
                                  </p:childTnLst>
                                </p:cTn>
                              </p:par>
                              <p:par>
                                <p:cTn id="186" presetID="30" presetClass="entr" presetSubtype="0" fill="hold" grpId="0" nodeType="withEffect">
                                  <p:stCondLst>
                                    <p:cond delay="0"/>
                                  </p:stCondLst>
                                  <p:iterate type="wd">
                                    <p:tmPct val="6000"/>
                                  </p:iterate>
                                  <p:childTnLst>
                                    <p:set>
                                      <p:cBhvr>
                                        <p:cTn id="187" dur="1" fill="hold">
                                          <p:stCondLst>
                                            <p:cond delay="0"/>
                                          </p:stCondLst>
                                        </p:cTn>
                                        <p:tgtEl>
                                          <p:spTgt spid="46105"/>
                                        </p:tgtEl>
                                        <p:attrNameLst>
                                          <p:attrName>style.visibility</p:attrName>
                                        </p:attrNameLst>
                                      </p:cBhvr>
                                      <p:to>
                                        <p:strVal val="visible"/>
                                      </p:to>
                                    </p:set>
                                    <p:animEffect transition="in" filter="fade">
                                      <p:cBhvr>
                                        <p:cTn id="188" dur="800" decel="100000"/>
                                        <p:tgtEl>
                                          <p:spTgt spid="46105"/>
                                        </p:tgtEl>
                                      </p:cBhvr>
                                    </p:animEffect>
                                    <p:anim calcmode="lin" valueType="num">
                                      <p:cBhvr>
                                        <p:cTn id="189" dur="800" decel="100000" fill="hold"/>
                                        <p:tgtEl>
                                          <p:spTgt spid="46105"/>
                                        </p:tgtEl>
                                        <p:attrNameLst>
                                          <p:attrName>style.rotation</p:attrName>
                                        </p:attrNameLst>
                                      </p:cBhvr>
                                      <p:tavLst>
                                        <p:tav tm="0">
                                          <p:val>
                                            <p:fltVal val="-90"/>
                                          </p:val>
                                        </p:tav>
                                        <p:tav tm="100000">
                                          <p:val>
                                            <p:fltVal val="0"/>
                                          </p:val>
                                        </p:tav>
                                      </p:tavLst>
                                    </p:anim>
                                    <p:anim calcmode="lin" valueType="num">
                                      <p:cBhvr>
                                        <p:cTn id="190" dur="800" decel="100000" fill="hold"/>
                                        <p:tgtEl>
                                          <p:spTgt spid="46105"/>
                                        </p:tgtEl>
                                        <p:attrNameLst>
                                          <p:attrName>ppt_x</p:attrName>
                                        </p:attrNameLst>
                                      </p:cBhvr>
                                      <p:tavLst>
                                        <p:tav tm="0">
                                          <p:val>
                                            <p:strVal val="#ppt_x+0.4"/>
                                          </p:val>
                                        </p:tav>
                                        <p:tav tm="100000">
                                          <p:val>
                                            <p:strVal val="#ppt_x-0.05"/>
                                          </p:val>
                                        </p:tav>
                                      </p:tavLst>
                                    </p:anim>
                                    <p:anim calcmode="lin" valueType="num">
                                      <p:cBhvr>
                                        <p:cTn id="191" dur="800" decel="100000" fill="hold"/>
                                        <p:tgtEl>
                                          <p:spTgt spid="46105"/>
                                        </p:tgtEl>
                                        <p:attrNameLst>
                                          <p:attrName>ppt_y</p:attrName>
                                        </p:attrNameLst>
                                      </p:cBhvr>
                                      <p:tavLst>
                                        <p:tav tm="0">
                                          <p:val>
                                            <p:strVal val="#ppt_y-0.4"/>
                                          </p:val>
                                        </p:tav>
                                        <p:tav tm="100000">
                                          <p:val>
                                            <p:strVal val="#ppt_y+0.1"/>
                                          </p:val>
                                        </p:tav>
                                      </p:tavLst>
                                    </p:anim>
                                    <p:anim calcmode="lin" valueType="num">
                                      <p:cBhvr>
                                        <p:cTn id="192" dur="200" accel="100000" fill="hold">
                                          <p:stCondLst>
                                            <p:cond delay="800"/>
                                          </p:stCondLst>
                                        </p:cTn>
                                        <p:tgtEl>
                                          <p:spTgt spid="46105"/>
                                        </p:tgtEl>
                                        <p:attrNameLst>
                                          <p:attrName>ppt_x</p:attrName>
                                        </p:attrNameLst>
                                      </p:cBhvr>
                                      <p:tavLst>
                                        <p:tav tm="0">
                                          <p:val>
                                            <p:strVal val="#ppt_x-0.05"/>
                                          </p:val>
                                        </p:tav>
                                        <p:tav tm="100000">
                                          <p:val>
                                            <p:strVal val="#ppt_x"/>
                                          </p:val>
                                        </p:tav>
                                      </p:tavLst>
                                    </p:anim>
                                    <p:anim calcmode="lin" valueType="num">
                                      <p:cBhvr>
                                        <p:cTn id="193" dur="200" accel="100000" fill="hold">
                                          <p:stCondLst>
                                            <p:cond delay="800"/>
                                          </p:stCondLst>
                                        </p:cTn>
                                        <p:tgtEl>
                                          <p:spTgt spid="4610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animBg="1"/>
      <p:bldP spid="46084" grpId="0" animBg="1"/>
      <p:bldP spid="46085" grpId="0" animBg="1"/>
      <p:bldP spid="46086" grpId="0" animBg="1"/>
      <p:bldP spid="46087" grpId="0" animBg="1"/>
      <p:bldP spid="46088" grpId="0" animBg="1"/>
      <p:bldP spid="46089" grpId="0" animBg="1"/>
      <p:bldP spid="46090" grpId="0" animBg="1"/>
      <p:bldP spid="46091" grpId="0" animBg="1"/>
      <p:bldP spid="46092" grpId="0" animBg="1"/>
      <p:bldP spid="46093" grpId="0" animBg="1"/>
      <p:bldP spid="46094" grpId="0" animBg="1"/>
      <p:bldP spid="46095" grpId="0" animBg="1"/>
      <p:bldP spid="46096" grpId="0" animBg="1"/>
      <p:bldP spid="46097" grpId="0" animBg="1"/>
      <p:bldP spid="46098" grpId="0" animBg="1"/>
      <p:bldP spid="46099" grpId="0" animBg="1"/>
      <p:bldP spid="46100" grpId="0" animBg="1"/>
      <p:bldP spid="46101" grpId="0" animBg="1"/>
      <p:bldP spid="46102" grpId="0" animBg="1"/>
      <p:bldP spid="46103" grpId="0" animBg="1"/>
      <p:bldP spid="46104" grpId="0" animBg="1"/>
      <p:bldP spid="4610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1143000"/>
          </a:xfrm>
        </p:spPr>
        <p:txBody>
          <a:bodyPr>
            <a:normAutofit fontScale="90000"/>
          </a:bodyPr>
          <a:lstStyle/>
          <a:p>
            <a:r>
              <a:rPr lang="uz-Cyrl-UZ" sz="3200" b="1" dirty="0" smtClean="0"/>
              <a:t>Молия вазирлиги ҳузуридаги бюджетдан ташқари Пенсия жамғармаси даромадлари</a:t>
            </a:r>
            <a:r>
              <a:rPr lang="ru-RU" sz="3200" dirty="0" smtClean="0"/>
              <a:t> </a:t>
            </a:r>
            <a:endParaRPr lang="ru-RU" sz="3200" dirty="0"/>
          </a:p>
        </p:txBody>
      </p:sp>
      <p:graphicFrame>
        <p:nvGraphicFramePr>
          <p:cNvPr id="4" name="Таблица 3"/>
          <p:cNvGraphicFramePr>
            <a:graphicFrameLocks noGrp="1"/>
          </p:cNvGraphicFramePr>
          <p:nvPr/>
        </p:nvGraphicFramePr>
        <p:xfrm>
          <a:off x="214279" y="1357298"/>
          <a:ext cx="8715438" cy="5143535"/>
        </p:xfrm>
        <a:graphic>
          <a:graphicData uri="http://schemas.openxmlformats.org/drawingml/2006/table">
            <a:tbl>
              <a:tblPr/>
              <a:tblGrid>
                <a:gridCol w="1147280"/>
                <a:gridCol w="3924821"/>
                <a:gridCol w="1214446"/>
                <a:gridCol w="1304238"/>
                <a:gridCol w="1124653"/>
              </a:tblGrid>
              <a:tr h="470934">
                <a:tc rowSpan="2">
                  <a:txBody>
                    <a:bodyPr/>
                    <a:lstStyle/>
                    <a:p>
                      <a:pPr>
                        <a:lnSpc>
                          <a:spcPct val="115000"/>
                        </a:lnSpc>
                        <a:spcAft>
                          <a:spcPts val="1000"/>
                        </a:spcAft>
                      </a:pPr>
                      <a:r>
                        <a:rPr lang="ru-RU" sz="1600" b="1" dirty="0">
                          <a:latin typeface="Calibri"/>
                          <a:ea typeface="MS Mincho"/>
                          <a:cs typeface="Times New Roman"/>
                        </a:rPr>
                        <a:t>т/</a:t>
                      </a:r>
                      <a:r>
                        <a:rPr lang="ru-RU" sz="1600" b="1" dirty="0" err="1">
                          <a:latin typeface="Calibri"/>
                          <a:ea typeface="MS Mincho"/>
                          <a:cs typeface="Times New Roman"/>
                        </a:rPr>
                        <a:t>р</a:t>
                      </a:r>
                      <a:r>
                        <a:rPr lang="ru-RU" sz="1600" b="1" dirty="0">
                          <a:latin typeface="Calibri"/>
                          <a:ea typeface="MS Mincho"/>
                          <a:cs typeface="Times New Roman"/>
                        </a:rPr>
                        <a:t> </a:t>
                      </a:r>
                      <a:endParaRPr lang="ru-RU" sz="1600" dirty="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1000"/>
                        </a:spcAft>
                      </a:pPr>
                      <a:r>
                        <a:rPr lang="ru-RU" sz="1600" b="1">
                          <a:latin typeface="Calibri"/>
                          <a:ea typeface="MS Mincho"/>
                          <a:cs typeface="Times New Roman"/>
                        </a:rPr>
                        <a:t>Кўрсаткичлар</a:t>
                      </a:r>
                      <a:endParaRPr lang="ru-RU" sz="1600">
                        <a:latin typeface="Calibri"/>
                        <a:ea typeface="MS Mincho"/>
                        <a:cs typeface="Times New Roman"/>
                      </a:endParaRPr>
                    </a:p>
                    <a:p>
                      <a:pPr>
                        <a:lnSpc>
                          <a:spcPct val="115000"/>
                        </a:lnSpc>
                        <a:spcAft>
                          <a:spcPts val="1000"/>
                        </a:spcAft>
                      </a:pPr>
                      <a:r>
                        <a:rPr lang="uz-Cyrl-UZ" sz="1600" b="1">
                          <a:latin typeface="Calibri"/>
                          <a:ea typeface="MS Mincho"/>
                          <a:cs typeface="Times New Roman"/>
                        </a:rPr>
                        <a:t>таркиби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1000"/>
                        </a:spcAft>
                      </a:pPr>
                      <a:r>
                        <a:rPr lang="ru-RU" sz="1600" b="1" dirty="0">
                          <a:latin typeface="Calibri"/>
                          <a:ea typeface="MS Mincho"/>
                          <a:cs typeface="Times New Roman"/>
                        </a:rPr>
                        <a:t>Млн. </a:t>
                      </a:r>
                      <a:r>
                        <a:rPr lang="ru-RU" sz="1600" b="1" dirty="0" err="1">
                          <a:latin typeface="Calibri"/>
                          <a:ea typeface="MS Mincho"/>
                          <a:cs typeface="Times New Roman"/>
                        </a:rPr>
                        <a:t>сўмда</a:t>
                      </a:r>
                      <a:endParaRPr lang="ru-RU" sz="1600" dirty="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784828">
                <a:tc vMerge="1">
                  <a:txBody>
                    <a:bodyPr/>
                    <a:lstStyle/>
                    <a:p>
                      <a:endParaRPr lang="ru-RU"/>
                    </a:p>
                  </a:txBody>
                  <a:tcPr/>
                </a:tc>
                <a:tc vMerge="1">
                  <a:txBody>
                    <a:bodyPr/>
                    <a:lstStyle/>
                    <a:p>
                      <a:endParaRPr lang="ru-RU"/>
                    </a:p>
                  </a:txBody>
                  <a:tcPr/>
                </a:tc>
                <a:tc>
                  <a:txBody>
                    <a:bodyPr/>
                    <a:lstStyle/>
                    <a:p>
                      <a:pPr>
                        <a:lnSpc>
                          <a:spcPct val="115000"/>
                        </a:lnSpc>
                        <a:spcAft>
                          <a:spcPts val="1000"/>
                        </a:spcAft>
                      </a:pPr>
                      <a:r>
                        <a:rPr lang="uz-Cyrl-UZ" sz="1600" b="1">
                          <a:latin typeface="Calibri"/>
                          <a:ea typeface="MS Mincho"/>
                          <a:cs typeface="Times New Roman"/>
                        </a:rPr>
                        <a:t>2010 йилда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20</a:t>
                      </a:r>
                      <a:r>
                        <a:rPr lang="uz-Cyrl-UZ" sz="1600" b="1">
                          <a:latin typeface="Calibri"/>
                          <a:ea typeface="MS Mincho"/>
                          <a:cs typeface="Times New Roman"/>
                        </a:rPr>
                        <a:t>11</a:t>
                      </a:r>
                      <a:r>
                        <a:rPr lang="ru-RU" sz="1600" b="1">
                          <a:latin typeface="Calibri"/>
                          <a:ea typeface="MS Mincho"/>
                          <a:cs typeface="Times New Roman"/>
                        </a:rPr>
                        <a:t> йилда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a:latin typeface="Calibri"/>
                          <a:ea typeface="MS Mincho"/>
                          <a:cs typeface="Times New Roman"/>
                        </a:rPr>
                        <a:t>2012 йилда</a:t>
                      </a:r>
                      <a:endParaRPr lang="ru-RU" sz="16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829">
                <a:tc>
                  <a:txBody>
                    <a:bodyPr/>
                    <a:lstStyle/>
                    <a:p>
                      <a:pPr>
                        <a:lnSpc>
                          <a:spcPct val="115000"/>
                        </a:lnSpc>
                      </a:pPr>
                      <a:endParaRPr lang="ru-RU" sz="1600">
                        <a:latin typeface="Calibri"/>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Барча даромадлар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5 326 015,7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6 144 391,7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a:latin typeface="Calibri"/>
                          <a:ea typeface="MS Mincho"/>
                          <a:cs typeface="Times New Roman"/>
                        </a:rPr>
                        <a:t>8 065,4</a:t>
                      </a:r>
                      <a:endParaRPr lang="ru-RU" sz="16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829">
                <a:tc>
                  <a:txBody>
                    <a:bodyPr/>
                    <a:lstStyle/>
                    <a:p>
                      <a:pPr>
                        <a:lnSpc>
                          <a:spcPct val="115000"/>
                        </a:lnSpc>
                        <a:spcAft>
                          <a:spcPts val="1000"/>
                        </a:spcAft>
                      </a:pPr>
                      <a:r>
                        <a:rPr lang="ru-RU" sz="1600" b="1">
                          <a:latin typeface="Calibri"/>
                          <a:ea typeface="MS Mincho"/>
                          <a:cs typeface="Times New Roman"/>
                        </a:rPr>
                        <a:t>1.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Йил бошида кутилаётган қолдиқ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252 300,0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500,0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a:latin typeface="Calibri"/>
                          <a:ea typeface="MS Mincho"/>
                          <a:cs typeface="Times New Roman"/>
                        </a:rPr>
                        <a:t>280,1</a:t>
                      </a:r>
                      <a:endParaRPr lang="ru-RU" sz="16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2829">
                <a:tc>
                  <a:txBody>
                    <a:bodyPr/>
                    <a:lstStyle/>
                    <a:p>
                      <a:pPr>
                        <a:lnSpc>
                          <a:spcPct val="115000"/>
                        </a:lnSpc>
                        <a:spcAft>
                          <a:spcPts val="1000"/>
                        </a:spcAft>
                      </a:pPr>
                      <a:r>
                        <a:rPr lang="ru-RU" sz="1600" b="1">
                          <a:latin typeface="Calibri"/>
                          <a:ea typeface="MS Mincho"/>
                          <a:cs typeface="Times New Roman"/>
                        </a:rPr>
                        <a:t>2.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15000"/>
                        </a:lnSpc>
                        <a:spcAft>
                          <a:spcPts val="1000"/>
                        </a:spcAft>
                      </a:pPr>
                      <a:r>
                        <a:rPr lang="ru-RU" sz="1600" b="1">
                          <a:latin typeface="Calibri"/>
                          <a:ea typeface="MS Mincho"/>
                          <a:cs typeface="Times New Roman"/>
                        </a:rPr>
                        <a:t>Даромадлар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r>
              <a:tr h="501486">
                <a:tc>
                  <a:txBody>
                    <a:bodyPr/>
                    <a:lstStyle/>
                    <a:p>
                      <a:pPr>
                        <a:lnSpc>
                          <a:spcPct val="115000"/>
                        </a:lnSpc>
                        <a:spcAft>
                          <a:spcPts val="1000"/>
                        </a:spcAft>
                      </a:pPr>
                      <a:r>
                        <a:rPr lang="uz-Cyrl-UZ" sz="1600" b="1">
                          <a:latin typeface="Calibri"/>
                          <a:ea typeface="MS Mincho"/>
                          <a:cs typeface="Times New Roman"/>
                        </a:rPr>
                        <a:t>2.1.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Ягона ижтимоий тўловдан ажратма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3 321 459,0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3 903 400,0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a:latin typeface="Calibri"/>
                          <a:ea typeface="MS Mincho"/>
                          <a:cs typeface="Times New Roman"/>
                        </a:rPr>
                        <a:t>4799,2</a:t>
                      </a:r>
                      <a:endParaRPr lang="ru-RU" sz="16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486">
                <a:tc>
                  <a:txBody>
                    <a:bodyPr/>
                    <a:lstStyle/>
                    <a:p>
                      <a:pPr>
                        <a:lnSpc>
                          <a:spcPct val="115000"/>
                        </a:lnSpc>
                        <a:spcAft>
                          <a:spcPts val="1000"/>
                        </a:spcAft>
                      </a:pPr>
                      <a:r>
                        <a:rPr lang="uz-Cyrl-UZ" sz="1600" b="1">
                          <a:latin typeface="Calibri"/>
                          <a:ea typeface="MS Mincho"/>
                          <a:cs typeface="Times New Roman"/>
                        </a:rPr>
                        <a:t>2.2.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Ахоли мажбурий с</a:t>
                      </a:r>
                      <a:r>
                        <a:rPr lang="uz-Cyrl-UZ" sz="1600" b="1">
                          <a:latin typeface="Calibri"/>
                          <a:ea typeface="MS Mincho"/>
                          <a:cs typeface="Times New Roman"/>
                        </a:rPr>
                        <a:t>у</a:t>
                      </a:r>
                      <a:r>
                        <a:rPr lang="ru-RU" sz="1600" b="1">
                          <a:latin typeface="Calibri"/>
                          <a:ea typeface="MS Mincho"/>
                          <a:cs typeface="Times New Roman"/>
                        </a:rPr>
                        <a:t>ғирта бадали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532 456,7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720 425,0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a:latin typeface="Calibri"/>
                          <a:ea typeface="MS Mincho"/>
                          <a:cs typeface="Times New Roman"/>
                        </a:rPr>
                        <a:t>1110,2</a:t>
                      </a:r>
                      <a:endParaRPr lang="ru-RU" sz="16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4828">
                <a:tc>
                  <a:txBody>
                    <a:bodyPr/>
                    <a:lstStyle/>
                    <a:p>
                      <a:pPr>
                        <a:lnSpc>
                          <a:spcPct val="115000"/>
                        </a:lnSpc>
                        <a:spcAft>
                          <a:spcPts val="1000"/>
                        </a:spcAft>
                      </a:pPr>
                      <a:r>
                        <a:rPr lang="uz-Cyrl-UZ" sz="1600" b="1">
                          <a:latin typeface="Calibri"/>
                          <a:ea typeface="MS Mincho"/>
                          <a:cs typeface="Times New Roman"/>
                        </a:rPr>
                        <a:t>2.3.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Товар(хизмат, иш)ларнинг реализация ҳажмидан мажбурий ажратмалар</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975 800,0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1 122 666,7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a:latin typeface="Calibri"/>
                          <a:ea typeface="MS Mincho"/>
                          <a:cs typeface="Times New Roman"/>
                        </a:rPr>
                        <a:t>1401,5</a:t>
                      </a:r>
                      <a:endParaRPr lang="ru-RU" sz="16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1486">
                <a:tc>
                  <a:txBody>
                    <a:bodyPr/>
                    <a:lstStyle/>
                    <a:p>
                      <a:pPr>
                        <a:lnSpc>
                          <a:spcPct val="115000"/>
                        </a:lnSpc>
                        <a:spcAft>
                          <a:spcPts val="1000"/>
                        </a:spcAft>
                      </a:pPr>
                      <a:r>
                        <a:rPr lang="uz-Cyrl-UZ" sz="1600" b="1">
                          <a:latin typeface="Calibri"/>
                          <a:ea typeface="MS Mincho"/>
                          <a:cs typeface="Times New Roman"/>
                        </a:rPr>
                        <a:t>2.4.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Бошқа даромадлар</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600" b="1">
                          <a:latin typeface="Calibri"/>
                          <a:ea typeface="MS Mincho"/>
                          <a:cs typeface="Times New Roman"/>
                        </a:rPr>
                        <a:t>244 000,0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600" b="1">
                          <a:latin typeface="Calibri"/>
                          <a:ea typeface="MS Mincho"/>
                          <a:cs typeface="Times New Roman"/>
                        </a:rPr>
                        <a:t>397 400,0 </a:t>
                      </a:r>
                      <a:endParaRPr lang="ru-RU" sz="1600">
                        <a:latin typeface="Calibri"/>
                        <a:ea typeface="MS Mincho"/>
                        <a:cs typeface="Times New Roman"/>
                      </a:endParaRPr>
                    </a:p>
                  </a:txBody>
                  <a:tcPr marL="65818" marR="65818" marT="32909" marB="3290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600" b="1" dirty="0">
                          <a:latin typeface="Calibri"/>
                          <a:ea typeface="MS Mincho"/>
                          <a:cs typeface="Times New Roman"/>
                        </a:rPr>
                        <a:t>474,4</a:t>
                      </a:r>
                      <a:endParaRPr lang="ru-RU" sz="16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52400" y="152400"/>
            <a:ext cx="8839200" cy="6553200"/>
            <a:chOff x="476" y="73"/>
            <a:chExt cx="4899" cy="4211"/>
          </a:xfrm>
        </p:grpSpPr>
        <p:sp>
          <p:nvSpPr>
            <p:cNvPr id="33" name="AutoShape 3"/>
            <p:cNvSpPr>
              <a:spLocks noChangeArrowheads="1"/>
            </p:cNvSpPr>
            <p:nvPr/>
          </p:nvSpPr>
          <p:spPr bwMode="auto">
            <a:xfrm>
              <a:off x="1066" y="73"/>
              <a:ext cx="3527" cy="227"/>
            </a:xfrm>
            <a:prstGeom prst="roundRect">
              <a:avLst>
                <a:gd name="adj" fmla="val 16667"/>
              </a:avLst>
            </a:prstGeom>
            <a:solidFill>
              <a:srgbClr val="FFFFFF"/>
            </a:solidFill>
            <a:ln w="9525">
              <a:solidFill>
                <a:srgbClr val="000000"/>
              </a:solidFill>
              <a:round/>
              <a:headEnd/>
              <a:tailEnd/>
            </a:ln>
          </p:spPr>
          <p:txBody>
            <a:bodyPr/>
            <a:lstStyle/>
            <a:p>
              <a:pPr algn="ctr"/>
              <a:r>
                <a:rPr lang="uz-Cyrl-UZ" sz="1600" b="1">
                  <a:solidFill>
                    <a:srgbClr val="161616"/>
                  </a:solidFill>
                  <a:latin typeface="Times New Roman" pitchFamily="18" charset="0"/>
                </a:rPr>
                <a:t>Пенсия жамғармаси харажатларининг  йўналишлари</a:t>
              </a:r>
              <a:endParaRPr lang="ru-RU" b="1">
                <a:solidFill>
                  <a:srgbClr val="161616"/>
                </a:solidFill>
                <a:latin typeface="Arial" charset="0"/>
              </a:endParaRPr>
            </a:p>
          </p:txBody>
        </p:sp>
        <p:sp>
          <p:nvSpPr>
            <p:cNvPr id="34" name="Rectangle 4"/>
            <p:cNvSpPr>
              <a:spLocks noChangeArrowheads="1"/>
            </p:cNvSpPr>
            <p:nvPr/>
          </p:nvSpPr>
          <p:spPr bwMode="auto">
            <a:xfrm>
              <a:off x="476" y="482"/>
              <a:ext cx="2261" cy="226"/>
            </a:xfrm>
            <a:prstGeom prst="rect">
              <a:avLst/>
            </a:prstGeom>
            <a:solidFill>
              <a:srgbClr val="FFFFFF"/>
            </a:solidFill>
            <a:ln w="9525">
              <a:solidFill>
                <a:srgbClr val="000000"/>
              </a:solidFill>
              <a:miter lim="800000"/>
              <a:headEnd/>
              <a:tailEnd/>
            </a:ln>
          </p:spPr>
          <p:txBody>
            <a:bodyPr/>
            <a:lstStyle/>
            <a:p>
              <a:pPr algn="ctr"/>
              <a:r>
                <a:rPr lang="uz-Cyrl-UZ" sz="1600" b="1">
                  <a:solidFill>
                    <a:srgbClr val="161616"/>
                  </a:solidFill>
                  <a:latin typeface="Times New Roman" pitchFamily="18" charset="0"/>
                </a:rPr>
                <a:t>Ишлаётган фуқароларга</a:t>
              </a:r>
            </a:p>
            <a:p>
              <a:pPr algn="ctr"/>
              <a:endParaRPr lang="ru-RU" b="1">
                <a:solidFill>
                  <a:srgbClr val="161616"/>
                </a:solidFill>
                <a:latin typeface="Arial" charset="0"/>
              </a:endParaRPr>
            </a:p>
          </p:txBody>
        </p:sp>
        <p:sp>
          <p:nvSpPr>
            <p:cNvPr id="35" name="Rectangle 5"/>
            <p:cNvSpPr>
              <a:spLocks noChangeArrowheads="1"/>
            </p:cNvSpPr>
            <p:nvPr/>
          </p:nvSpPr>
          <p:spPr bwMode="auto">
            <a:xfrm>
              <a:off x="3152" y="482"/>
              <a:ext cx="2223" cy="226"/>
            </a:xfrm>
            <a:prstGeom prst="rect">
              <a:avLst/>
            </a:prstGeom>
            <a:solidFill>
              <a:srgbClr val="FFFFFF"/>
            </a:solidFill>
            <a:ln w="9525">
              <a:solidFill>
                <a:srgbClr val="000000"/>
              </a:solidFill>
              <a:miter lim="800000"/>
              <a:headEnd/>
              <a:tailEnd/>
            </a:ln>
          </p:spPr>
          <p:txBody>
            <a:bodyPr/>
            <a:lstStyle/>
            <a:p>
              <a:pPr algn="ctr"/>
              <a:r>
                <a:rPr lang="uz-Cyrl-UZ" sz="1600" b="1">
                  <a:solidFill>
                    <a:srgbClr val="161616"/>
                  </a:solidFill>
                  <a:latin typeface="Times New Roman" pitchFamily="18" charset="0"/>
                </a:rPr>
                <a:t>Ишламаётган</a:t>
              </a:r>
              <a:r>
                <a:rPr lang="en-US" sz="1600" b="1">
                  <a:solidFill>
                    <a:srgbClr val="161616"/>
                  </a:solidFill>
                  <a:latin typeface="Times New Roman" pitchFamily="18" charset="0"/>
                </a:rPr>
                <a:t> </a:t>
              </a:r>
              <a:r>
                <a:rPr lang="uz-Cyrl-UZ" sz="1600" b="1">
                  <a:solidFill>
                    <a:srgbClr val="161616"/>
                  </a:solidFill>
                  <a:latin typeface="Times New Roman" pitchFamily="18" charset="0"/>
                </a:rPr>
                <a:t>фуқароларга</a:t>
              </a:r>
              <a:endParaRPr lang="ru-RU" b="1">
                <a:solidFill>
                  <a:srgbClr val="161616"/>
                </a:solidFill>
                <a:latin typeface="Arial" charset="0"/>
              </a:endParaRPr>
            </a:p>
          </p:txBody>
        </p:sp>
        <p:sp>
          <p:nvSpPr>
            <p:cNvPr id="36" name="Line 6"/>
            <p:cNvSpPr>
              <a:spLocks noChangeShapeType="1"/>
            </p:cNvSpPr>
            <p:nvPr/>
          </p:nvSpPr>
          <p:spPr bwMode="auto">
            <a:xfrm flipH="1">
              <a:off x="2109" y="300"/>
              <a:ext cx="990" cy="182"/>
            </a:xfrm>
            <a:prstGeom prst="line">
              <a:avLst/>
            </a:prstGeom>
            <a:noFill/>
            <a:ln w="9525">
              <a:solidFill>
                <a:srgbClr val="000000"/>
              </a:solidFill>
              <a:round/>
              <a:headEnd/>
              <a:tailEnd type="triangle" w="med" len="med"/>
            </a:ln>
          </p:spPr>
          <p:txBody>
            <a:bodyPr/>
            <a:lstStyle/>
            <a:p>
              <a:pPr>
                <a:defRPr/>
              </a:pPr>
              <a:endParaRPr lang="ru-RU">
                <a:solidFill>
                  <a:schemeClr val="accent4">
                    <a:lumMod val="10000"/>
                  </a:schemeClr>
                </a:solidFill>
              </a:endParaRPr>
            </a:p>
          </p:txBody>
        </p:sp>
        <p:sp>
          <p:nvSpPr>
            <p:cNvPr id="37" name="Line 7"/>
            <p:cNvSpPr>
              <a:spLocks noChangeShapeType="1"/>
            </p:cNvSpPr>
            <p:nvPr/>
          </p:nvSpPr>
          <p:spPr bwMode="auto">
            <a:xfrm>
              <a:off x="3107" y="300"/>
              <a:ext cx="907" cy="182"/>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38" name="Rectangle 8"/>
            <p:cNvSpPr>
              <a:spLocks noChangeArrowheads="1"/>
            </p:cNvSpPr>
            <p:nvPr/>
          </p:nvSpPr>
          <p:spPr bwMode="auto">
            <a:xfrm>
              <a:off x="748" y="754"/>
              <a:ext cx="1996" cy="454"/>
            </a:xfrm>
            <a:prstGeom prst="rect">
              <a:avLst/>
            </a:prstGeom>
            <a:solidFill>
              <a:srgbClr val="FFFFFF"/>
            </a:solidFill>
            <a:ln w="9525">
              <a:solidFill>
                <a:srgbClr val="000000"/>
              </a:solidFill>
              <a:miter lim="800000"/>
              <a:headEnd/>
              <a:tailEnd/>
            </a:ln>
          </p:spPr>
          <p:txBody>
            <a:bodyPr/>
            <a:lstStyle/>
            <a:p>
              <a:pPr algn="ctr"/>
              <a:r>
                <a:rPr lang="uz-Cyrl-UZ" sz="1500">
                  <a:solidFill>
                    <a:srgbClr val="161616"/>
                  </a:solidFill>
                  <a:latin typeface="Times New Roman" pitchFamily="18" charset="0"/>
                </a:rPr>
                <a:t>ижтимоий таъминот бўлими томонидан белгиланган пенсиялар</a:t>
              </a:r>
              <a:endParaRPr lang="ru-RU" b="1">
                <a:solidFill>
                  <a:srgbClr val="161616"/>
                </a:solidFill>
                <a:latin typeface="Arial" charset="0"/>
              </a:endParaRPr>
            </a:p>
          </p:txBody>
        </p:sp>
        <p:sp>
          <p:nvSpPr>
            <p:cNvPr id="39" name="Rectangle 9"/>
            <p:cNvSpPr>
              <a:spLocks noChangeArrowheads="1"/>
            </p:cNvSpPr>
            <p:nvPr/>
          </p:nvSpPr>
          <p:spPr bwMode="auto">
            <a:xfrm>
              <a:off x="748" y="1253"/>
              <a:ext cx="1996" cy="360"/>
            </a:xfrm>
            <a:prstGeom prst="rect">
              <a:avLst/>
            </a:prstGeom>
            <a:solidFill>
              <a:srgbClr val="FFFFFF"/>
            </a:solidFill>
            <a:ln w="9525">
              <a:solidFill>
                <a:srgbClr val="000000"/>
              </a:solidFill>
              <a:miter lim="800000"/>
              <a:headEnd/>
              <a:tailEnd/>
            </a:ln>
          </p:spPr>
          <p:txBody>
            <a:bodyPr/>
            <a:lstStyle/>
            <a:p>
              <a:pPr lvl="1" algn="ctr"/>
              <a:r>
                <a:rPr lang="uz-Cyrl-UZ" sz="1500">
                  <a:solidFill>
                    <a:srgbClr val="161616"/>
                  </a:solidFill>
                  <a:latin typeface="Times New Roman" pitchFamily="18" charset="0"/>
                </a:rPr>
                <a:t>вақтинчалик меҳнатга лаёқат-сизлиги учун нафақалар</a:t>
              </a:r>
              <a:endParaRPr lang="ru-RU" sz="1500" b="1">
                <a:solidFill>
                  <a:srgbClr val="161616"/>
                </a:solidFill>
                <a:latin typeface="Arial" charset="0"/>
              </a:endParaRPr>
            </a:p>
          </p:txBody>
        </p:sp>
        <p:sp>
          <p:nvSpPr>
            <p:cNvPr id="40" name="Rectangle 10"/>
            <p:cNvSpPr>
              <a:spLocks noChangeArrowheads="1"/>
            </p:cNvSpPr>
            <p:nvPr/>
          </p:nvSpPr>
          <p:spPr bwMode="auto">
            <a:xfrm>
              <a:off x="748" y="1661"/>
              <a:ext cx="1996" cy="363"/>
            </a:xfrm>
            <a:prstGeom prst="rect">
              <a:avLst/>
            </a:prstGeom>
            <a:solidFill>
              <a:srgbClr val="FFFFFF"/>
            </a:solidFill>
            <a:ln w="9525">
              <a:solidFill>
                <a:srgbClr val="000000"/>
              </a:solidFill>
              <a:miter lim="800000"/>
              <a:headEnd/>
              <a:tailEnd/>
            </a:ln>
          </p:spPr>
          <p:txBody>
            <a:bodyPr/>
            <a:lstStyle/>
            <a:p>
              <a:pPr algn="ctr"/>
              <a:r>
                <a:rPr lang="uz-Cyrl-UZ" sz="1500">
                  <a:solidFill>
                    <a:srgbClr val="161616"/>
                  </a:solidFill>
                  <a:latin typeface="Times New Roman" pitchFamily="18" charset="0"/>
                </a:rPr>
                <a:t>ҳомиладорлик ва туғиш учун нафақалар</a:t>
              </a:r>
            </a:p>
            <a:p>
              <a:pPr algn="ctr"/>
              <a:endParaRPr lang="ru-RU" sz="1500" b="1">
                <a:solidFill>
                  <a:srgbClr val="161616"/>
                </a:solidFill>
                <a:latin typeface="Arial" charset="0"/>
              </a:endParaRPr>
            </a:p>
          </p:txBody>
        </p:sp>
        <p:sp>
          <p:nvSpPr>
            <p:cNvPr id="41" name="Rectangle 11"/>
            <p:cNvSpPr>
              <a:spLocks noChangeArrowheads="1"/>
            </p:cNvSpPr>
            <p:nvPr/>
          </p:nvSpPr>
          <p:spPr bwMode="auto">
            <a:xfrm>
              <a:off x="748" y="2069"/>
              <a:ext cx="1996" cy="363"/>
            </a:xfrm>
            <a:prstGeom prst="rect">
              <a:avLst/>
            </a:prstGeom>
            <a:solidFill>
              <a:srgbClr val="FFFFFF"/>
            </a:solidFill>
            <a:ln w="9525">
              <a:solidFill>
                <a:srgbClr val="000000"/>
              </a:solidFill>
              <a:miter lim="800000"/>
              <a:headEnd/>
              <a:tailEnd/>
            </a:ln>
          </p:spPr>
          <p:txBody>
            <a:bodyPr/>
            <a:lstStyle/>
            <a:p>
              <a:pPr algn="ctr"/>
              <a:r>
                <a:rPr lang="uz-Cyrl-UZ" sz="1500">
                  <a:solidFill>
                    <a:srgbClr val="161616"/>
                  </a:solidFill>
                  <a:latin typeface="Times New Roman" pitchFamily="18" charset="0"/>
                </a:rPr>
                <a:t>фарзанд туғилганлиги учун суюнчи нафақаси</a:t>
              </a:r>
            </a:p>
            <a:p>
              <a:pPr algn="ctr"/>
              <a:endParaRPr lang="ru-RU" b="1">
                <a:solidFill>
                  <a:srgbClr val="161616"/>
                </a:solidFill>
                <a:latin typeface="Arial" charset="0"/>
              </a:endParaRPr>
            </a:p>
          </p:txBody>
        </p:sp>
        <p:sp>
          <p:nvSpPr>
            <p:cNvPr id="42" name="Rectangle 12"/>
            <p:cNvSpPr>
              <a:spLocks noChangeArrowheads="1"/>
            </p:cNvSpPr>
            <p:nvPr/>
          </p:nvSpPr>
          <p:spPr bwMode="auto">
            <a:xfrm>
              <a:off x="748" y="2478"/>
              <a:ext cx="1996" cy="362"/>
            </a:xfrm>
            <a:prstGeom prst="rect">
              <a:avLst/>
            </a:prstGeom>
            <a:solidFill>
              <a:srgbClr val="FFFFFF"/>
            </a:solidFill>
            <a:ln w="9525">
              <a:solidFill>
                <a:srgbClr val="000000"/>
              </a:solidFill>
              <a:miter lim="800000"/>
              <a:headEnd/>
              <a:tailEnd/>
            </a:ln>
          </p:spPr>
          <p:txBody>
            <a:bodyPr/>
            <a:lstStyle/>
            <a:p>
              <a:pPr algn="ctr"/>
              <a:r>
                <a:rPr lang="ru-RU" sz="1500">
                  <a:solidFill>
                    <a:srgbClr val="161616"/>
                  </a:solidFill>
                  <a:latin typeface="Times New Roman" pitchFamily="18" charset="0"/>
                </a:rPr>
                <a:t>мотам маросимларини ажариш учун</a:t>
              </a:r>
              <a:r>
                <a:rPr lang="uz-Cyrl-UZ" sz="1500">
                  <a:solidFill>
                    <a:srgbClr val="161616"/>
                  </a:solidFill>
                  <a:latin typeface="Times New Roman" pitchFamily="18" charset="0"/>
                </a:rPr>
                <a:t> бериладиган нафақа</a:t>
              </a:r>
              <a:endParaRPr lang="ru-RU" sz="1500" b="1">
                <a:solidFill>
                  <a:srgbClr val="161616"/>
                </a:solidFill>
                <a:latin typeface="Arial" charset="0"/>
              </a:endParaRPr>
            </a:p>
          </p:txBody>
        </p:sp>
        <p:sp>
          <p:nvSpPr>
            <p:cNvPr id="43" name="Rectangle 13"/>
            <p:cNvSpPr>
              <a:spLocks noChangeArrowheads="1"/>
            </p:cNvSpPr>
            <p:nvPr/>
          </p:nvSpPr>
          <p:spPr bwMode="auto">
            <a:xfrm>
              <a:off x="748" y="2886"/>
              <a:ext cx="2088" cy="771"/>
            </a:xfrm>
            <a:prstGeom prst="rect">
              <a:avLst/>
            </a:prstGeom>
            <a:solidFill>
              <a:srgbClr val="FFFFFF"/>
            </a:solidFill>
            <a:ln w="9525">
              <a:solidFill>
                <a:srgbClr val="000000"/>
              </a:solidFill>
              <a:miter lim="800000"/>
              <a:headEnd/>
              <a:tailEnd/>
            </a:ln>
          </p:spPr>
          <p:txBody>
            <a:bodyPr/>
            <a:lstStyle/>
            <a:p>
              <a:pPr algn="ctr"/>
              <a:r>
                <a:rPr lang="uz-Cyrl-UZ" sz="1200">
                  <a:solidFill>
                    <a:srgbClr val="161616"/>
                  </a:solidFill>
                  <a:latin typeface="Times New Roman" pitchFamily="18" charset="0"/>
                </a:rPr>
                <a:t>16 ёшга тўлмаган болаликдан ногирон фарзандларнинг ота-онасидан бирига қўшимча бериладиган ойлик тўлов - қонунга мос равишда Пенсия</a:t>
              </a:r>
              <a:r>
                <a:rPr lang="uz-Cyrl-UZ" sz="1600">
                  <a:solidFill>
                    <a:srgbClr val="161616"/>
                  </a:solidFill>
                  <a:latin typeface="Times New Roman" pitchFamily="18" charset="0"/>
                </a:rPr>
                <a:t> </a:t>
              </a:r>
              <a:r>
                <a:rPr lang="uz-Cyrl-UZ" sz="1200">
                  <a:solidFill>
                    <a:srgbClr val="161616"/>
                  </a:solidFill>
                  <a:latin typeface="Times New Roman" pitchFamily="18" charset="0"/>
                </a:rPr>
                <a:t>жамғармаси маблағларидан молиялаштириладиган бошқа компенсацион (товон) тўловлар(и).</a:t>
              </a:r>
            </a:p>
            <a:p>
              <a:pPr algn="ctr"/>
              <a:endParaRPr lang="ru-RU" b="1">
                <a:solidFill>
                  <a:srgbClr val="161616"/>
                </a:solidFill>
                <a:latin typeface="Arial" charset="0"/>
              </a:endParaRPr>
            </a:p>
          </p:txBody>
        </p:sp>
        <p:sp>
          <p:nvSpPr>
            <p:cNvPr id="44" name="Rectangle 14"/>
            <p:cNvSpPr>
              <a:spLocks noChangeArrowheads="1"/>
            </p:cNvSpPr>
            <p:nvPr/>
          </p:nvSpPr>
          <p:spPr bwMode="auto">
            <a:xfrm>
              <a:off x="748" y="3694"/>
              <a:ext cx="2088" cy="590"/>
            </a:xfrm>
            <a:prstGeom prst="rect">
              <a:avLst/>
            </a:prstGeom>
            <a:solidFill>
              <a:srgbClr val="FFFFFF"/>
            </a:solidFill>
            <a:ln w="9525">
              <a:solidFill>
                <a:srgbClr val="000000"/>
              </a:solidFill>
              <a:miter lim="800000"/>
              <a:headEnd/>
              <a:tailEnd/>
            </a:ln>
          </p:spPr>
          <p:txBody>
            <a:bodyPr/>
            <a:lstStyle/>
            <a:p>
              <a:pPr algn="ctr"/>
              <a:r>
                <a:rPr lang="uz-Cyrl-UZ" sz="1500">
                  <a:solidFill>
                    <a:srgbClr val="161616"/>
                  </a:solidFill>
                  <a:latin typeface="Times New Roman" pitchFamily="18" charset="0"/>
                </a:rPr>
                <a:t>қонунга мос равишда Пенсия жамғармаси маблағларидан молиялаштириладиган бошқа компенсацион (товон) тўловлар(и).</a:t>
              </a:r>
              <a:endParaRPr lang="ru-RU" sz="1500" b="1">
                <a:solidFill>
                  <a:srgbClr val="161616"/>
                </a:solidFill>
                <a:latin typeface="Arial" charset="0"/>
              </a:endParaRPr>
            </a:p>
          </p:txBody>
        </p:sp>
        <p:sp>
          <p:nvSpPr>
            <p:cNvPr id="45" name="Rectangle 15"/>
            <p:cNvSpPr>
              <a:spLocks noChangeArrowheads="1"/>
            </p:cNvSpPr>
            <p:nvPr/>
          </p:nvSpPr>
          <p:spPr bwMode="auto">
            <a:xfrm>
              <a:off x="3152" y="754"/>
              <a:ext cx="1906" cy="864"/>
            </a:xfrm>
            <a:prstGeom prst="rect">
              <a:avLst/>
            </a:prstGeom>
            <a:solidFill>
              <a:srgbClr val="FFFFFF"/>
            </a:solidFill>
            <a:ln w="9525">
              <a:solidFill>
                <a:srgbClr val="000000"/>
              </a:solidFill>
              <a:miter lim="800000"/>
              <a:headEnd/>
              <a:tailEnd/>
            </a:ln>
          </p:spPr>
          <p:txBody>
            <a:bodyPr/>
            <a:lstStyle/>
            <a:p>
              <a:pPr algn="ctr"/>
              <a:r>
                <a:rPr lang="uz-Cyrl-UZ" sz="1600">
                  <a:solidFill>
                    <a:srgbClr val="161616"/>
                  </a:solidFill>
                  <a:latin typeface="Times New Roman" pitchFamily="18" charset="0"/>
                </a:rPr>
                <a:t>Пенсия жамғармасининг худудий бўлинмалари томонидан тайинланадиган пенсиялар</a:t>
              </a:r>
              <a:endParaRPr lang="ru-RU" b="1">
                <a:solidFill>
                  <a:srgbClr val="161616"/>
                </a:solidFill>
                <a:latin typeface="Arial" charset="0"/>
              </a:endParaRPr>
            </a:p>
          </p:txBody>
        </p:sp>
        <p:sp>
          <p:nvSpPr>
            <p:cNvPr id="46" name="Rectangle 16"/>
            <p:cNvSpPr>
              <a:spLocks noChangeArrowheads="1"/>
            </p:cNvSpPr>
            <p:nvPr/>
          </p:nvSpPr>
          <p:spPr bwMode="auto">
            <a:xfrm>
              <a:off x="3152" y="1694"/>
              <a:ext cx="1906" cy="953"/>
            </a:xfrm>
            <a:prstGeom prst="rect">
              <a:avLst/>
            </a:prstGeom>
            <a:solidFill>
              <a:srgbClr val="FFFFFF"/>
            </a:solidFill>
            <a:ln w="9525">
              <a:solidFill>
                <a:srgbClr val="000000"/>
              </a:solidFill>
              <a:miter lim="800000"/>
              <a:headEnd/>
              <a:tailEnd/>
            </a:ln>
          </p:spPr>
          <p:txBody>
            <a:bodyPr/>
            <a:lstStyle/>
            <a:p>
              <a:pPr algn="ctr"/>
              <a:r>
                <a:rPr lang="uz-Cyrl-UZ">
                  <a:solidFill>
                    <a:srgbClr val="161616"/>
                  </a:solidFill>
                  <a:latin typeface="Times New Roman" pitchFamily="18" charset="0"/>
                </a:rPr>
                <a:t>Давлат пенсия таъминоти олиш хукукига эга булмаган кекса ва мехнатга лаёкатсиз фукароларга нафака</a:t>
              </a:r>
              <a:endParaRPr lang="ru-RU" b="1">
                <a:solidFill>
                  <a:srgbClr val="161616"/>
                </a:solidFill>
                <a:latin typeface="Arial" charset="0"/>
              </a:endParaRPr>
            </a:p>
          </p:txBody>
        </p:sp>
        <p:sp>
          <p:nvSpPr>
            <p:cNvPr id="47" name="Rectangle 17"/>
            <p:cNvSpPr>
              <a:spLocks noChangeArrowheads="1"/>
            </p:cNvSpPr>
            <p:nvPr/>
          </p:nvSpPr>
          <p:spPr bwMode="auto">
            <a:xfrm>
              <a:off x="3152" y="2750"/>
              <a:ext cx="1906" cy="1088"/>
            </a:xfrm>
            <a:prstGeom prst="rect">
              <a:avLst/>
            </a:prstGeom>
            <a:solidFill>
              <a:srgbClr val="FFFFFF"/>
            </a:solidFill>
            <a:ln w="9525">
              <a:solidFill>
                <a:srgbClr val="000000"/>
              </a:solidFill>
              <a:miter lim="800000"/>
              <a:headEnd/>
              <a:tailEnd/>
            </a:ln>
          </p:spPr>
          <p:txBody>
            <a:bodyPr/>
            <a:lstStyle/>
            <a:p>
              <a:pPr algn="ctr"/>
              <a:r>
                <a:rPr lang="uz-Cyrl-UZ" sz="1600">
                  <a:solidFill>
                    <a:srgbClr val="161616"/>
                  </a:solidFill>
                  <a:latin typeface="Times New Roman" pitchFamily="18" charset="0"/>
                </a:rPr>
                <a:t>қонун хужжатларига мувофик жамгарма маблагларидан молиялаштириладиган бошка компенсация туловлари тулаш учун</a:t>
              </a:r>
            </a:p>
            <a:p>
              <a:pPr algn="ctr"/>
              <a:endParaRPr lang="ru-RU" b="1">
                <a:solidFill>
                  <a:srgbClr val="161616"/>
                </a:solidFill>
                <a:latin typeface="Arial" charset="0"/>
              </a:endParaRPr>
            </a:p>
          </p:txBody>
        </p:sp>
        <p:sp>
          <p:nvSpPr>
            <p:cNvPr id="48" name="Line 18"/>
            <p:cNvSpPr>
              <a:spLocks noChangeShapeType="1"/>
            </p:cNvSpPr>
            <p:nvPr/>
          </p:nvSpPr>
          <p:spPr bwMode="auto">
            <a:xfrm>
              <a:off x="476" y="572"/>
              <a:ext cx="0" cy="3357"/>
            </a:xfrm>
            <a:prstGeom prst="line">
              <a:avLst/>
            </a:prstGeom>
            <a:noFill/>
            <a:ln w="9525">
              <a:solidFill>
                <a:srgbClr val="000000"/>
              </a:solidFill>
              <a:round/>
              <a:headEnd/>
              <a:tailEnd/>
            </a:ln>
            <a:effectLst/>
          </p:spPr>
          <p:txBody>
            <a:bodyPr/>
            <a:lstStyle/>
            <a:p>
              <a:pPr>
                <a:defRPr/>
              </a:pPr>
              <a:endParaRPr lang="ru-RU">
                <a:solidFill>
                  <a:schemeClr val="accent4">
                    <a:lumMod val="10000"/>
                  </a:schemeClr>
                </a:solidFill>
              </a:endParaRPr>
            </a:p>
          </p:txBody>
        </p:sp>
        <p:sp>
          <p:nvSpPr>
            <p:cNvPr id="49" name="Line 19"/>
            <p:cNvSpPr>
              <a:spLocks noChangeShapeType="1"/>
            </p:cNvSpPr>
            <p:nvPr/>
          </p:nvSpPr>
          <p:spPr bwMode="auto">
            <a:xfrm>
              <a:off x="5375" y="572"/>
              <a:ext cx="0" cy="2768"/>
            </a:xfrm>
            <a:prstGeom prst="line">
              <a:avLst/>
            </a:prstGeom>
            <a:noFill/>
            <a:ln w="9525">
              <a:solidFill>
                <a:srgbClr val="000000"/>
              </a:solidFill>
              <a:round/>
              <a:headEnd/>
              <a:tailEnd/>
            </a:ln>
            <a:effectLst/>
          </p:spPr>
          <p:txBody>
            <a:bodyPr/>
            <a:lstStyle/>
            <a:p>
              <a:pPr>
                <a:defRPr/>
              </a:pPr>
              <a:endParaRPr lang="ru-RU">
                <a:solidFill>
                  <a:schemeClr val="accent4">
                    <a:lumMod val="10000"/>
                  </a:schemeClr>
                </a:solidFill>
              </a:endParaRPr>
            </a:p>
          </p:txBody>
        </p:sp>
        <p:sp>
          <p:nvSpPr>
            <p:cNvPr id="50" name="Line 20"/>
            <p:cNvSpPr>
              <a:spLocks noChangeShapeType="1"/>
            </p:cNvSpPr>
            <p:nvPr/>
          </p:nvSpPr>
          <p:spPr bwMode="auto">
            <a:xfrm>
              <a:off x="476" y="3914"/>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1" name="Line 21"/>
            <p:cNvSpPr>
              <a:spLocks noChangeShapeType="1"/>
            </p:cNvSpPr>
            <p:nvPr/>
          </p:nvSpPr>
          <p:spPr bwMode="auto">
            <a:xfrm>
              <a:off x="476" y="2659"/>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2" name="Line 22"/>
            <p:cNvSpPr>
              <a:spLocks noChangeShapeType="1"/>
            </p:cNvSpPr>
            <p:nvPr/>
          </p:nvSpPr>
          <p:spPr bwMode="auto">
            <a:xfrm>
              <a:off x="476" y="3294"/>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3" name="Line 23"/>
            <p:cNvSpPr>
              <a:spLocks noChangeShapeType="1"/>
            </p:cNvSpPr>
            <p:nvPr/>
          </p:nvSpPr>
          <p:spPr bwMode="auto">
            <a:xfrm>
              <a:off x="476" y="2251"/>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4" name="Line 24"/>
            <p:cNvSpPr>
              <a:spLocks noChangeShapeType="1"/>
            </p:cNvSpPr>
            <p:nvPr/>
          </p:nvSpPr>
          <p:spPr bwMode="auto">
            <a:xfrm>
              <a:off x="476" y="1842"/>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5" name="Line 25"/>
            <p:cNvSpPr>
              <a:spLocks noChangeShapeType="1"/>
            </p:cNvSpPr>
            <p:nvPr/>
          </p:nvSpPr>
          <p:spPr bwMode="auto">
            <a:xfrm>
              <a:off x="476" y="1434"/>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6" name="Line 26"/>
            <p:cNvSpPr>
              <a:spLocks noChangeShapeType="1"/>
            </p:cNvSpPr>
            <p:nvPr/>
          </p:nvSpPr>
          <p:spPr bwMode="auto">
            <a:xfrm>
              <a:off x="476" y="981"/>
              <a:ext cx="272"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7" name="Line 27"/>
            <p:cNvSpPr>
              <a:spLocks noChangeShapeType="1"/>
            </p:cNvSpPr>
            <p:nvPr/>
          </p:nvSpPr>
          <p:spPr bwMode="auto">
            <a:xfrm flipH="1">
              <a:off x="5057" y="1162"/>
              <a:ext cx="317"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8" name="Line 28"/>
            <p:cNvSpPr>
              <a:spLocks noChangeShapeType="1"/>
            </p:cNvSpPr>
            <p:nvPr/>
          </p:nvSpPr>
          <p:spPr bwMode="auto">
            <a:xfrm flipH="1">
              <a:off x="5042" y="2160"/>
              <a:ext cx="317"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sp>
          <p:nvSpPr>
            <p:cNvPr id="59" name="Line 29"/>
            <p:cNvSpPr>
              <a:spLocks noChangeShapeType="1"/>
            </p:cNvSpPr>
            <p:nvPr/>
          </p:nvSpPr>
          <p:spPr bwMode="auto">
            <a:xfrm flipH="1">
              <a:off x="5057" y="3339"/>
              <a:ext cx="317" cy="0"/>
            </a:xfrm>
            <a:prstGeom prst="line">
              <a:avLst/>
            </a:prstGeom>
            <a:noFill/>
            <a:ln w="9525">
              <a:solidFill>
                <a:srgbClr val="000000"/>
              </a:solidFill>
              <a:round/>
              <a:headEnd/>
              <a:tailEnd type="triangle" w="med" len="med"/>
            </a:ln>
            <a:effectLst/>
          </p:spPr>
          <p:txBody>
            <a:bodyPr/>
            <a:lstStyle/>
            <a:p>
              <a:pPr>
                <a:defRPr/>
              </a:pPr>
              <a:endParaRPr lang="ru-RU">
                <a:solidFill>
                  <a:schemeClr val="accent4">
                    <a:lumMod val="10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14"/>
            <a:ext cx="8229600" cy="1399032"/>
          </a:xfrm>
        </p:spPr>
        <p:txBody>
          <a:bodyPr>
            <a:normAutofit/>
          </a:bodyPr>
          <a:lstStyle/>
          <a:p>
            <a:r>
              <a:rPr lang="uz-Cyrl-UZ" sz="2400" b="1" dirty="0" smtClean="0"/>
              <a:t>Молия вазирлиги ҳузуридаги бюджетдан ташқари Пенсия жамғармаси харажатларининг асосий кўрсаткичлари</a:t>
            </a:r>
            <a:r>
              <a:rPr lang="ru-RU" sz="2400" dirty="0" smtClean="0"/>
              <a:t> </a:t>
            </a:r>
            <a:endParaRPr lang="ru-RU" sz="2400" dirty="0"/>
          </a:p>
        </p:txBody>
      </p:sp>
      <p:graphicFrame>
        <p:nvGraphicFramePr>
          <p:cNvPr id="4" name="Таблица 3"/>
          <p:cNvGraphicFramePr>
            <a:graphicFrameLocks noGrp="1"/>
          </p:cNvGraphicFramePr>
          <p:nvPr/>
        </p:nvGraphicFramePr>
        <p:xfrm>
          <a:off x="357157" y="1428736"/>
          <a:ext cx="8501124" cy="5170179"/>
        </p:xfrm>
        <a:graphic>
          <a:graphicData uri="http://schemas.openxmlformats.org/drawingml/2006/table">
            <a:tbl>
              <a:tblPr/>
              <a:tblGrid>
                <a:gridCol w="1097029"/>
                <a:gridCol w="3332128"/>
                <a:gridCol w="1428760"/>
                <a:gridCol w="1357322"/>
                <a:gridCol w="1285885"/>
              </a:tblGrid>
              <a:tr h="420396">
                <a:tc rowSpan="2">
                  <a:txBody>
                    <a:bodyPr/>
                    <a:lstStyle/>
                    <a:p>
                      <a:pPr>
                        <a:lnSpc>
                          <a:spcPct val="115000"/>
                        </a:lnSpc>
                        <a:spcAft>
                          <a:spcPts val="1000"/>
                        </a:spcAft>
                      </a:pPr>
                      <a:r>
                        <a:rPr lang="uz-Cyrl-UZ" sz="1800" b="1">
                          <a:latin typeface="Calibri"/>
                          <a:ea typeface="MS Mincho"/>
                          <a:cs typeface="Times New Roman"/>
                        </a:rPr>
                        <a:t>т/р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1000"/>
                        </a:spcAft>
                      </a:pPr>
                      <a:r>
                        <a:rPr lang="ru-RU" sz="1800" b="1">
                          <a:latin typeface="Calibri"/>
                          <a:ea typeface="MS Mincho"/>
                          <a:cs typeface="Times New Roman"/>
                        </a:rPr>
                        <a:t>Кўрсаткичлар</a:t>
                      </a:r>
                      <a:endParaRPr lang="ru-RU" sz="1800">
                        <a:latin typeface="Calibri"/>
                        <a:ea typeface="MS Mincho"/>
                        <a:cs typeface="Times New Roman"/>
                      </a:endParaRPr>
                    </a:p>
                    <a:p>
                      <a:pPr>
                        <a:lnSpc>
                          <a:spcPct val="115000"/>
                        </a:lnSpc>
                        <a:spcAft>
                          <a:spcPts val="1000"/>
                        </a:spcAft>
                      </a:pPr>
                      <a:r>
                        <a:rPr lang="uz-Cyrl-UZ" sz="1800" b="1">
                          <a:latin typeface="Calibri"/>
                          <a:ea typeface="MS Mincho"/>
                          <a:cs typeface="Times New Roman"/>
                        </a:rPr>
                        <a:t>таркиби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1000"/>
                        </a:spcAft>
                      </a:pPr>
                      <a:r>
                        <a:rPr lang="ru-RU" sz="1800" b="1">
                          <a:latin typeface="Calibri"/>
                          <a:ea typeface="MS Mincho"/>
                          <a:cs typeface="Times New Roman"/>
                        </a:rPr>
                        <a:t>Млн. сўмда</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634353">
                <a:tc vMerge="1">
                  <a:txBody>
                    <a:bodyPr/>
                    <a:lstStyle/>
                    <a:p>
                      <a:endParaRPr lang="ru-RU"/>
                    </a:p>
                  </a:txBody>
                  <a:tcPr/>
                </a:tc>
                <a:tc vMerge="1">
                  <a:txBody>
                    <a:bodyPr/>
                    <a:lstStyle/>
                    <a:p>
                      <a:endParaRPr lang="ru-RU"/>
                    </a:p>
                  </a:txBody>
                  <a:tcPr/>
                </a:tc>
                <a:tc>
                  <a:txBody>
                    <a:bodyPr/>
                    <a:lstStyle/>
                    <a:p>
                      <a:pPr>
                        <a:lnSpc>
                          <a:spcPct val="115000"/>
                        </a:lnSpc>
                        <a:spcAft>
                          <a:spcPts val="1000"/>
                        </a:spcAft>
                      </a:pPr>
                      <a:r>
                        <a:rPr lang="uz-Cyrl-UZ" sz="1800" b="1">
                          <a:latin typeface="Calibri"/>
                          <a:ea typeface="MS Mincho"/>
                          <a:cs typeface="Times New Roman"/>
                        </a:rPr>
                        <a:t>2010 йилда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a:latin typeface="Calibri"/>
                          <a:ea typeface="MS Mincho"/>
                          <a:cs typeface="Times New Roman"/>
                        </a:rPr>
                        <a:t>20</a:t>
                      </a:r>
                      <a:r>
                        <a:rPr lang="uz-Cyrl-UZ" sz="1800" b="1">
                          <a:latin typeface="Calibri"/>
                          <a:ea typeface="MS Mincho"/>
                          <a:cs typeface="Times New Roman"/>
                        </a:rPr>
                        <a:t>11</a:t>
                      </a:r>
                      <a:r>
                        <a:rPr lang="ru-RU" sz="1800" b="1">
                          <a:latin typeface="Calibri"/>
                          <a:ea typeface="MS Mincho"/>
                          <a:cs typeface="Times New Roman"/>
                        </a:rPr>
                        <a:t> йилда</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a:latin typeface="Calibri"/>
                          <a:ea typeface="MS Mincho"/>
                          <a:cs typeface="Times New Roman"/>
                        </a:rPr>
                        <a:t>2012 йилда</a:t>
                      </a:r>
                      <a:endParaRPr lang="ru-RU" sz="180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771">
                <a:tc>
                  <a:txBody>
                    <a:bodyPr/>
                    <a:lstStyle/>
                    <a:p>
                      <a:pPr>
                        <a:lnSpc>
                          <a:spcPct val="115000"/>
                        </a:lnSpc>
                      </a:pPr>
                      <a:endParaRPr lang="ru-RU" sz="1800">
                        <a:latin typeface="Calibri"/>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a:latin typeface="Calibri"/>
                          <a:ea typeface="MS Mincho"/>
                          <a:cs typeface="Times New Roman"/>
                        </a:rPr>
                        <a:t>Харажатлар барчаси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5 326 015,7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6 144 391,7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dirty="0" smtClean="0">
                          <a:latin typeface="Calibri"/>
                          <a:ea typeface="MS Mincho"/>
                          <a:cs typeface="Times New Roman"/>
                        </a:rPr>
                        <a:t>   8065,4</a:t>
                      </a:r>
                      <a:endParaRPr lang="ru-RU" sz="18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3724">
                <a:tc>
                  <a:txBody>
                    <a:bodyPr/>
                    <a:lstStyle/>
                    <a:p>
                      <a:pPr>
                        <a:lnSpc>
                          <a:spcPct val="115000"/>
                        </a:lnSpc>
                        <a:spcAft>
                          <a:spcPts val="1000"/>
                        </a:spcAft>
                      </a:pPr>
                      <a:r>
                        <a:rPr lang="ru-RU" sz="1800" b="1">
                          <a:latin typeface="Calibri"/>
                          <a:ea typeface="MS Mincho"/>
                          <a:cs typeface="Times New Roman"/>
                        </a:rPr>
                        <a:t>1.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a:latin typeface="Calibri"/>
                          <a:ea typeface="MS Mincho"/>
                          <a:cs typeface="Times New Roman"/>
                        </a:rPr>
                        <a:t>Ишламаётган пенсионерларга пенсия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5 000 900,0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5 862 700,0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dirty="0" smtClean="0">
                          <a:latin typeface="Calibri"/>
                          <a:ea typeface="MS Mincho"/>
                          <a:cs typeface="Times New Roman"/>
                        </a:rPr>
                        <a:t>   7246,0</a:t>
                      </a:r>
                      <a:endParaRPr lang="ru-RU" sz="18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5720">
                <a:tc>
                  <a:txBody>
                    <a:bodyPr/>
                    <a:lstStyle/>
                    <a:p>
                      <a:pPr>
                        <a:lnSpc>
                          <a:spcPct val="115000"/>
                        </a:lnSpc>
                        <a:spcAft>
                          <a:spcPts val="1000"/>
                        </a:spcAft>
                      </a:pPr>
                      <a:r>
                        <a:rPr lang="ru-RU" sz="1800" b="1">
                          <a:latin typeface="Calibri"/>
                          <a:ea typeface="MS Mincho"/>
                          <a:cs typeface="Times New Roman"/>
                        </a:rPr>
                        <a:t>2.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a:latin typeface="Calibri"/>
                          <a:ea typeface="MS Mincho"/>
                          <a:cs typeface="Times New Roman"/>
                        </a:rPr>
                        <a:t>Ишлаётган пенсионерларга пенсия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291 300,0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278 900,0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dirty="0" smtClean="0">
                          <a:latin typeface="Calibri"/>
                          <a:ea typeface="MS Mincho"/>
                          <a:cs typeface="Times New Roman"/>
                        </a:rPr>
                        <a:t>   290,9</a:t>
                      </a:r>
                      <a:endParaRPr lang="ru-RU" sz="18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5091">
                <a:tc>
                  <a:txBody>
                    <a:bodyPr/>
                    <a:lstStyle/>
                    <a:p>
                      <a:pPr>
                        <a:lnSpc>
                          <a:spcPct val="115000"/>
                        </a:lnSpc>
                        <a:spcAft>
                          <a:spcPts val="1000"/>
                        </a:spcAft>
                      </a:pPr>
                      <a:r>
                        <a:rPr lang="ru-RU" sz="1800" b="1">
                          <a:latin typeface="Calibri"/>
                          <a:ea typeface="MS Mincho"/>
                          <a:cs typeface="Times New Roman"/>
                        </a:rPr>
                        <a:t>3.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Дафн этиш маросими бўйича нафақа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12 000,0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700,0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dirty="0" smtClean="0">
                          <a:latin typeface="Calibri"/>
                          <a:ea typeface="MS Mincho"/>
                          <a:cs typeface="Times New Roman"/>
                        </a:rPr>
                        <a:t>   12,8</a:t>
                      </a:r>
                      <a:endParaRPr lang="ru-RU" sz="18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5720">
                <a:tc>
                  <a:txBody>
                    <a:bodyPr/>
                    <a:lstStyle/>
                    <a:p>
                      <a:pPr>
                        <a:lnSpc>
                          <a:spcPct val="115000"/>
                        </a:lnSpc>
                        <a:spcAft>
                          <a:spcPts val="1000"/>
                        </a:spcAft>
                      </a:pPr>
                      <a:r>
                        <a:rPr lang="ru-RU" sz="1800" b="1">
                          <a:latin typeface="Calibri"/>
                          <a:ea typeface="MS Mincho"/>
                          <a:cs typeface="Times New Roman"/>
                        </a:rPr>
                        <a:t>4.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a:latin typeface="Calibri"/>
                          <a:ea typeface="MS Mincho"/>
                          <a:cs typeface="Times New Roman"/>
                        </a:rPr>
                        <a:t>Бошқа харажатлар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1 200,0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1 600,0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dirty="0" smtClean="0">
                          <a:latin typeface="Calibri"/>
                          <a:ea typeface="MS Mincho"/>
                          <a:cs typeface="Times New Roman"/>
                        </a:rPr>
                        <a:t>   1,8</a:t>
                      </a:r>
                      <a:endParaRPr lang="ru-RU" sz="18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4353">
                <a:tc>
                  <a:txBody>
                    <a:bodyPr/>
                    <a:lstStyle/>
                    <a:p>
                      <a:pPr>
                        <a:lnSpc>
                          <a:spcPct val="115000"/>
                        </a:lnSpc>
                        <a:spcAft>
                          <a:spcPts val="1000"/>
                        </a:spcAft>
                      </a:pPr>
                      <a:r>
                        <a:rPr lang="ru-RU" sz="1800" b="1">
                          <a:latin typeface="Calibri"/>
                          <a:ea typeface="MS Mincho"/>
                          <a:cs typeface="Times New Roman"/>
                        </a:rPr>
                        <a:t>5.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2011 йил якунига қолдиқ маблағ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20 615,7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uz-Cyrl-UZ" sz="1800" b="1">
                          <a:latin typeface="Calibri"/>
                          <a:ea typeface="MS Mincho"/>
                          <a:cs typeface="Times New Roman"/>
                        </a:rPr>
                        <a:t>491,7 </a:t>
                      </a:r>
                      <a:endParaRPr lang="ru-RU" sz="1800">
                        <a:latin typeface="Calibri"/>
                        <a:ea typeface="MS Mincho"/>
                        <a:cs typeface="Times New Roman"/>
                      </a:endParaRPr>
                    </a:p>
                  </a:txBody>
                  <a:tcPr marL="64168" marR="64168" marT="32084" marB="320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1800" b="1" dirty="0" smtClean="0">
                          <a:latin typeface="Calibri"/>
                          <a:ea typeface="MS Mincho"/>
                          <a:cs typeface="Times New Roman"/>
                        </a:rPr>
                        <a:t>   513,9</a:t>
                      </a:r>
                      <a:endParaRPr lang="ru-RU" sz="1800" dirty="0">
                        <a:latin typeface="Calibri"/>
                        <a:ea typeface="MS Mincho"/>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Режа:</a:t>
            </a:r>
            <a:endParaRPr lang="ru-RU" dirty="0"/>
          </a:p>
        </p:txBody>
      </p:sp>
      <p:sp>
        <p:nvSpPr>
          <p:cNvPr id="3" name="Содержимое 2"/>
          <p:cNvSpPr>
            <a:spLocks noGrp="1"/>
          </p:cNvSpPr>
          <p:nvPr>
            <p:ph idx="1"/>
          </p:nvPr>
        </p:nvSpPr>
        <p:spPr/>
        <p:txBody>
          <a:bodyPr>
            <a:normAutofit fontScale="92500" lnSpcReduction="10000"/>
          </a:bodyPr>
          <a:lstStyle/>
          <a:p>
            <a:pPr marL="609600" indent="-609600">
              <a:buFontTx/>
              <a:buAutoNum type="arabicPeriod"/>
            </a:pPr>
            <a:r>
              <a:rPr lang="uz-Cyrl-UZ" b="1" dirty="0" smtClean="0"/>
              <a:t>Давлат пенсия таъминотининг ижтимоий аҳамияти ва объектив зарурлиги.</a:t>
            </a:r>
          </a:p>
          <a:p>
            <a:pPr marL="609600" indent="-609600">
              <a:buFontTx/>
              <a:buAutoNum type="arabicPeriod"/>
            </a:pPr>
            <a:r>
              <a:rPr lang="uz-Cyrl-UZ" b="1" dirty="0" smtClean="0"/>
              <a:t>Ўзбекистон Республикаси</a:t>
            </a:r>
            <a:r>
              <a:rPr lang="ru-RU" b="1" dirty="0" err="1" smtClean="0"/>
              <a:t>нинг</a:t>
            </a:r>
            <a:r>
              <a:rPr lang="ru-RU" b="1" dirty="0" smtClean="0"/>
              <a:t/>
            </a:r>
            <a:br>
              <a:rPr lang="ru-RU" b="1" dirty="0" smtClean="0"/>
            </a:br>
            <a:r>
              <a:rPr lang="uz-Cyrl-UZ" b="1" dirty="0" smtClean="0"/>
              <a:t>Пенсия тизимини мувофиқлаштирувчи меъёрий хужжатлар</a:t>
            </a:r>
          </a:p>
          <a:p>
            <a:pPr marL="609600" indent="-609600">
              <a:buFontTx/>
              <a:buAutoNum type="arabicPeriod"/>
            </a:pPr>
            <a:r>
              <a:rPr lang="uz-Cyrl-UZ" b="1" dirty="0" smtClean="0"/>
              <a:t>Давлат пенсия турлари ва уларни тайинлаш шартлари.</a:t>
            </a:r>
          </a:p>
          <a:p>
            <a:pPr marL="609600" indent="-609600">
              <a:buFontTx/>
              <a:buAutoNum type="arabicPeriod"/>
            </a:pPr>
            <a:r>
              <a:rPr lang="uz-Cyrl-UZ" b="1" dirty="0" smtClean="0"/>
              <a:t>Бюджетдан ташқари Пенсия жамғармаси даромадлари ва харажатлари.</a:t>
            </a:r>
          </a:p>
          <a:p>
            <a:pPr marL="609600" indent="-609600">
              <a:buFontTx/>
              <a:buAutoNum type="arabicPeriod"/>
            </a:pPr>
            <a:endParaRPr lang="ru-RU" b="1"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Font typeface="Wingdings" pitchFamily="2" charset="2"/>
              <a:buNone/>
            </a:pPr>
            <a:endParaRPr lang="uz-Cyrl-UZ" b="1" dirty="0" smtClean="0"/>
          </a:p>
          <a:p>
            <a:pPr>
              <a:buFont typeface="Wingdings" pitchFamily="2" charset="2"/>
              <a:buNone/>
            </a:pPr>
            <a:r>
              <a:rPr lang="uz-Cyrl-UZ" b="1" dirty="0" smtClean="0"/>
              <a:t>       Пенсия</a:t>
            </a:r>
            <a:r>
              <a:rPr lang="uz-Cyrl-UZ" dirty="0" smtClean="0"/>
              <a:t> – бу ишчи ходимнинг меҳнат фаолияти давридаги меҳнат маошининг муайян бир қисми бўлиб, у мажбурий (ёки кўнгилли) равишдаги суғурта тўловлари орқали Пенсия жамғармасига заҳира қилиниб борилган ва қарилик ёши, ёки бошқа қонунда белгиланган сабаблар асосида пул шаклида тўланадиган маблағлар хисобланади.</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161242"/>
          </a:xfrm>
        </p:spPr>
        <p:txBody>
          <a:bodyPr>
            <a:normAutofit fontScale="90000"/>
          </a:bodyPr>
          <a:lstStyle/>
          <a:p>
            <a:r>
              <a:rPr lang="ru-RU" b="1" dirty="0" smtClean="0"/>
              <a:t>Пенсия </a:t>
            </a:r>
            <a:r>
              <a:rPr lang="ru-RU" b="1" dirty="0" err="1" smtClean="0"/>
              <a:t>тизимининг</a:t>
            </a:r>
            <a:r>
              <a:rPr lang="ru-RU" b="1" dirty="0" smtClean="0"/>
              <a:t> и</a:t>
            </a:r>
            <a:r>
              <a:rPr lang="uz-Cyrl-UZ" b="1" dirty="0" smtClean="0"/>
              <a:t>қ</a:t>
            </a:r>
            <a:r>
              <a:rPr lang="ru-RU" b="1" dirty="0" err="1" smtClean="0"/>
              <a:t>тисодий</a:t>
            </a:r>
            <a:r>
              <a:rPr lang="ru-RU" b="1" dirty="0" smtClean="0"/>
              <a:t> функция</a:t>
            </a:r>
            <a:r>
              <a:rPr lang="uz-Cyrl-UZ" b="1" dirty="0" smtClean="0"/>
              <a:t>лари</a:t>
            </a:r>
            <a:endParaRPr lang="ru-RU" dirty="0"/>
          </a:p>
        </p:txBody>
      </p:sp>
      <p:sp>
        <p:nvSpPr>
          <p:cNvPr id="3" name="Содержимое 2"/>
          <p:cNvSpPr>
            <a:spLocks noGrp="1"/>
          </p:cNvSpPr>
          <p:nvPr>
            <p:ph idx="1"/>
          </p:nvPr>
        </p:nvSpPr>
        <p:spPr>
          <a:xfrm>
            <a:off x="457200" y="1500174"/>
            <a:ext cx="8229600" cy="4572000"/>
          </a:xfrm>
        </p:spPr>
        <p:txBody>
          <a:bodyPr>
            <a:noAutofit/>
          </a:bodyPr>
          <a:lstStyle/>
          <a:p>
            <a:pPr marL="609600" indent="-609600">
              <a:buFont typeface="Wingdings" pitchFamily="2" charset="2"/>
              <a:buNone/>
            </a:pPr>
            <a:r>
              <a:rPr lang="uz-Cyrl-UZ" sz="2400" dirty="0" smtClean="0"/>
              <a:t>1.Фуқароларнинг меҳнат фаолиятини ва стажинининг давомийлигини белгилаб бориш.</a:t>
            </a:r>
          </a:p>
          <a:p>
            <a:pPr marL="609600" indent="-609600">
              <a:buFont typeface="Wingdings" pitchFamily="2" charset="2"/>
              <a:buNone/>
            </a:pPr>
            <a:r>
              <a:rPr lang="uz-Cyrl-UZ" sz="2400" dirty="0" smtClean="0"/>
              <a:t>2. Меҳнат қонунчилиги ижро этиш ва назорат қилиш.</a:t>
            </a:r>
            <a:r>
              <a:rPr lang="ru-RU" sz="2400" dirty="0" smtClean="0"/>
              <a:t> </a:t>
            </a:r>
            <a:endParaRPr lang="uz-Cyrl-UZ" sz="2400" dirty="0" smtClean="0"/>
          </a:p>
          <a:p>
            <a:pPr marL="609600" indent="-609600">
              <a:buFont typeface="Wingdings" pitchFamily="2" charset="2"/>
              <a:buNone/>
            </a:pPr>
            <a:r>
              <a:rPr lang="uz-Cyrl-UZ" sz="2400" dirty="0" smtClean="0"/>
              <a:t>3. Жамғарилиб бориладиган суғурта маблағларини хисобга олиш ва уларни тақсимлаш.</a:t>
            </a:r>
          </a:p>
          <a:p>
            <a:pPr marL="609600" indent="-609600">
              <a:buFont typeface="Wingdings" pitchFamily="2" charset="2"/>
              <a:buNone/>
            </a:pPr>
            <a:r>
              <a:rPr lang="uz-Cyrl-UZ" sz="2400" dirty="0" smtClean="0"/>
              <a:t>4.Пенсия тўловларини расмийлаштириш ва маблағларни сақлаш ва пул тўловларини эгаларига</a:t>
            </a:r>
            <a:r>
              <a:rPr lang="ru-RU" sz="2400" dirty="0" smtClean="0"/>
              <a:t> </a:t>
            </a:r>
            <a:r>
              <a:rPr lang="uz-Cyrl-UZ" sz="2400" dirty="0" smtClean="0"/>
              <a:t>етқазиб бериш.</a:t>
            </a:r>
            <a:r>
              <a:rPr lang="ru-RU" sz="2400" dirty="0" smtClean="0"/>
              <a:t> </a:t>
            </a:r>
            <a:endParaRPr lang="uz-Cyrl-UZ" sz="2400" dirty="0" smtClean="0"/>
          </a:p>
          <a:p>
            <a:pPr marL="609600" indent="-609600" algn="ctr">
              <a:buFont typeface="Wingdings" pitchFamily="2" charset="2"/>
              <a:buNone/>
            </a:pPr>
            <a:r>
              <a:rPr lang="uz-Cyrl-UZ" sz="2400" dirty="0" smtClean="0"/>
              <a:t> </a:t>
            </a:r>
            <a:r>
              <a:rPr lang="uz-Cyrl-UZ" sz="2400" b="1" dirty="0" smtClean="0"/>
              <a:t>Бу функциялар пенсия таъминотининг муайян ва фақат шу тизимга хос функциялари хисобланади.</a:t>
            </a:r>
            <a:endParaRPr lang="ru-RU" sz="2400" b="1" dirty="0" smtClean="0"/>
          </a:p>
          <a:p>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z-Cyrl-UZ" b="1" dirty="0" smtClean="0"/>
              <a:t>Пенсия таъминотининг асосий функцияси</a:t>
            </a:r>
            <a:endParaRPr lang="ru-RU" dirty="0"/>
          </a:p>
        </p:txBody>
      </p:sp>
      <p:sp>
        <p:nvSpPr>
          <p:cNvPr id="3" name="Содержимое 2"/>
          <p:cNvSpPr>
            <a:spLocks noGrp="1"/>
          </p:cNvSpPr>
          <p:nvPr>
            <p:ph idx="1"/>
          </p:nvPr>
        </p:nvSpPr>
        <p:spPr/>
        <p:txBody>
          <a:bodyPr>
            <a:normAutofit fontScale="77500" lnSpcReduction="20000"/>
          </a:bodyPr>
          <a:lstStyle/>
          <a:p>
            <a:pPr>
              <a:buFont typeface="Wingdings" pitchFamily="2" charset="2"/>
              <a:buNone/>
            </a:pPr>
            <a:r>
              <a:rPr lang="uz-Cyrl-UZ" sz="3600" dirty="0" smtClean="0"/>
              <a:t> Жамиятдаги  ишга лаёқатли ва лаёқатсизлар  ҳамда ёш ва кекса авлодлар ўртасида вужудга келган қарамақаршиликларни бартараф этувчи асосий омил сифатида амал қилади.</a:t>
            </a:r>
            <a:r>
              <a:rPr lang="ru-RU" sz="3600" dirty="0" smtClean="0"/>
              <a:t> </a:t>
            </a:r>
            <a:endParaRPr lang="uz-Cyrl-UZ" sz="3600" dirty="0" smtClean="0"/>
          </a:p>
          <a:p>
            <a:pPr>
              <a:buFont typeface="Wingdings" pitchFamily="2" charset="2"/>
              <a:buNone/>
            </a:pPr>
            <a:r>
              <a:rPr lang="uz-Cyrl-UZ" sz="3600" dirty="0" smtClean="0"/>
              <a:t>  </a:t>
            </a:r>
          </a:p>
          <a:p>
            <a:pPr algn="ctr">
              <a:buFont typeface="Wingdings" pitchFamily="2" charset="2"/>
              <a:buNone/>
            </a:pPr>
            <a:r>
              <a:rPr lang="uz-Cyrl-UZ" dirty="0" smtClean="0"/>
              <a:t>     Пенсия таъминотининг ушбу муайян функцияси ўз ичига - жамиятда моддий ва манъавий бойликларни яратувчилар ва меҳнатга лаёқатини йўқотганлар</a:t>
            </a:r>
            <a:r>
              <a:rPr lang="ru-RU" dirty="0" smtClean="0"/>
              <a:t> </a:t>
            </a:r>
            <a:r>
              <a:rPr lang="uz-Cyrl-UZ" dirty="0" smtClean="0"/>
              <a:t>ўртасидаги иқтисодий манфаатларни уйғунлантиришни</a:t>
            </a:r>
            <a:r>
              <a:rPr lang="uz-Cyrl-UZ" sz="3600" dirty="0" smtClean="0"/>
              <a:t> </a:t>
            </a:r>
            <a:r>
              <a:rPr lang="uz-Cyrl-UZ" dirty="0" smtClean="0"/>
              <a:t>қамраб олади.</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28600" y="533400"/>
            <a:ext cx="8915400" cy="1600200"/>
          </a:xfrm>
        </p:spPr>
        <p:txBody>
          <a:bodyPr>
            <a:normAutofit fontScale="90000"/>
          </a:bodyPr>
          <a:lstStyle/>
          <a:p>
            <a:pPr eaLnBrk="1" hangingPunct="1">
              <a:defRPr/>
            </a:pPr>
            <a:r>
              <a:rPr lang="uz-Cyrl-UZ" sz="2400" dirty="0" smtClean="0">
                <a:solidFill>
                  <a:srgbClr val="0000FF"/>
                </a:solidFill>
              </a:rPr>
              <a:t>Фуқароларнинг давлат пенсия таъминоти тўғрисидаги қонун 1993 йил 3 сентябрда қабул қилинган бўлиб, кейинги давр мобайнида 10 дан ортиқ қўшимча ва ўзгартиришлар киритилган. Унда </a:t>
            </a:r>
            <a:r>
              <a:rPr lang="uz-Cyrl-UZ" sz="2400" dirty="0" smtClean="0">
                <a:solidFill>
                  <a:srgbClr val="FF0000"/>
                </a:solidFill>
              </a:rPr>
              <a:t>қуйидаги қоидалар</a:t>
            </a:r>
            <a:r>
              <a:rPr lang="uz-Cyrl-UZ" sz="2400" dirty="0" smtClean="0">
                <a:solidFill>
                  <a:srgbClr val="0000FF"/>
                </a:solidFill>
              </a:rPr>
              <a:t> қайд этилган:</a:t>
            </a:r>
            <a:br>
              <a:rPr lang="uz-Cyrl-UZ" sz="2400" dirty="0" smtClean="0">
                <a:solidFill>
                  <a:srgbClr val="0000FF"/>
                </a:solidFill>
              </a:rPr>
            </a:br>
            <a:endParaRPr lang="ru-RU" sz="2400" dirty="0" smtClean="0">
              <a:solidFill>
                <a:srgbClr val="0000FF"/>
              </a:solidFill>
            </a:endParaRPr>
          </a:p>
        </p:txBody>
      </p:sp>
      <p:sp>
        <p:nvSpPr>
          <p:cNvPr id="11267" name="Rectangle 3"/>
          <p:cNvSpPr>
            <a:spLocks noGrp="1" noChangeArrowheads="1"/>
          </p:cNvSpPr>
          <p:nvPr>
            <p:ph idx="1"/>
          </p:nvPr>
        </p:nvSpPr>
        <p:spPr>
          <a:xfrm>
            <a:off x="179388" y="1905000"/>
            <a:ext cx="8785225" cy="4535488"/>
          </a:xfrm>
        </p:spPr>
        <p:txBody>
          <a:bodyPr/>
          <a:lstStyle/>
          <a:p>
            <a:pPr eaLnBrk="1" hangingPunct="1"/>
            <a:r>
              <a:rPr lang="uz-Cyrl-UZ" sz="2800" dirty="0" smtClean="0"/>
              <a:t>Фуқароларнинг давлат пенсия таъминотига тааллуқли ҳуқуқлари;</a:t>
            </a:r>
            <a:endParaRPr lang="ru-RU" sz="2800" dirty="0" smtClean="0"/>
          </a:p>
          <a:p>
            <a:pPr eaLnBrk="1" hangingPunct="1"/>
            <a:r>
              <a:rPr lang="ru-RU" sz="2800" dirty="0" err="1" smtClean="0"/>
              <a:t>Давлат</a:t>
            </a:r>
            <a:r>
              <a:rPr lang="ru-RU" sz="2800" dirty="0" smtClean="0"/>
              <a:t> </a:t>
            </a:r>
            <a:r>
              <a:rPr lang="ru-RU" sz="2800" dirty="0" err="1" smtClean="0"/>
              <a:t>пенсияларининг</a:t>
            </a:r>
            <a:r>
              <a:rPr lang="ru-RU" sz="2800" dirty="0" smtClean="0"/>
              <a:t> </a:t>
            </a:r>
            <a:r>
              <a:rPr lang="ru-RU" sz="2800" dirty="0" err="1" smtClean="0"/>
              <a:t>турлари</a:t>
            </a:r>
            <a:r>
              <a:rPr lang="uz-Cyrl-UZ" sz="2800" dirty="0" smtClean="0"/>
              <a:t>;</a:t>
            </a:r>
            <a:endParaRPr lang="ru-RU" sz="2800" dirty="0" smtClean="0"/>
          </a:p>
          <a:p>
            <a:pPr eaLnBrk="1" hangingPunct="1"/>
            <a:r>
              <a:rPr lang="ru-RU" sz="2800" dirty="0" smtClean="0"/>
              <a:t>Пенсия </a:t>
            </a:r>
            <a:r>
              <a:rPr lang="ru-RU" sz="2800" dirty="0" err="1" smtClean="0"/>
              <a:t>тайинлашни</a:t>
            </a:r>
            <a:r>
              <a:rPr lang="ru-RU" sz="2800" dirty="0" smtClean="0"/>
              <a:t> </a:t>
            </a:r>
            <a:r>
              <a:rPr lang="ru-RU" sz="2800" dirty="0" err="1" smtClean="0"/>
              <a:t>сўраб</a:t>
            </a:r>
            <a:r>
              <a:rPr lang="ru-RU" sz="2800" dirty="0" smtClean="0"/>
              <a:t> </a:t>
            </a:r>
            <a:r>
              <a:rPr lang="ru-RU" sz="2800" dirty="0" err="1" smtClean="0"/>
              <a:t>мурожаат</a:t>
            </a:r>
            <a:r>
              <a:rPr lang="ru-RU" sz="2800" dirty="0" smtClean="0"/>
              <a:t> </a:t>
            </a:r>
            <a:r>
              <a:rPr lang="ru-RU" sz="2800" dirty="0" err="1" smtClean="0"/>
              <a:t>этиш</a:t>
            </a:r>
            <a:r>
              <a:rPr lang="uz-Cyrl-UZ" sz="2800" dirty="0" smtClean="0"/>
              <a:t>;</a:t>
            </a:r>
            <a:endParaRPr lang="ru-RU" sz="2800" dirty="0" smtClean="0"/>
          </a:p>
          <a:p>
            <a:pPr eaLnBrk="1" hangingPunct="1"/>
            <a:r>
              <a:rPr lang="ru-RU" sz="2800" dirty="0" smtClean="0"/>
              <a:t>Пенсия </a:t>
            </a:r>
            <a:r>
              <a:rPr lang="ru-RU" sz="2800" dirty="0" err="1" smtClean="0"/>
              <a:t>танлаш</a:t>
            </a:r>
            <a:r>
              <a:rPr lang="ru-RU" sz="2800" dirty="0" smtClean="0"/>
              <a:t> </a:t>
            </a:r>
            <a:r>
              <a:rPr lang="ru-RU" sz="2800" dirty="0" err="1" smtClean="0"/>
              <a:t>ҳуқуқи</a:t>
            </a:r>
            <a:r>
              <a:rPr lang="uz-Cyrl-UZ" sz="2800" dirty="0" smtClean="0"/>
              <a:t>;</a:t>
            </a:r>
            <a:endParaRPr lang="ru-RU" sz="2800" dirty="0" smtClean="0"/>
          </a:p>
          <a:p>
            <a:pPr eaLnBrk="1" hangingPunct="1"/>
            <a:r>
              <a:rPr lang="ru-RU" sz="2800" dirty="0" err="1" smtClean="0"/>
              <a:t>Ҳарбий хизматчиларнинг</a:t>
            </a:r>
            <a:r>
              <a:rPr lang="ru-RU" sz="2800" dirty="0" smtClean="0"/>
              <a:t> пенсия </a:t>
            </a:r>
            <a:r>
              <a:rPr lang="ru-RU" sz="2800" dirty="0" err="1" smtClean="0"/>
              <a:t>таъминоти</a:t>
            </a:r>
            <a:r>
              <a:rPr lang="uz-Cyrl-UZ" sz="2800" dirty="0" smtClean="0"/>
              <a:t>;</a:t>
            </a:r>
            <a:endParaRPr lang="ru-RU" sz="2800" dirty="0" smtClean="0"/>
          </a:p>
          <a:p>
            <a:pPr eaLnBrk="1" hangingPunct="1"/>
            <a:r>
              <a:rPr lang="ru-RU" sz="2800" dirty="0" err="1" smtClean="0"/>
              <a:t>Ўзбекистон</a:t>
            </a:r>
            <a:r>
              <a:rPr lang="ru-RU" sz="2800" dirty="0" smtClean="0"/>
              <a:t> </a:t>
            </a:r>
            <a:r>
              <a:rPr lang="ru-RU" sz="2800" dirty="0" err="1" smtClean="0"/>
              <a:t>Республикаси</a:t>
            </a:r>
            <a:r>
              <a:rPr lang="ru-RU" sz="2800" dirty="0" smtClean="0"/>
              <a:t> </a:t>
            </a:r>
            <a:r>
              <a:rPr lang="ru-RU" sz="2800" dirty="0" err="1" smtClean="0"/>
              <a:t>билан</a:t>
            </a:r>
            <a:r>
              <a:rPr lang="ru-RU" sz="2800" dirty="0" smtClean="0"/>
              <a:t> </a:t>
            </a:r>
            <a:r>
              <a:rPr lang="ru-RU" sz="2800" dirty="0" err="1" smtClean="0"/>
              <a:t>бошқа давлатлар</a:t>
            </a:r>
            <a:r>
              <a:rPr lang="uz-Cyrl-UZ" sz="2800" dirty="0" smtClean="0"/>
              <a:t> </a:t>
            </a:r>
            <a:r>
              <a:rPr lang="ru-RU" sz="2800" dirty="0" err="1" smtClean="0"/>
              <a:t>ўртасидаги</a:t>
            </a:r>
            <a:r>
              <a:rPr lang="ru-RU" sz="2800" dirty="0" smtClean="0"/>
              <a:t> </a:t>
            </a:r>
            <a:r>
              <a:rPr lang="ru-RU" sz="2800" dirty="0" err="1" smtClean="0"/>
              <a:t>ижтимоий</a:t>
            </a:r>
            <a:r>
              <a:rPr lang="ru-RU" sz="2800" dirty="0" smtClean="0"/>
              <a:t> </a:t>
            </a:r>
            <a:r>
              <a:rPr lang="ru-RU" sz="2800" dirty="0" err="1" smtClean="0"/>
              <a:t>таъминот</a:t>
            </a:r>
            <a:r>
              <a:rPr lang="ru-RU" sz="2800" dirty="0" smtClean="0"/>
              <a:t> </a:t>
            </a:r>
            <a:r>
              <a:rPr lang="ru-RU" sz="2800" dirty="0" err="1" smtClean="0"/>
              <a:t>тўғрисидаги битимлар</a:t>
            </a:r>
            <a:r>
              <a:rPr lang="uz-Cyrl-UZ" sz="2800" dirty="0" smtClean="0"/>
              <a:t>;</a:t>
            </a:r>
            <a:endParaRPr lang="ru-RU" sz="2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79388" y="260350"/>
            <a:ext cx="8785225" cy="5632311"/>
          </a:xfrm>
          <a:prstGeom prst="rect">
            <a:avLst/>
          </a:prstGeom>
          <a:noFill/>
          <a:ln w="9525">
            <a:noFill/>
            <a:miter lim="800000"/>
            <a:headEnd/>
            <a:tailEnd/>
          </a:ln>
        </p:spPr>
        <p:txBody>
          <a:bodyPr>
            <a:spAutoFit/>
          </a:bodyPr>
          <a:lstStyle/>
          <a:p>
            <a:pPr algn="ctr"/>
            <a:r>
              <a:rPr lang="uz-Cyrl-UZ" sz="3000" b="1" dirty="0">
                <a:solidFill>
                  <a:schemeClr val="accent1"/>
                </a:solidFill>
                <a:latin typeface="Times New Roman" pitchFamily="18" charset="0"/>
              </a:rPr>
              <a:t>Ўзбекистон Республикаси конституциясининг </a:t>
            </a:r>
            <a:r>
              <a:rPr lang="ru-RU" sz="3000" b="1" dirty="0">
                <a:solidFill>
                  <a:schemeClr val="accent1"/>
                </a:solidFill>
                <a:latin typeface="Times New Roman" pitchFamily="18" charset="0"/>
              </a:rPr>
              <a:t>39-</a:t>
            </a:r>
            <a:r>
              <a:rPr lang="uz-Cyrl-UZ" sz="3000" b="1" dirty="0">
                <a:solidFill>
                  <a:schemeClr val="accent1"/>
                </a:solidFill>
                <a:latin typeface="Times New Roman" pitchFamily="18" charset="0"/>
              </a:rPr>
              <a:t> </a:t>
            </a:r>
            <a:r>
              <a:rPr lang="ru-RU" sz="3000" b="1" dirty="0" err="1">
                <a:solidFill>
                  <a:schemeClr val="accent1"/>
                </a:solidFill>
                <a:latin typeface="Times New Roman" pitchFamily="18" charset="0"/>
              </a:rPr>
              <a:t>модда</a:t>
            </a:r>
            <a:r>
              <a:rPr lang="uz-Cyrl-UZ" sz="3000" b="1" dirty="0">
                <a:solidFill>
                  <a:schemeClr val="accent1"/>
                </a:solidFill>
                <a:latin typeface="Times New Roman" pitchFamily="18" charset="0"/>
              </a:rPr>
              <a:t>сида шундай дейилган:</a:t>
            </a:r>
          </a:p>
          <a:p>
            <a:pPr algn="ctr"/>
            <a:endParaRPr lang="uz-Cyrl-UZ" sz="3000" b="1" dirty="0">
              <a:solidFill>
                <a:srgbClr val="FF0000"/>
              </a:solidFill>
              <a:latin typeface="Times New Roman" pitchFamily="18" charset="0"/>
            </a:endParaRPr>
          </a:p>
          <a:p>
            <a:pPr algn="ctr"/>
            <a:r>
              <a:rPr lang="uz-Cyrl-UZ" sz="3000" dirty="0">
                <a:latin typeface="Times New Roman" pitchFamily="18" charset="0"/>
              </a:rPr>
              <a:t>Ҳ</a:t>
            </a:r>
            <a:r>
              <a:rPr lang="ru-RU" sz="3000" dirty="0">
                <a:latin typeface="Times New Roman" pitchFamily="18" charset="0"/>
              </a:rPr>
              <a:t>ар </a:t>
            </a:r>
            <a:r>
              <a:rPr lang="ru-RU" sz="3000" dirty="0" err="1">
                <a:latin typeface="Times New Roman" pitchFamily="18" charset="0"/>
              </a:rPr>
              <a:t>ким</a:t>
            </a:r>
            <a:r>
              <a:rPr lang="ru-RU" sz="3000" dirty="0">
                <a:latin typeface="Times New Roman" pitchFamily="18" charset="0"/>
              </a:rPr>
              <a:t> </a:t>
            </a:r>
            <a:r>
              <a:rPr lang="uz-Cyrl-UZ" sz="3000" dirty="0">
                <a:latin typeface="Times New Roman" pitchFamily="18" charset="0"/>
              </a:rPr>
              <a:t>қ</a:t>
            </a:r>
            <a:r>
              <a:rPr lang="ru-RU" sz="3000" dirty="0" err="1">
                <a:latin typeface="Times New Roman" pitchFamily="18" charset="0"/>
              </a:rPr>
              <a:t>ариганда</a:t>
            </a:r>
            <a:r>
              <a:rPr lang="ru-RU" sz="3000" dirty="0">
                <a:latin typeface="Times New Roman" pitchFamily="18" charset="0"/>
              </a:rPr>
              <a:t>, </a:t>
            </a:r>
            <a:r>
              <a:rPr lang="ru-RU" sz="3000" dirty="0" err="1">
                <a:latin typeface="Times New Roman" pitchFamily="18" charset="0"/>
              </a:rPr>
              <a:t>ме</a:t>
            </a:r>
            <a:r>
              <a:rPr lang="uz-Cyrl-UZ" sz="3000" dirty="0">
                <a:latin typeface="Times New Roman" pitchFamily="18" charset="0"/>
              </a:rPr>
              <a:t>ҳ</a:t>
            </a:r>
            <a:r>
              <a:rPr lang="ru-RU" sz="3000" dirty="0" err="1">
                <a:latin typeface="Times New Roman" pitchFamily="18" charset="0"/>
              </a:rPr>
              <a:t>нат</a:t>
            </a:r>
            <a:r>
              <a:rPr lang="ru-RU" sz="3000" dirty="0">
                <a:latin typeface="Times New Roman" pitchFamily="18" charset="0"/>
              </a:rPr>
              <a:t> лаё</a:t>
            </a:r>
            <a:r>
              <a:rPr lang="uz-Cyrl-UZ" sz="3000" dirty="0">
                <a:latin typeface="Times New Roman" pitchFamily="18" charset="0"/>
              </a:rPr>
              <a:t>қ</a:t>
            </a:r>
            <a:r>
              <a:rPr lang="ru-RU" sz="3000" dirty="0" err="1">
                <a:latin typeface="Times New Roman" pitchFamily="18" charset="0"/>
              </a:rPr>
              <a:t>атини</a:t>
            </a:r>
            <a:r>
              <a:rPr lang="ru-RU" sz="3000" dirty="0">
                <a:latin typeface="Times New Roman" pitchFamily="18" charset="0"/>
              </a:rPr>
              <a:t> </a:t>
            </a:r>
            <a:r>
              <a:rPr lang="ru-RU" sz="3000" dirty="0" err="1">
                <a:latin typeface="Times New Roman" pitchFamily="18" charset="0"/>
              </a:rPr>
              <a:t>йў</a:t>
            </a:r>
            <a:r>
              <a:rPr lang="uz-Cyrl-UZ" sz="3000" dirty="0">
                <a:latin typeface="Times New Roman" pitchFamily="18" charset="0"/>
              </a:rPr>
              <a:t>қ</a:t>
            </a:r>
            <a:r>
              <a:rPr lang="ru-RU" sz="3000" dirty="0" err="1">
                <a:latin typeface="Times New Roman" pitchFamily="18" charset="0"/>
              </a:rPr>
              <a:t>отганда</a:t>
            </a:r>
            <a:r>
              <a:rPr lang="ru-RU" sz="3000" dirty="0">
                <a:latin typeface="Times New Roman" pitchFamily="18" charset="0"/>
              </a:rPr>
              <a:t>, </a:t>
            </a:r>
            <a:r>
              <a:rPr lang="ru-RU" sz="3000" dirty="0" err="1">
                <a:latin typeface="Times New Roman" pitchFamily="18" charset="0"/>
              </a:rPr>
              <a:t>шунингдек</a:t>
            </a:r>
            <a:r>
              <a:rPr lang="ru-RU" sz="3000" dirty="0">
                <a:latin typeface="Times New Roman" pitchFamily="18" charset="0"/>
              </a:rPr>
              <a:t> </a:t>
            </a:r>
            <a:r>
              <a:rPr lang="ru-RU" sz="3000" dirty="0" err="1">
                <a:latin typeface="Times New Roman" pitchFamily="18" charset="0"/>
              </a:rPr>
              <a:t>бо</a:t>
            </a:r>
            <a:r>
              <a:rPr lang="uz-Cyrl-UZ" sz="3000" dirty="0">
                <a:latin typeface="Times New Roman" pitchFamily="18" charset="0"/>
              </a:rPr>
              <a:t>қ</a:t>
            </a:r>
            <a:r>
              <a:rPr lang="ru-RU" sz="3000" dirty="0" err="1">
                <a:latin typeface="Times New Roman" pitchFamily="18" charset="0"/>
              </a:rPr>
              <a:t>увчисидан</a:t>
            </a:r>
            <a:r>
              <a:rPr lang="ru-RU" sz="3000" dirty="0">
                <a:latin typeface="Times New Roman" pitchFamily="18" charset="0"/>
              </a:rPr>
              <a:t> </a:t>
            </a:r>
            <a:r>
              <a:rPr lang="ru-RU" sz="3000" dirty="0" err="1">
                <a:latin typeface="Times New Roman" pitchFamily="18" charset="0"/>
              </a:rPr>
              <a:t>ма</a:t>
            </a:r>
            <a:r>
              <a:rPr lang="uz-Cyrl-UZ" sz="3000" dirty="0">
                <a:latin typeface="Times New Roman" pitchFamily="18" charset="0"/>
              </a:rPr>
              <a:t>ҳ</a:t>
            </a:r>
            <a:r>
              <a:rPr lang="ru-RU" sz="3000" dirty="0" err="1">
                <a:latin typeface="Times New Roman" pitchFamily="18" charset="0"/>
              </a:rPr>
              <a:t>рум</a:t>
            </a:r>
            <a:r>
              <a:rPr lang="ru-RU" sz="3000" dirty="0">
                <a:latin typeface="Times New Roman" pitchFamily="18" charset="0"/>
              </a:rPr>
              <a:t> </a:t>
            </a:r>
            <a:r>
              <a:rPr lang="ru-RU" sz="3000" dirty="0" err="1">
                <a:latin typeface="Times New Roman" pitchFamily="18" charset="0"/>
              </a:rPr>
              <a:t>бўлганда</a:t>
            </a:r>
            <a:r>
              <a:rPr lang="ru-RU" sz="3000" dirty="0">
                <a:latin typeface="Times New Roman" pitchFamily="18" charset="0"/>
              </a:rPr>
              <a:t> </a:t>
            </a:r>
            <a:r>
              <a:rPr lang="ru-RU" sz="3000" dirty="0" err="1">
                <a:latin typeface="Times New Roman" pitchFamily="18" charset="0"/>
              </a:rPr>
              <a:t>ва</a:t>
            </a:r>
            <a:r>
              <a:rPr lang="ru-RU" sz="3000" dirty="0">
                <a:latin typeface="Times New Roman" pitchFamily="18" charset="0"/>
              </a:rPr>
              <a:t> </a:t>
            </a:r>
            <a:r>
              <a:rPr lang="uz-Cyrl-UZ" sz="3000" dirty="0">
                <a:latin typeface="Times New Roman" pitchFamily="18" charset="0"/>
              </a:rPr>
              <a:t>қ</a:t>
            </a:r>
            <a:r>
              <a:rPr lang="ru-RU" sz="3000" dirty="0" err="1">
                <a:latin typeface="Times New Roman" pitchFamily="18" charset="0"/>
              </a:rPr>
              <a:t>онунда</a:t>
            </a:r>
            <a:r>
              <a:rPr lang="ru-RU" sz="3000" dirty="0">
                <a:latin typeface="Times New Roman" pitchFamily="18" charset="0"/>
              </a:rPr>
              <a:t> </a:t>
            </a:r>
            <a:r>
              <a:rPr lang="ru-RU" sz="3000" dirty="0" err="1">
                <a:latin typeface="Times New Roman" pitchFamily="18" charset="0"/>
              </a:rPr>
              <a:t>назарда</a:t>
            </a:r>
            <a:r>
              <a:rPr lang="ru-RU" sz="3000" dirty="0">
                <a:latin typeface="Times New Roman" pitchFamily="18" charset="0"/>
              </a:rPr>
              <a:t> </a:t>
            </a:r>
            <a:r>
              <a:rPr lang="ru-RU" sz="3000" dirty="0" err="1">
                <a:latin typeface="Times New Roman" pitchFamily="18" charset="0"/>
              </a:rPr>
              <a:t>тутилган</a:t>
            </a:r>
            <a:r>
              <a:rPr lang="ru-RU" sz="3000" dirty="0">
                <a:latin typeface="Times New Roman" pitchFamily="18" charset="0"/>
              </a:rPr>
              <a:t> бош</a:t>
            </a:r>
            <a:r>
              <a:rPr lang="uz-Cyrl-UZ" sz="3000" dirty="0">
                <a:latin typeface="Times New Roman" pitchFamily="18" charset="0"/>
              </a:rPr>
              <a:t>қ</a:t>
            </a:r>
            <a:r>
              <a:rPr lang="ru-RU" sz="3000" dirty="0">
                <a:latin typeface="Times New Roman" pitchFamily="18" charset="0"/>
              </a:rPr>
              <a:t>а </a:t>
            </a:r>
            <a:r>
              <a:rPr lang="uz-Cyrl-UZ" sz="3000" dirty="0">
                <a:latin typeface="Times New Roman" pitchFamily="18" charset="0"/>
              </a:rPr>
              <a:t>ҳ</a:t>
            </a:r>
            <a:r>
              <a:rPr lang="ru-RU" sz="3000" dirty="0" err="1">
                <a:latin typeface="Times New Roman" pitchFamily="18" charset="0"/>
              </a:rPr>
              <a:t>олларда</a:t>
            </a:r>
            <a:r>
              <a:rPr lang="ru-RU" sz="3000" dirty="0">
                <a:latin typeface="Times New Roman" pitchFamily="18" charset="0"/>
              </a:rPr>
              <a:t> </a:t>
            </a:r>
            <a:r>
              <a:rPr lang="ru-RU" sz="3000" dirty="0" err="1">
                <a:latin typeface="Times New Roman" pitchFamily="18" charset="0"/>
              </a:rPr>
              <a:t>ижтимоий</a:t>
            </a:r>
            <a:r>
              <a:rPr lang="ru-RU" sz="3000" dirty="0">
                <a:latin typeface="Times New Roman" pitchFamily="18" charset="0"/>
              </a:rPr>
              <a:t> </a:t>
            </a:r>
            <a:r>
              <a:rPr lang="ru-RU" sz="3000" dirty="0" err="1">
                <a:latin typeface="Times New Roman" pitchFamily="18" charset="0"/>
              </a:rPr>
              <a:t>таъминот</a:t>
            </a:r>
            <a:r>
              <a:rPr lang="ru-RU" sz="3000" dirty="0">
                <a:latin typeface="Times New Roman" pitchFamily="18" charset="0"/>
              </a:rPr>
              <a:t> </a:t>
            </a:r>
            <a:r>
              <a:rPr lang="ru-RU" sz="3000" dirty="0" err="1">
                <a:latin typeface="Times New Roman" pitchFamily="18" charset="0"/>
              </a:rPr>
              <a:t>олиш</a:t>
            </a:r>
            <a:r>
              <a:rPr lang="ru-RU" sz="3000" dirty="0">
                <a:latin typeface="Times New Roman" pitchFamily="18" charset="0"/>
              </a:rPr>
              <a:t> </a:t>
            </a:r>
            <a:r>
              <a:rPr lang="uz-Cyrl-UZ" sz="3000" dirty="0">
                <a:latin typeface="Times New Roman" pitchFamily="18" charset="0"/>
              </a:rPr>
              <a:t>ҳ</a:t>
            </a:r>
            <a:r>
              <a:rPr lang="ru-RU" sz="3000" dirty="0">
                <a:latin typeface="Times New Roman" pitchFamily="18" charset="0"/>
              </a:rPr>
              <a:t>у</a:t>
            </a:r>
            <a:r>
              <a:rPr lang="uz-Cyrl-UZ" sz="3000" dirty="0">
                <a:latin typeface="Times New Roman" pitchFamily="18" charset="0"/>
              </a:rPr>
              <a:t>қ</a:t>
            </a:r>
            <a:r>
              <a:rPr lang="ru-RU" sz="3000" dirty="0">
                <a:latin typeface="Times New Roman" pitchFamily="18" charset="0"/>
              </a:rPr>
              <a:t>у</a:t>
            </a:r>
            <a:r>
              <a:rPr lang="uz-Cyrl-UZ" sz="3000" dirty="0">
                <a:latin typeface="Times New Roman" pitchFamily="18" charset="0"/>
              </a:rPr>
              <a:t>қ</a:t>
            </a:r>
            <a:r>
              <a:rPr lang="ru-RU" sz="3000" dirty="0">
                <a:latin typeface="Times New Roman" pitchFamily="18" charset="0"/>
              </a:rPr>
              <a:t>ига </a:t>
            </a:r>
            <a:r>
              <a:rPr lang="ru-RU" sz="3000" dirty="0" err="1">
                <a:latin typeface="Times New Roman" pitchFamily="18" charset="0"/>
              </a:rPr>
              <a:t>эга</a:t>
            </a:r>
            <a:r>
              <a:rPr lang="ru-RU" sz="3000" dirty="0">
                <a:latin typeface="Times New Roman" pitchFamily="18" charset="0"/>
              </a:rPr>
              <a:t>.</a:t>
            </a:r>
            <a:endParaRPr lang="uz-Cyrl-UZ" sz="3000" dirty="0">
              <a:latin typeface="Times New Roman" pitchFamily="18" charset="0"/>
            </a:endParaRPr>
          </a:p>
          <a:p>
            <a:pPr algn="ctr"/>
            <a:endParaRPr lang="ru-RU" sz="3000" dirty="0">
              <a:latin typeface="Times New Roman" pitchFamily="18" charset="0"/>
            </a:endParaRPr>
          </a:p>
          <a:p>
            <a:pPr algn="ctr"/>
            <a:r>
              <a:rPr lang="ru-RU" sz="3000" dirty="0" err="1">
                <a:latin typeface="Times New Roman" pitchFamily="18" charset="0"/>
              </a:rPr>
              <a:t>Пенсиялар</a:t>
            </a:r>
            <a:r>
              <a:rPr lang="ru-RU" sz="3000" dirty="0">
                <a:latin typeface="Times New Roman" pitchFamily="18" charset="0"/>
              </a:rPr>
              <a:t>, </a:t>
            </a:r>
            <a:r>
              <a:rPr lang="ru-RU" sz="3000" dirty="0" err="1">
                <a:latin typeface="Times New Roman" pitchFamily="18" charset="0"/>
              </a:rPr>
              <a:t>нафа</a:t>
            </a:r>
            <a:r>
              <a:rPr lang="uz-Cyrl-UZ" sz="3000" dirty="0">
                <a:latin typeface="Times New Roman" pitchFamily="18" charset="0"/>
              </a:rPr>
              <a:t>қ</a:t>
            </a:r>
            <a:r>
              <a:rPr lang="ru-RU" sz="3000" dirty="0" err="1">
                <a:latin typeface="Times New Roman" pitchFamily="18" charset="0"/>
              </a:rPr>
              <a:t>алар</a:t>
            </a:r>
            <a:r>
              <a:rPr lang="ru-RU" sz="3000" dirty="0">
                <a:latin typeface="Times New Roman" pitchFamily="18" charset="0"/>
              </a:rPr>
              <a:t>, </a:t>
            </a:r>
            <a:r>
              <a:rPr lang="ru-RU" sz="3000" dirty="0" err="1">
                <a:latin typeface="Times New Roman" pitchFamily="18" charset="0"/>
              </a:rPr>
              <a:t>ижтимоий</a:t>
            </a:r>
            <a:r>
              <a:rPr lang="ru-RU" sz="3000" dirty="0">
                <a:latin typeface="Times New Roman" pitchFamily="18" charset="0"/>
              </a:rPr>
              <a:t> </a:t>
            </a:r>
            <a:r>
              <a:rPr lang="ru-RU" sz="3000" dirty="0" err="1">
                <a:latin typeface="Times New Roman" pitchFamily="18" charset="0"/>
              </a:rPr>
              <a:t>ёрдам</a:t>
            </a:r>
            <a:r>
              <a:rPr lang="ru-RU" sz="3000" dirty="0">
                <a:latin typeface="Times New Roman" pitchFamily="18" charset="0"/>
              </a:rPr>
              <a:t> бош</a:t>
            </a:r>
            <a:r>
              <a:rPr lang="uz-Cyrl-UZ" sz="3000" dirty="0">
                <a:latin typeface="Times New Roman" pitchFamily="18" charset="0"/>
              </a:rPr>
              <a:t>қ</a:t>
            </a:r>
            <a:r>
              <a:rPr lang="ru-RU" sz="3000" dirty="0">
                <a:latin typeface="Times New Roman" pitchFamily="18" charset="0"/>
              </a:rPr>
              <a:t>а </a:t>
            </a:r>
            <a:r>
              <a:rPr lang="ru-RU" sz="3000" dirty="0" err="1">
                <a:latin typeface="Times New Roman" pitchFamily="18" charset="0"/>
              </a:rPr>
              <a:t>турларининг</a:t>
            </a:r>
            <a:r>
              <a:rPr lang="ru-RU" sz="3000" dirty="0">
                <a:latin typeface="Times New Roman" pitchFamily="18" charset="0"/>
              </a:rPr>
              <a:t> ми</a:t>
            </a:r>
            <a:r>
              <a:rPr lang="uz-Cyrl-UZ" sz="3000" dirty="0">
                <a:latin typeface="Times New Roman" pitchFamily="18" charset="0"/>
              </a:rPr>
              <a:t>қ</a:t>
            </a:r>
            <a:r>
              <a:rPr lang="ru-RU" sz="3000" dirty="0" err="1">
                <a:latin typeface="Times New Roman" pitchFamily="18" charset="0"/>
              </a:rPr>
              <a:t>дори</a:t>
            </a:r>
            <a:r>
              <a:rPr lang="ru-RU" sz="3000" dirty="0">
                <a:latin typeface="Times New Roman" pitchFamily="18" charset="0"/>
              </a:rPr>
              <a:t> </a:t>
            </a:r>
            <a:r>
              <a:rPr lang="ru-RU" sz="3000" dirty="0" err="1">
                <a:latin typeface="Times New Roman" pitchFamily="18" charset="0"/>
              </a:rPr>
              <a:t>расман</a:t>
            </a:r>
            <a:r>
              <a:rPr lang="ru-RU" sz="3000" dirty="0">
                <a:latin typeface="Times New Roman" pitchFamily="18" charset="0"/>
              </a:rPr>
              <a:t> </a:t>
            </a:r>
            <a:r>
              <a:rPr lang="ru-RU" sz="3000" dirty="0" err="1">
                <a:latin typeface="Times New Roman" pitchFamily="18" charset="0"/>
              </a:rPr>
              <a:t>белгилаб</a:t>
            </a:r>
            <a:r>
              <a:rPr lang="ru-RU" sz="3000" dirty="0">
                <a:latin typeface="Times New Roman" pitchFamily="18" charset="0"/>
              </a:rPr>
              <a:t> </a:t>
            </a:r>
            <a:r>
              <a:rPr lang="uz-Cyrl-UZ" sz="3000" dirty="0">
                <a:latin typeface="Times New Roman" pitchFamily="18" charset="0"/>
              </a:rPr>
              <a:t>қ</a:t>
            </a:r>
            <a:r>
              <a:rPr lang="ru-RU" sz="3000" dirty="0" err="1">
                <a:latin typeface="Times New Roman" pitchFamily="18" charset="0"/>
              </a:rPr>
              <a:t>ўйилган</a:t>
            </a:r>
            <a:r>
              <a:rPr lang="ru-RU" sz="3000" dirty="0">
                <a:latin typeface="Times New Roman" pitchFamily="18" charset="0"/>
              </a:rPr>
              <a:t> </a:t>
            </a:r>
            <a:r>
              <a:rPr lang="ru-RU" sz="3000" dirty="0" err="1">
                <a:latin typeface="Times New Roman" pitchFamily="18" charset="0"/>
              </a:rPr>
              <a:t>тирикчилик</a:t>
            </a:r>
            <a:r>
              <a:rPr lang="ru-RU" sz="3000" dirty="0">
                <a:latin typeface="Times New Roman" pitchFamily="18" charset="0"/>
              </a:rPr>
              <a:t> </a:t>
            </a:r>
            <a:r>
              <a:rPr lang="ru-RU" sz="3000" dirty="0" err="1">
                <a:latin typeface="Times New Roman" pitchFamily="18" charset="0"/>
              </a:rPr>
              <a:t>учун</a:t>
            </a:r>
            <a:r>
              <a:rPr lang="ru-RU" sz="3000" dirty="0">
                <a:latin typeface="Times New Roman" pitchFamily="18" charset="0"/>
              </a:rPr>
              <a:t> </a:t>
            </a:r>
            <a:r>
              <a:rPr lang="ru-RU" sz="3000" dirty="0" err="1">
                <a:latin typeface="Times New Roman" pitchFamily="18" charset="0"/>
              </a:rPr>
              <a:t>зарур</a:t>
            </a:r>
            <a:r>
              <a:rPr lang="ru-RU" sz="3000" dirty="0">
                <a:latin typeface="Times New Roman" pitchFamily="18" charset="0"/>
              </a:rPr>
              <a:t> </a:t>
            </a:r>
            <a:r>
              <a:rPr lang="ru-RU" sz="3000" dirty="0" err="1">
                <a:latin typeface="Times New Roman" pitchFamily="18" charset="0"/>
              </a:rPr>
              <a:t>энг</a:t>
            </a:r>
            <a:r>
              <a:rPr lang="ru-RU" sz="3000" dirty="0">
                <a:latin typeface="Times New Roman" pitchFamily="18" charset="0"/>
              </a:rPr>
              <a:t> </a:t>
            </a:r>
            <a:r>
              <a:rPr lang="ru-RU" sz="3000" dirty="0" err="1">
                <a:latin typeface="Times New Roman" pitchFamily="18" charset="0"/>
              </a:rPr>
              <a:t>кам</a:t>
            </a:r>
            <a:r>
              <a:rPr lang="ru-RU" sz="3000" dirty="0">
                <a:latin typeface="Times New Roman" pitchFamily="18" charset="0"/>
              </a:rPr>
              <a:t> ми</a:t>
            </a:r>
            <a:r>
              <a:rPr lang="uz-Cyrl-UZ" sz="3000" dirty="0">
                <a:latin typeface="Times New Roman" pitchFamily="18" charset="0"/>
              </a:rPr>
              <a:t>қ</a:t>
            </a:r>
            <a:r>
              <a:rPr lang="ru-RU" sz="3000" dirty="0" err="1">
                <a:latin typeface="Times New Roman" pitchFamily="18" charset="0"/>
              </a:rPr>
              <a:t>дордан</a:t>
            </a:r>
            <a:r>
              <a:rPr lang="ru-RU" sz="3000" dirty="0">
                <a:latin typeface="Times New Roman" pitchFamily="18" charset="0"/>
              </a:rPr>
              <a:t> </a:t>
            </a:r>
            <a:r>
              <a:rPr lang="ru-RU" sz="3000" dirty="0" err="1">
                <a:latin typeface="Times New Roman" pitchFamily="18" charset="0"/>
              </a:rPr>
              <a:t>оз</a:t>
            </a:r>
            <a:r>
              <a:rPr lang="ru-RU" sz="3000" dirty="0">
                <a:latin typeface="Times New Roman" pitchFamily="18" charset="0"/>
              </a:rPr>
              <a:t> </a:t>
            </a:r>
            <a:r>
              <a:rPr lang="ru-RU" sz="3000" dirty="0" err="1">
                <a:latin typeface="Times New Roman" pitchFamily="18" charset="0"/>
              </a:rPr>
              <a:t>бўлиши</a:t>
            </a:r>
            <a:r>
              <a:rPr lang="ru-RU" sz="3000" dirty="0">
                <a:latin typeface="Times New Roman" pitchFamily="18" charset="0"/>
              </a:rPr>
              <a:t> </a:t>
            </a:r>
            <a:r>
              <a:rPr lang="ru-RU" sz="3000" dirty="0" err="1">
                <a:latin typeface="Times New Roman" pitchFamily="18" charset="0"/>
              </a:rPr>
              <a:t>мумкин</a:t>
            </a:r>
            <a:r>
              <a:rPr lang="ru-RU" sz="3000" dirty="0">
                <a:latin typeface="Times New Roman" pitchFamily="18" charset="0"/>
              </a:rPr>
              <a:t> </a:t>
            </a:r>
            <a:r>
              <a:rPr lang="ru-RU" sz="3000" dirty="0" err="1">
                <a:latin typeface="Times New Roman" pitchFamily="18" charset="0"/>
              </a:rPr>
              <a:t>эмас</a:t>
            </a:r>
            <a:r>
              <a:rPr lang="ru-RU" sz="3000" dirty="0">
                <a:latin typeface="Times New Roman" pitchFamily="18" charset="0"/>
              </a:rPr>
              <a: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42913" y="361950"/>
            <a:ext cx="8243887" cy="1314450"/>
          </a:xfrm>
        </p:spPr>
        <p:txBody>
          <a:bodyPr/>
          <a:lstStyle/>
          <a:p>
            <a:pPr eaLnBrk="1" hangingPunct="1">
              <a:defRPr/>
            </a:pPr>
            <a:r>
              <a:rPr lang="uz-Cyrl-UZ" sz="4000" b="1" dirty="0" smtClean="0"/>
              <a:t>Давлат пенсия турлари ва уларни тайинлаш шартлари</a:t>
            </a:r>
            <a:endParaRPr lang="ru-RU" sz="4000" b="1" dirty="0" smtClean="0"/>
          </a:p>
        </p:txBody>
      </p:sp>
      <p:sp>
        <p:nvSpPr>
          <p:cNvPr id="14339" name="Rectangle 3"/>
          <p:cNvSpPr>
            <a:spLocks noGrp="1" noChangeArrowheads="1"/>
          </p:cNvSpPr>
          <p:nvPr>
            <p:ph idx="1"/>
          </p:nvPr>
        </p:nvSpPr>
        <p:spPr>
          <a:xfrm>
            <a:off x="0" y="1600200"/>
            <a:ext cx="9144000" cy="5068888"/>
          </a:xfrm>
        </p:spPr>
        <p:txBody>
          <a:bodyPr/>
          <a:lstStyle/>
          <a:p>
            <a:pPr eaLnBrk="1" hangingPunct="1"/>
            <a:r>
              <a:rPr lang="uz-Cyrl-UZ" dirty="0" smtClean="0"/>
              <a:t>Ўзбекистон Республикасининг “Фуқароларнинг давлат пенсия таъминоти тўғрисида”ги қонуннинг 2- моддасига мувофиқ</a:t>
            </a:r>
            <a:r>
              <a:rPr lang="ru-RU" dirty="0" smtClean="0"/>
              <a:t>,</a:t>
            </a:r>
            <a:r>
              <a:rPr lang="uz-Cyrl-UZ" dirty="0" smtClean="0"/>
              <a:t> қуйидаги турдаги пенсиялар мавжуд. Хусусан: </a:t>
            </a:r>
            <a:endParaRPr lang="uz-Cyrl-UZ" b="1" dirty="0" smtClean="0"/>
          </a:p>
          <a:p>
            <a:pPr eaLnBrk="1" hangingPunct="1">
              <a:buFontTx/>
              <a:buNone/>
            </a:pPr>
            <a:r>
              <a:rPr lang="uz-Cyrl-UZ" b="1" dirty="0" smtClean="0"/>
              <a:t>- ёшга доир пенсия; </a:t>
            </a:r>
          </a:p>
          <a:p>
            <a:pPr eaLnBrk="1" hangingPunct="1">
              <a:buFontTx/>
              <a:buNone/>
            </a:pPr>
            <a:r>
              <a:rPr lang="uz-Cyrl-UZ" b="1" dirty="0" smtClean="0"/>
              <a:t>- ногиронлик пенсияси; </a:t>
            </a:r>
          </a:p>
          <a:p>
            <a:pPr eaLnBrk="1" hangingPunct="1">
              <a:buFontTx/>
              <a:buNone/>
            </a:pPr>
            <a:r>
              <a:rPr lang="uz-Cyrl-UZ" b="1" dirty="0" smtClean="0"/>
              <a:t>- боқувчисини йўқотганлик пенсияси.</a:t>
            </a:r>
            <a:endParaRPr lang="ru-RU" b="1"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228600" y="304800"/>
            <a:ext cx="8534400" cy="6172200"/>
          </a:xfrm>
        </p:spPr>
        <p:txBody>
          <a:bodyPr>
            <a:normAutofit lnSpcReduction="10000"/>
          </a:bodyPr>
          <a:lstStyle/>
          <a:p>
            <a:pPr algn="ctr" eaLnBrk="1" hangingPunct="1">
              <a:lnSpc>
                <a:spcPct val="90000"/>
              </a:lnSpc>
              <a:buFontTx/>
              <a:buNone/>
            </a:pPr>
            <a:r>
              <a:rPr lang="uz-Cyrl-UZ" sz="3600" b="1" dirty="0" smtClean="0">
                <a:solidFill>
                  <a:schemeClr val="accent1"/>
                </a:solidFill>
              </a:rPr>
              <a:t>Ёшга доир пенсия</a:t>
            </a:r>
            <a:r>
              <a:rPr lang="uz-Cyrl-UZ" sz="3600" dirty="0" smtClean="0"/>
              <a:t> – бу кўп йиллик меҳнатнинг мантиқий самараси ҳисобланади Бундай пенсия олиш ҳуқуқига эга бўлиш учун  ишлаш ва хизмат қилиш керак, албатта. Ёшга доир пенсия умумий асосларда – эркаклар 60 ёшга тўлганларида ва камида 25 йиллик иш стажига эга бўлганларида, аёллар 55 ёшга тўлганларида ва камида 20 йиллик иш стажига эга бўлганларида тайинланади.</a:t>
            </a:r>
            <a:endParaRPr lang="uz-Cyrl-UZ" sz="3600" b="1" dirty="0" smtClean="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133</TotalTime>
  <Words>1064</Words>
  <Application>Microsoft Office PowerPoint</Application>
  <PresentationFormat>Экран (4:3)</PresentationFormat>
  <Paragraphs>148</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Яркая</vt:lpstr>
      <vt:lpstr>Фукароларга давлат пенсиясини тайинлаш ва тулаш хамда молиялаштириш тартиби.  .</vt:lpstr>
      <vt:lpstr>Режа:</vt:lpstr>
      <vt:lpstr>Слайд 3</vt:lpstr>
      <vt:lpstr>Пенсия тизимининг иқтисодий функциялари</vt:lpstr>
      <vt:lpstr>Пенсия таъминотининг асосий функцияси</vt:lpstr>
      <vt:lpstr>Фуқароларнинг давлат пенсия таъминоти тўғрисидаги қонун 1993 йил 3 сентябрда қабул қилинган бўлиб, кейинги давр мобайнида 10 дан ортиқ қўшимча ва ўзгартиришлар киритилган. Унда қуйидаги қоидалар қайд этилган: </vt:lpstr>
      <vt:lpstr>Слайд 7</vt:lpstr>
      <vt:lpstr>Давлат пенсия турлари ва уларни тайинлаш шартлари</vt:lpstr>
      <vt:lpstr>Слайд 9</vt:lpstr>
      <vt:lpstr>Ногиронлик пенсияси – меҳнат қилиш қобилияти йўқотилиши муносабати билан белгиланади. Унинг миқдори касалликнинг сабаби, ногиронлик гурухи ва мехнат фаолиятининг давомийлиги ҳамда ўртача бир ойлик иш ҳақига боғлиқ бўлади. Агар ногиронлик меҳнатда майибланиш ёки касб касаллиги сабабли бошланган бўлса, у холда пенсия ишнинг давомийдлигидан қатъий назар тайинланади </vt:lpstr>
      <vt:lpstr>Боқувчисини йўқотганлик пенсияси - Вафот этган боқувчининг қаромоғида бўлган мехнатга қобилиятсиз оила аъзоларига тайинланади. Унинг миқдори боқувчи ўлимининг сабаби, меҳнат фаолиятининг давомийлиги ва иш ҳақига боғлиқ бўлади. </vt:lpstr>
      <vt:lpstr>Слайд 12</vt:lpstr>
      <vt:lpstr>Слайд 13</vt:lpstr>
      <vt:lpstr>Слайд 14</vt:lpstr>
      <vt:lpstr>Молия вазирлиги ҳузуридаги бюджетдан ташқари Пенсия жамғармаси даромадлари </vt:lpstr>
      <vt:lpstr>Слайд 16</vt:lpstr>
      <vt:lpstr>Молия вазирлиги ҳузуридаги бюджетдан ташқари Пенсия жамғармаси харажатларининг асосий кўрсаткичлари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Фукароларга давлат пенсиясини тайинлаш ва тулаш хамда молиялаштириш тартиби.</dc:title>
  <dc:creator>Admin</dc:creator>
  <cp:lastModifiedBy>bank</cp:lastModifiedBy>
  <cp:revision>4</cp:revision>
  <dcterms:created xsi:type="dcterms:W3CDTF">2012-11-09T09:38:14Z</dcterms:created>
  <dcterms:modified xsi:type="dcterms:W3CDTF">2015-07-10T07:22:25Z</dcterms:modified>
</cp:coreProperties>
</file>